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72" r:id="rId5"/>
    <p:sldId id="265" r:id="rId6"/>
    <p:sldId id="273" r:id="rId7"/>
    <p:sldId id="266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8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4" autoAdjust="0"/>
    <p:restoredTop sz="94671"/>
  </p:normalViewPr>
  <p:slideViewPr>
    <p:cSldViewPr snapToGrid="0" snapToObjects="1">
      <p:cViewPr>
        <p:scale>
          <a:sx n="99" d="100"/>
          <a:sy n="99" d="100"/>
        </p:scale>
        <p:origin x="163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34035" y="3970017"/>
            <a:ext cx="3201700" cy="29845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1862" y="2989695"/>
            <a:ext cx="4002460" cy="86495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34035" y="3970017"/>
            <a:ext cx="3201700" cy="29845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885" y="242052"/>
            <a:ext cx="8488680" cy="41228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9885" y="242052"/>
            <a:ext cx="8488680" cy="41228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3166" y="5188956"/>
            <a:ext cx="1735814" cy="4166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9885" y="242052"/>
            <a:ext cx="8488680" cy="41228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650" y="561830"/>
            <a:ext cx="8636236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88972" y="5361518"/>
            <a:ext cx="8635906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3392" y="384817"/>
            <a:ext cx="8553764" cy="615957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7084" y="2858238"/>
            <a:ext cx="4453846" cy="2075277"/>
          </a:xfrm>
        </p:spPr>
        <p:txBody>
          <a:bodyPr/>
          <a:lstStyle/>
          <a:p>
            <a:r>
              <a:rPr lang="en-US" sz="5400" dirty="0" smtClean="0">
                <a:latin typeface="Code Light" charset="0"/>
                <a:ea typeface="Code Light" charset="0"/>
                <a:cs typeface="Code Light" charset="0"/>
              </a:rPr>
              <a:t>Paul</a:t>
            </a:r>
            <a:r>
              <a:rPr lang="en-US" sz="5400" b="1" dirty="0" smtClean="0">
                <a:latin typeface="Existence Light" charset="0"/>
                <a:ea typeface="Existence Light" charset="0"/>
                <a:cs typeface="Existence Light" charset="0"/>
              </a:rPr>
              <a:t>’</a:t>
            </a:r>
            <a:r>
              <a:rPr lang="en-US" sz="5400" dirty="0" smtClean="0">
                <a:latin typeface="Code Light" charset="0"/>
                <a:ea typeface="Code Light" charset="0"/>
                <a:cs typeface="Code Light" charset="0"/>
              </a:rPr>
              <a:t>s First </a:t>
            </a:r>
            <a:r>
              <a:rPr lang="en-US" sz="5400" dirty="0" smtClean="0">
                <a:solidFill>
                  <a:srgbClr val="5EE9F0"/>
                </a:solidFill>
                <a:latin typeface="Code Light" charset="0"/>
                <a:ea typeface="Code Light" charset="0"/>
                <a:cs typeface="Code Light" charset="0"/>
              </a:rPr>
              <a:t>Corinthian</a:t>
            </a:r>
            <a:r>
              <a:rPr lang="en-US" sz="5400" dirty="0" smtClean="0">
                <a:latin typeface="Code Light" charset="0"/>
                <a:ea typeface="Code Light" charset="0"/>
                <a:cs typeface="Code Light" charset="0"/>
              </a:rPr>
              <a:t> Letter</a:t>
            </a:r>
            <a:endParaRPr lang="en-US" sz="5400" dirty="0">
              <a:latin typeface="Code Light" charset="0"/>
              <a:ea typeface="Code Light" charset="0"/>
              <a:cs typeface="Code Light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993157" y="2203000"/>
            <a:ext cx="3201700" cy="298457"/>
          </a:xfrm>
        </p:spPr>
        <p:txBody>
          <a:bodyPr>
            <a:noAutofit/>
          </a:bodyPr>
          <a:lstStyle/>
          <a:p>
            <a:r>
              <a:rPr lang="en-US" sz="2000" spc="600" dirty="0" smtClean="0">
                <a:latin typeface="Code Light" charset="0"/>
                <a:ea typeface="Code Light" charset="0"/>
                <a:cs typeface="Code Light" charset="0"/>
              </a:rPr>
              <a:t>LESSON SIX</a:t>
            </a:r>
            <a:endParaRPr lang="en-US" sz="2000" spc="600" dirty="0">
              <a:latin typeface="Code Light" charset="0"/>
              <a:ea typeface="Code Light" charset="0"/>
              <a:cs typeface="Code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92985" y="2639160"/>
            <a:ext cx="4361688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/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Because of God's faithfulness, then the exhortation is for the saints to be </a:t>
            </a:r>
            <a:r>
              <a:rPr lang="en-US" sz="3200" dirty="0" err="1"/>
              <a:t>stedfast</a:t>
            </a:r>
            <a:r>
              <a:rPr lang="en-US" sz="3200" dirty="0"/>
              <a:t>, unmovable, abounding in the work of the Lord.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Because of the faithfulness of God, then they would be presented when the Lord returns, blameless.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Each child of God has the power and the privilege to </a:t>
            </a:r>
            <a:r>
              <a:rPr lang="en-US" sz="3200" dirty="0" smtClean="0"/>
              <a:t>achieve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7134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de Light" charset="0"/>
                <a:ea typeface="Code Light" charset="0"/>
                <a:cs typeface="Code Light" charset="0"/>
              </a:rPr>
              <a:t>The Faithfulness of God </a:t>
            </a:r>
            <a:endParaRPr lang="en-US" sz="44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6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fontScale="55000" lnSpcReduction="2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In the Corinthian church there were many party divisions and man-worship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Paul cut through all these divisions by reminding them that it was Christ that was crucified and it was in His name that they all were baptized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Paul's method of curing division was by directing everyone to Jesus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8441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ode Light" charset="0"/>
                <a:ea typeface="Code Light" charset="0"/>
                <a:cs typeface="Code Light" charset="0"/>
              </a:rPr>
              <a:t>Division Caused by </a:t>
            </a:r>
            <a:r>
              <a:rPr lang="en-US" sz="3600" b="1">
                <a:latin typeface="Code Light" charset="0"/>
                <a:ea typeface="Code Light" charset="0"/>
                <a:cs typeface="Code Light" charset="0"/>
              </a:rPr>
              <a:t>Exalting </a:t>
            </a:r>
            <a:r>
              <a:rPr lang="en-US" sz="3600" b="1" smtClean="0">
                <a:latin typeface="Code Light" charset="0"/>
                <a:ea typeface="Code Light" charset="0"/>
                <a:cs typeface="Code Light" charset="0"/>
              </a:rPr>
              <a:t>Leaders</a:t>
            </a:r>
            <a:endParaRPr lang="en-US" sz="360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7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fontScale="92500" lnSpcReduction="2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Paul dealt with this with the preaching of the cross.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To the worldly wise, the preaching of Christ crucified, and salvation through His sacrifice, was foolishness, to the believer it was the highest wisdom that one may receive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When ego with all its pride, its self-righteousness, and self-importance, is crucified, then that person is brought into contact with his throne and begins to touch omnipotence and receive </a:t>
            </a:r>
            <a:r>
              <a:rPr lang="en-US" sz="3200" dirty="0" smtClean="0"/>
              <a:t>power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7897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Code Light" charset="0"/>
                <a:ea typeface="Code Light" charset="0"/>
                <a:cs typeface="Code Light" charset="0"/>
              </a:rPr>
              <a:t>Division Caused by Exalting </a:t>
            </a:r>
            <a:r>
              <a:rPr lang="en-US" sz="2800" b="1">
                <a:latin typeface="Code Light" charset="0"/>
                <a:ea typeface="Code Light" charset="0"/>
                <a:cs typeface="Code Light" charset="0"/>
              </a:rPr>
              <a:t>Human </a:t>
            </a:r>
            <a:r>
              <a:rPr lang="en-US" sz="2800" b="1" smtClean="0">
                <a:latin typeface="Code Light" charset="0"/>
                <a:ea typeface="Code Light" charset="0"/>
                <a:cs typeface="Code Light" charset="0"/>
              </a:rPr>
              <a:t>Wisdom</a:t>
            </a:r>
            <a:endParaRPr lang="en-US" sz="28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6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fontScale="62500" lnSpcReduction="2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Paul had baptized only a few at Corinth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He took a humble position not taking pride in being able to name large numbers that he had personally baptized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He was willing to preach and let others do the baptizing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8052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de Light" charset="0"/>
                <a:ea typeface="Code Light" charset="0"/>
                <a:cs typeface="Code Light" charset="0"/>
              </a:rPr>
              <a:t>Paul's Statement On Baptism </a:t>
            </a:r>
            <a:endParaRPr lang="en-US" sz="44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2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fontScale="55000" lnSpcReduction="2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Foolish things, weak things, base things, things which are despised and things which are not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God uses the most humble and insignificant so that no flesh may glory in his presence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God is become our wisdom, righteousness, sanctification and redemption so that all glory may be in Him alone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6437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latin typeface="Code Light" charset="0"/>
                <a:ea typeface="Code Light" charset="0"/>
                <a:cs typeface="Code Light" charset="0"/>
              </a:rPr>
              <a:t>Those Whom </a:t>
            </a:r>
            <a:r>
              <a:rPr lang="en-US" sz="4400" b="1">
                <a:latin typeface="Code Light" charset="0"/>
                <a:ea typeface="Code Light" charset="0"/>
                <a:cs typeface="Code Light" charset="0"/>
              </a:rPr>
              <a:t>God </a:t>
            </a:r>
            <a:r>
              <a:rPr lang="en-US" sz="4400" b="1" smtClean="0">
                <a:latin typeface="Code Light" charset="0"/>
                <a:ea typeface="Code Light" charset="0"/>
                <a:cs typeface="Code Light" charset="0"/>
              </a:rPr>
              <a:t>Uses</a:t>
            </a:r>
            <a:endParaRPr lang="en-US" sz="440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9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fontScale="62500" lnSpcReduction="2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Paul went to Corinth in weakness, in fear and in much trembling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His reception on the European continent had not been very pleasant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He had been pressed in spirit as he came to Corinth and God Himself had encouraged him.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ode Light" charset="0"/>
                <a:ea typeface="Code Light" charset="0"/>
                <a:cs typeface="Code Light" charset="0"/>
              </a:rPr>
              <a:t>True Wisdom Imparted By The Spirit </a:t>
            </a:r>
            <a:endParaRPr lang="en-US" sz="360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fontScale="92500" lnSpcReduction="1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Apostle Paul had to get out of the picture so that people would forget the personality of the preacher and get their eyes upon Jesus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Lord gets the glory and the result would be absolutely convincing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There must be a life willing to be crucified, to retreat from its own cleverness and wisdom from its own efforts, and rest entirely upon the anointing of the Holy Spirit.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ode Light" charset="0"/>
                <a:ea typeface="Code Light" charset="0"/>
                <a:cs typeface="Code Light" charset="0"/>
              </a:rPr>
              <a:t>True Wisdom Imparted By The Spirit </a:t>
            </a:r>
            <a:endParaRPr lang="en-US" sz="360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fontScale="55000" lnSpcReduction="2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The Christian is not a fool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He has an enlightened mind and he is speaking wisdom to those who can understand, speaking the wisdom of God in a mystery.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Paul makes it very plain that it is only through the Holy Spirit that the Word of God can be understood and received.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8357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Code Light" charset="0"/>
                <a:ea typeface="Code Light" charset="0"/>
                <a:cs typeface="Code Light" charset="0"/>
              </a:rPr>
              <a:t>Paul Wrote of a Mystery to be Revealed </a:t>
            </a:r>
            <a:endParaRPr lang="en-US" sz="320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8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/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Apostle Paul wrote this letter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Paul wrote this epistle possibly in the spring of the year AD 57 from Ephesus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"But I will tarry at Ephesus until Pentecost" (I Corinthians 16:8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3510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de Light" charset="0"/>
                <a:ea typeface="Code Light" charset="0"/>
                <a:cs typeface="Code Light" charset="0"/>
              </a:rPr>
              <a:t>Authorship</a:t>
            </a:r>
            <a:r>
              <a:rPr lang="en-US" sz="4400" dirty="0">
                <a:latin typeface="Code Light" charset="0"/>
                <a:ea typeface="Code Light" charset="0"/>
                <a:cs typeface="Code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city of Corinth was a Roman colony, located on the Isthmus of Corinth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This was on the principle trade route of the Roman Empire, from east to west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Through the nature harbors of Corinth flowed the commerce of the </a:t>
            </a:r>
            <a:r>
              <a:rPr lang="en-US" sz="3200" dirty="0" smtClean="0"/>
              <a:t>world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2657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de Light" charset="0"/>
                <a:ea typeface="Code Light" charset="0"/>
                <a:cs typeface="Code Light" charset="0"/>
              </a:rPr>
              <a:t>Corinth </a:t>
            </a:r>
            <a:endParaRPr lang="en-US" sz="44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3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Romans had destroyed the city of Corinth in the year 146 BC but had been rebuilt of pure white marble by Julius Caesar 100 years later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When Paul reached Corinth for the first time in the year AD 51 he found a thriving commercial city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Corinth was called the “vanity fair” of the Roman Empire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2657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de Light" charset="0"/>
                <a:ea typeface="Code Light" charset="0"/>
                <a:cs typeface="Code Light" charset="0"/>
              </a:rPr>
              <a:t>Corinth </a:t>
            </a:r>
            <a:endParaRPr lang="en-US" sz="44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9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/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Paul was the founder of the church during his second missionary journey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Paul had labored for 18 months at Corinth and one of his greatest churches was founded here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This church was troubled with cliques and there was an element of emotional people whose extremes degenerated into </a:t>
            </a:r>
            <a:r>
              <a:rPr lang="en-US" sz="3200" dirty="0" smtClean="0"/>
              <a:t>immorality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6857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de Light" charset="0"/>
                <a:ea typeface="Code Light" charset="0"/>
                <a:cs typeface="Code Light" charset="0"/>
              </a:rPr>
              <a:t>The Corinthian Church </a:t>
            </a:r>
            <a:endParaRPr lang="en-US" sz="44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/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Yet, Paul addressed the church as the church of God, called to be saints, sanctified in Christ Jesus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Some Jews had been converted but the majority of the church was Gentiles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 membership of the church included slaves as well as free men a mix of both poor and wealthy status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6857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de Light" charset="0"/>
                <a:ea typeface="Code Light" charset="0"/>
                <a:cs typeface="Code Light" charset="0"/>
              </a:rPr>
              <a:t>The Corinthian Church </a:t>
            </a:r>
            <a:endParaRPr lang="en-US" sz="44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lnSpcReduction="1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Apparently Paul wrote a letter before which is now lost, in which he scolded the Corinthians for their misconduct and sent it by the hand of Cloe's people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We discover that carnal people can cover up their carnality by asking theological questions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Paul then exposes the tragedy of their living in sin and applies the positive remedy of the cross of Jesus Christ</a:t>
            </a:r>
            <a:r>
              <a:rPr lang="en-US" dirty="0"/>
              <a:t>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8887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ode Light" charset="0"/>
                <a:ea typeface="Code Light" charset="0"/>
                <a:cs typeface="Code Light" charset="0"/>
              </a:rPr>
              <a:t>The Purpose of the Corinthian Letter </a:t>
            </a:r>
            <a:endParaRPr lang="en-US" sz="36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7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fontScale="62500" lnSpcReduction="2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In I Corinthians 1: 29, 31 – we have the key thought for the epistle expressed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It is a message condemning the exaltation of the flesh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6600" dirty="0"/>
              <a:t>And pointing the Corinthian church to the Lord that they may glory in Jesus and in Jesus alone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8045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ode Light" charset="0"/>
                <a:ea typeface="Code Light" charset="0"/>
                <a:cs typeface="Code Light" charset="0"/>
              </a:rPr>
              <a:t>Divisions Corrected by </a:t>
            </a:r>
            <a:r>
              <a:rPr lang="en-US" sz="3600" b="1">
                <a:latin typeface="Code Light" charset="0"/>
                <a:ea typeface="Code Light" charset="0"/>
                <a:cs typeface="Code Light" charset="0"/>
              </a:rPr>
              <a:t>the </a:t>
            </a:r>
            <a:r>
              <a:rPr lang="en-US" sz="3600" b="1" smtClean="0">
                <a:latin typeface="Code Light" charset="0"/>
                <a:ea typeface="Code Light" charset="0"/>
                <a:cs typeface="Code Light" charset="0"/>
              </a:rPr>
              <a:t>Cross</a:t>
            </a:r>
            <a:endParaRPr lang="en-US" sz="360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8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392" y="1445741"/>
            <a:ext cx="8553764" cy="5098647"/>
          </a:xfrm>
        </p:spPr>
        <p:txBody>
          <a:bodyPr>
            <a:normAutofit lnSpcReduction="10000"/>
          </a:bodyPr>
          <a:lstStyle/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He called them the church of God, sanctified in Christ Jesus, called to be saints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Grace is mentioned first for one cannot receive peace from God unless he has first received the grace of God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3200" dirty="0"/>
              <a:t>They had a message to proclaim a gospel to preach and they had received the Holy Spirit which gave them wisdom, strength and understanding</a:t>
            </a:r>
            <a:r>
              <a:rPr lang="en-US" dirty="0"/>
              <a:t>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13392" y="315782"/>
            <a:ext cx="33327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de Light" charset="0"/>
                <a:ea typeface="Code Light" charset="0"/>
                <a:cs typeface="Code Light" charset="0"/>
              </a:rPr>
              <a:t>Salutation </a:t>
            </a:r>
            <a:endParaRPr lang="en-US" sz="4400" dirty="0">
              <a:latin typeface="Code Light" charset="0"/>
              <a:ea typeface="Code Light" charset="0"/>
              <a:cs typeface="Cod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823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102</TotalTime>
  <Words>926</Words>
  <Application>Microsoft Macintosh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Adelle-Regular</vt:lpstr>
      <vt:lpstr>Apple Chancery</vt:lpstr>
      <vt:lpstr>Code Light</vt:lpstr>
      <vt:lpstr>Existence Light</vt:lpstr>
      <vt:lpstr>Trebuchet MS</vt:lpstr>
      <vt:lpstr>Arial</vt:lpstr>
      <vt:lpstr>Default</vt:lpstr>
      <vt:lpstr>Paul’s First Corinthian Letter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27</cp:revision>
  <dcterms:created xsi:type="dcterms:W3CDTF">2014-03-26T14:03:34Z</dcterms:created>
  <dcterms:modified xsi:type="dcterms:W3CDTF">2016-07-27T20:49:07Z</dcterms:modified>
</cp:coreProperties>
</file>