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1" r:id="rId3"/>
    <p:sldId id="281" r:id="rId4"/>
    <p:sldId id="282" r:id="rId5"/>
    <p:sldId id="265" r:id="rId6"/>
    <p:sldId id="283" r:id="rId7"/>
    <p:sldId id="266" r:id="rId8"/>
    <p:sldId id="284" r:id="rId9"/>
    <p:sldId id="285" r:id="rId10"/>
    <p:sldId id="286" r:id="rId11"/>
    <p:sldId id="287" r:id="rId12"/>
    <p:sldId id="267" r:id="rId13"/>
    <p:sldId id="288" r:id="rId14"/>
    <p:sldId id="289" r:id="rId15"/>
    <p:sldId id="280" r:id="rId16"/>
    <p:sldId id="290" r:id="rId17"/>
    <p:sldId id="291" r:id="rId18"/>
    <p:sldId id="292" r:id="rId19"/>
    <p:sldId id="29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2B0F"/>
    <a:srgbClr val="FFFFBA"/>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14" autoAdjust="0"/>
    <p:restoredTop sz="94671"/>
  </p:normalViewPr>
  <p:slideViewPr>
    <p:cSldViewPr snapToGrid="0" snapToObjects="1">
      <p:cViewPr varScale="1">
        <p:scale>
          <a:sx n="104" d="100"/>
          <a:sy n="104" d="100"/>
        </p:scale>
        <p:origin x="1512"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1" hasCustomPrompt="1"/>
          </p:nvPr>
        </p:nvSpPr>
        <p:spPr>
          <a:xfrm>
            <a:off x="3431240" y="5691964"/>
            <a:ext cx="4841997" cy="385268"/>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3"/>
          <p:cNvSpPr>
            <a:spLocks noGrp="1"/>
          </p:cNvSpPr>
          <p:nvPr>
            <p:ph type="body" sz="quarter" idx="11" hasCustomPrompt="1"/>
          </p:nvPr>
        </p:nvSpPr>
        <p:spPr>
          <a:xfrm>
            <a:off x="3431240" y="5691964"/>
            <a:ext cx="4841997" cy="385268"/>
          </a:xfrm>
        </p:spPr>
        <p:txBody>
          <a:bodyPr>
            <a:normAutofit/>
          </a:bodyPr>
          <a:lstStyle>
            <a:lvl1pPr>
              <a:defRPr sz="1600"/>
            </a:lvl1pPr>
          </a:lstStyle>
          <a:p>
            <a:pPr lvl="0"/>
            <a:r>
              <a:rPr lang="en-US" dirty="0" smtClean="0"/>
              <a:t>Add Your Subtitle</a:t>
            </a:r>
            <a:endParaRPr lang="en-US" dirty="0"/>
          </a:p>
        </p:txBody>
      </p:sp>
      <p:sp>
        <p:nvSpPr>
          <p:cNvPr id="8" name="Title 1"/>
          <p:cNvSpPr>
            <a:spLocks noGrp="1"/>
          </p:cNvSpPr>
          <p:nvPr>
            <p:ph type="title" hasCustomPrompt="1"/>
          </p:nvPr>
        </p:nvSpPr>
        <p:spPr>
          <a:xfrm>
            <a:off x="3943365" y="4885220"/>
            <a:ext cx="4401569" cy="756941"/>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2056191"/>
            <a:ext cx="8211824" cy="4319211"/>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2056191"/>
            <a:ext cx="8211824" cy="4319211"/>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2056191"/>
            <a:ext cx="8211824" cy="4319211"/>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7" name="Title 1"/>
          <p:cNvSpPr>
            <a:spLocks noGrp="1"/>
          </p:cNvSpPr>
          <p:nvPr>
            <p:ph type="title" hasCustomPrompt="1"/>
          </p:nvPr>
        </p:nvSpPr>
        <p:spPr>
          <a:xfrm>
            <a:off x="5399424" y="645218"/>
            <a:ext cx="2860771" cy="533732"/>
          </a:xfrm>
        </p:spPr>
        <p:txBody>
          <a:bodyPr>
            <a:noAutofit/>
          </a:bodyPr>
          <a:lstStyle>
            <a:lvl1pPr>
              <a:defRPr sz="28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30"/>
            <a:ext cx="8160063" cy="4486813"/>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5361518"/>
            <a:ext cx="8159750" cy="990253"/>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29"/>
            <a:ext cx="8160063" cy="5805547"/>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8/1/16</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742B0F"/>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742B0F"/>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742B0F"/>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742B0F"/>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742B0F"/>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742B0F"/>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3431240" y="5792172"/>
            <a:ext cx="4841997" cy="385268"/>
          </a:xfrm>
        </p:spPr>
        <p:txBody>
          <a:bodyPr/>
          <a:lstStyle/>
          <a:p>
            <a:r>
              <a:rPr lang="en-US" spc="300" smtClean="0">
                <a:latin typeface="Avenir Book" charset="0"/>
                <a:ea typeface="Avenir Book" charset="0"/>
                <a:cs typeface="Avenir Book" charset="0"/>
              </a:rPr>
              <a:t>LESSON FIVE</a:t>
            </a:r>
            <a:endParaRPr lang="en-US" spc="300">
              <a:latin typeface="Avenir Book" charset="0"/>
              <a:ea typeface="Avenir Book" charset="0"/>
              <a:cs typeface="Avenir Book" charset="0"/>
            </a:endParaRPr>
          </a:p>
        </p:txBody>
      </p:sp>
      <p:sp>
        <p:nvSpPr>
          <p:cNvPr id="8" name="Title 7"/>
          <p:cNvSpPr>
            <a:spLocks noGrp="1"/>
          </p:cNvSpPr>
          <p:nvPr>
            <p:ph type="title"/>
          </p:nvPr>
        </p:nvSpPr>
        <p:spPr>
          <a:xfrm>
            <a:off x="3294345" y="4747365"/>
            <a:ext cx="5050589" cy="493964"/>
          </a:xfrm>
        </p:spPr>
        <p:txBody>
          <a:bodyPr>
            <a:noAutofit/>
          </a:bodyPr>
          <a:lstStyle/>
          <a:p>
            <a:r>
              <a:rPr lang="en-US" sz="13800" spc="600" dirty="0" smtClean="0">
                <a:ln>
                  <a:solidFill>
                    <a:srgbClr val="FFFFBA"/>
                  </a:solidFill>
                </a:ln>
                <a:latin typeface="Papyrus" charset="0"/>
                <a:ea typeface="Papyrus" charset="0"/>
                <a:cs typeface="Papyrus" charset="0"/>
              </a:rPr>
              <a:t>J</a:t>
            </a:r>
            <a:r>
              <a:rPr lang="en-US" sz="8000" spc="600" dirty="0" smtClean="0">
                <a:ln>
                  <a:solidFill>
                    <a:srgbClr val="FFFFBA"/>
                  </a:solidFill>
                </a:ln>
                <a:latin typeface="Papyrus" charset="0"/>
                <a:ea typeface="Papyrus" charset="0"/>
                <a:cs typeface="Papyrus" charset="0"/>
              </a:rPr>
              <a:t>udges</a:t>
            </a:r>
            <a:endParaRPr lang="en-US" sz="8000" spc="600" dirty="0">
              <a:ln>
                <a:solidFill>
                  <a:srgbClr val="FFFFBA"/>
                </a:solidFill>
              </a:ln>
              <a:latin typeface="Papyrus" charset="0"/>
              <a:ea typeface="Papyrus" charset="0"/>
              <a:cs typeface="Papyrus" charset="0"/>
            </a:endParaRPr>
          </a:p>
        </p:txBody>
      </p:sp>
    </p:spTree>
    <p:extLst>
      <p:ext uri="{BB962C8B-B14F-4D97-AF65-F5344CB8AC3E}">
        <p14:creationId xmlns:p14="http://schemas.microsoft.com/office/powerpoint/2010/main" val="389385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68314" y="1178951"/>
            <a:ext cx="7205232" cy="5394844"/>
          </a:xfrm>
        </p:spPr>
        <p:txBody>
          <a:bodyPr>
            <a:normAutofit/>
          </a:bodyPr>
          <a:lstStyle/>
          <a:p>
            <a:pPr marL="609600" indent="-609600" algn="l">
              <a:buFont typeface="Arial" charset="0"/>
              <a:buChar char="•"/>
            </a:pPr>
            <a:r>
              <a:rPr lang="en-US" altLang="en-US" dirty="0">
                <a:latin typeface="Arial" charset="0"/>
              </a:rPr>
              <a:t>The Lord miraculously gave victory and </a:t>
            </a:r>
            <a:r>
              <a:rPr lang="en-US" altLang="en-US" dirty="0" err="1">
                <a:latin typeface="Arial" charset="0"/>
              </a:rPr>
              <a:t>Sisera</a:t>
            </a:r>
            <a:r>
              <a:rPr lang="en-US" altLang="en-US" dirty="0">
                <a:latin typeface="Arial" charset="0"/>
              </a:rPr>
              <a:t> fled northward. </a:t>
            </a:r>
          </a:p>
          <a:p>
            <a:pPr marL="609600" indent="-609600" algn="l">
              <a:buFont typeface="Arial" charset="0"/>
              <a:buChar char="•"/>
            </a:pPr>
            <a:r>
              <a:rPr lang="en-US" altLang="en-US" dirty="0">
                <a:latin typeface="Arial" charset="0"/>
              </a:rPr>
              <a:t>On the way, he took refuge in the tent of a </a:t>
            </a:r>
            <a:r>
              <a:rPr lang="en-US" altLang="en-US" dirty="0" err="1">
                <a:latin typeface="Arial" charset="0"/>
              </a:rPr>
              <a:t>Kenite</a:t>
            </a:r>
            <a:r>
              <a:rPr lang="en-US" altLang="en-US" dirty="0">
                <a:latin typeface="Arial" charset="0"/>
              </a:rPr>
              <a:t> named Jael, who lived near Barak's hometown of </a:t>
            </a:r>
            <a:r>
              <a:rPr lang="en-US" altLang="en-US" dirty="0" err="1">
                <a:latin typeface="Arial" charset="0"/>
              </a:rPr>
              <a:t>Kedesh</a:t>
            </a:r>
            <a:r>
              <a:rPr lang="en-US" altLang="en-US" dirty="0">
                <a:latin typeface="Arial" charset="0"/>
              </a:rPr>
              <a:t>. </a:t>
            </a:r>
          </a:p>
          <a:p>
            <a:pPr marL="609600" indent="-609600" algn="l">
              <a:buFont typeface="Arial" charset="0"/>
              <a:buChar char="•"/>
            </a:pPr>
            <a:r>
              <a:rPr lang="en-US" altLang="en-US" dirty="0">
                <a:latin typeface="Arial" charset="0"/>
              </a:rPr>
              <a:t>Jael killed </a:t>
            </a:r>
            <a:r>
              <a:rPr lang="en-US" altLang="en-US" dirty="0" err="1">
                <a:latin typeface="Arial" charset="0"/>
              </a:rPr>
              <a:t>Sisera</a:t>
            </a:r>
            <a:r>
              <a:rPr lang="en-US" altLang="en-US" dirty="0">
                <a:latin typeface="Arial" charset="0"/>
              </a:rPr>
              <a:t> by driving a tent peg through his head. This brought forty years of peace to Israel.</a:t>
            </a:r>
            <a:endParaRPr lang="en-US" altLang="en-US" dirty="0">
              <a:latin typeface="Arial" charset="0"/>
            </a:endParaRPr>
          </a:p>
        </p:txBody>
      </p:sp>
      <p:sp>
        <p:nvSpPr>
          <p:cNvPr id="8" name="Title 7"/>
          <p:cNvSpPr>
            <a:spLocks noGrp="1"/>
          </p:cNvSpPr>
          <p:nvPr>
            <p:ph type="title"/>
          </p:nvPr>
        </p:nvSpPr>
        <p:spPr>
          <a:xfrm>
            <a:off x="468313" y="645218"/>
            <a:ext cx="8211823" cy="533732"/>
          </a:xfrm>
        </p:spPr>
        <p:txBody>
          <a:bodyPr/>
          <a:lstStyle/>
          <a:p>
            <a:pPr lvl="0" algn="r"/>
            <a:r>
              <a:rPr lang="en-US" sz="3200" b="1" dirty="0">
                <a:latin typeface="Papyrus" charset="0"/>
                <a:ea typeface="Papyrus" charset="0"/>
                <a:cs typeface="Papyrus" charset="0"/>
              </a:rPr>
              <a:t>THE THIRD SERVITUDE: </a:t>
            </a:r>
            <a:endParaRPr lang="en-US" sz="3200" dirty="0">
              <a:latin typeface="Papyrus" charset="0"/>
              <a:ea typeface="Papyrus" charset="0"/>
              <a:cs typeface="Papyrus" charset="0"/>
            </a:endParaRPr>
          </a:p>
        </p:txBody>
      </p:sp>
    </p:spTree>
    <p:extLst>
      <p:ext uri="{BB962C8B-B14F-4D97-AF65-F5344CB8AC3E}">
        <p14:creationId xmlns:p14="http://schemas.microsoft.com/office/powerpoint/2010/main" val="2093278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68314" y="1178951"/>
            <a:ext cx="7205232" cy="5394844"/>
          </a:xfrm>
        </p:spPr>
        <p:txBody>
          <a:bodyPr>
            <a:normAutofit/>
          </a:bodyPr>
          <a:lstStyle/>
          <a:p>
            <a:pPr marL="609600" indent="-609600" algn="l">
              <a:buFont typeface="Arial" charset="0"/>
              <a:buChar char="•"/>
            </a:pPr>
            <a:r>
              <a:rPr lang="en-US" altLang="en-US" dirty="0">
                <a:latin typeface="Arial" charset="0"/>
              </a:rPr>
              <a:t>After a period of forty years, the old corruption broke out again. </a:t>
            </a:r>
          </a:p>
          <a:p>
            <a:pPr marL="609600" indent="-609600" algn="l">
              <a:buFont typeface="Arial" charset="0"/>
              <a:buChar char="•"/>
            </a:pPr>
            <a:r>
              <a:rPr lang="en-US" altLang="en-US" dirty="0">
                <a:latin typeface="Arial" charset="0"/>
              </a:rPr>
              <a:t>Another invasion was sent as punishment. </a:t>
            </a:r>
          </a:p>
          <a:p>
            <a:pPr marL="609600" indent="-609600" algn="l">
              <a:buFont typeface="Arial" charset="0"/>
              <a:buChar char="•"/>
            </a:pPr>
            <a:r>
              <a:rPr lang="en-US" altLang="en-US" dirty="0">
                <a:latin typeface="Arial" charset="0"/>
              </a:rPr>
              <a:t>The Midianites, aided by Amalekites and "children of the east," came pouring into the land each year at the time of harvest. </a:t>
            </a:r>
          </a:p>
        </p:txBody>
      </p:sp>
      <p:sp>
        <p:nvSpPr>
          <p:cNvPr id="8" name="Title 7"/>
          <p:cNvSpPr>
            <a:spLocks noGrp="1"/>
          </p:cNvSpPr>
          <p:nvPr>
            <p:ph type="title"/>
          </p:nvPr>
        </p:nvSpPr>
        <p:spPr>
          <a:xfrm>
            <a:off x="468313" y="645218"/>
            <a:ext cx="8211823" cy="533732"/>
          </a:xfrm>
        </p:spPr>
        <p:txBody>
          <a:bodyPr/>
          <a:lstStyle/>
          <a:p>
            <a:pPr lvl="0" algn="r"/>
            <a:r>
              <a:rPr lang="en-US" sz="3200" b="1" dirty="0">
                <a:latin typeface="Papyrus" charset="0"/>
                <a:ea typeface="Papyrus" charset="0"/>
                <a:cs typeface="Papyrus" charset="0"/>
              </a:rPr>
              <a:t>THE </a:t>
            </a:r>
            <a:r>
              <a:rPr lang="en-US" sz="3200" b="1" dirty="0" smtClean="0">
                <a:latin typeface="Papyrus" charset="0"/>
                <a:ea typeface="Papyrus" charset="0"/>
                <a:cs typeface="Papyrus" charset="0"/>
              </a:rPr>
              <a:t>FOURTH </a:t>
            </a:r>
            <a:r>
              <a:rPr lang="en-US" sz="3200" b="1" dirty="0">
                <a:latin typeface="Papyrus" charset="0"/>
                <a:ea typeface="Papyrus" charset="0"/>
                <a:cs typeface="Papyrus" charset="0"/>
              </a:rPr>
              <a:t>SERVITUDE: </a:t>
            </a:r>
            <a:endParaRPr lang="en-US" sz="3200" dirty="0">
              <a:latin typeface="Papyrus" charset="0"/>
              <a:ea typeface="Papyrus" charset="0"/>
              <a:cs typeface="Papyrus" charset="0"/>
            </a:endParaRPr>
          </a:p>
        </p:txBody>
      </p:sp>
    </p:spTree>
    <p:extLst>
      <p:ext uri="{BB962C8B-B14F-4D97-AF65-F5344CB8AC3E}">
        <p14:creationId xmlns:p14="http://schemas.microsoft.com/office/powerpoint/2010/main" val="1866804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68313" y="1178951"/>
            <a:ext cx="7448136" cy="5196452"/>
          </a:xfrm>
        </p:spPr>
        <p:txBody>
          <a:bodyPr>
            <a:normAutofit/>
          </a:bodyPr>
          <a:lstStyle/>
          <a:p>
            <a:pPr marL="457200" indent="-457200" algn="l">
              <a:buFont typeface="Arial" charset="0"/>
              <a:buChar char="•"/>
            </a:pPr>
            <a:r>
              <a:rPr lang="en-US" dirty="0"/>
              <a:t>Gideon was the deliverer. </a:t>
            </a:r>
          </a:p>
          <a:p>
            <a:pPr marL="457200" indent="-457200" algn="l">
              <a:buFont typeface="Arial" charset="0"/>
              <a:buChar char="•"/>
            </a:pPr>
            <a:r>
              <a:rPr lang="en-US" dirty="0"/>
              <a:t>He lived in </a:t>
            </a:r>
            <a:r>
              <a:rPr lang="en-US" dirty="0" err="1"/>
              <a:t>Ophrah</a:t>
            </a:r>
            <a:r>
              <a:rPr lang="en-US" dirty="0"/>
              <a:t>, a village of Manasseh. </a:t>
            </a:r>
          </a:p>
          <a:p>
            <a:pPr marL="457200" indent="-457200" algn="l">
              <a:buFont typeface="Arial" charset="0"/>
              <a:buChar char="•"/>
            </a:pPr>
            <a:r>
              <a:rPr lang="en-US" dirty="0"/>
              <a:t>The people first wanted to kill Gideon for following God’s first commandment and destroying the idolatrous altar but later accepted him as leader</a:t>
            </a:r>
            <a:r>
              <a:rPr lang="en-US" dirty="0" smtClean="0"/>
              <a:t>.</a:t>
            </a:r>
            <a:endParaRPr lang="en-US" dirty="0"/>
          </a:p>
        </p:txBody>
      </p:sp>
      <p:sp>
        <p:nvSpPr>
          <p:cNvPr id="8" name="Title 7"/>
          <p:cNvSpPr>
            <a:spLocks noGrp="1"/>
          </p:cNvSpPr>
          <p:nvPr>
            <p:ph type="title"/>
          </p:nvPr>
        </p:nvSpPr>
        <p:spPr>
          <a:xfrm>
            <a:off x="468313" y="645218"/>
            <a:ext cx="8211823" cy="533732"/>
          </a:xfrm>
        </p:spPr>
        <p:txBody>
          <a:bodyPr/>
          <a:lstStyle/>
          <a:p>
            <a:pPr lvl="0" algn="r"/>
            <a:r>
              <a:rPr lang="en-US" sz="3200" b="1" dirty="0">
                <a:latin typeface="Papyrus" charset="0"/>
                <a:ea typeface="Papyrus" charset="0"/>
                <a:cs typeface="Papyrus" charset="0"/>
              </a:rPr>
              <a:t>THE FOURTH SERVITUDE: </a:t>
            </a:r>
            <a:endParaRPr lang="en-US" sz="3200" b="1" dirty="0">
              <a:latin typeface="Papyrus" charset="0"/>
              <a:ea typeface="Papyrus" charset="0"/>
              <a:cs typeface="Papyrus" charset="0"/>
            </a:endParaRPr>
          </a:p>
        </p:txBody>
      </p:sp>
    </p:spTree>
    <p:extLst>
      <p:ext uri="{BB962C8B-B14F-4D97-AF65-F5344CB8AC3E}">
        <p14:creationId xmlns:p14="http://schemas.microsoft.com/office/powerpoint/2010/main" val="1121158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68313" y="1178951"/>
            <a:ext cx="7448136" cy="5196452"/>
          </a:xfrm>
        </p:spPr>
        <p:txBody>
          <a:bodyPr>
            <a:normAutofit/>
          </a:bodyPr>
          <a:lstStyle/>
          <a:p>
            <a:pPr marL="457200" indent="-457200" algn="l">
              <a:buFont typeface="Arial" charset="0"/>
              <a:buChar char="•"/>
            </a:pPr>
            <a:r>
              <a:rPr lang="en-US" dirty="0"/>
              <a:t>God instructed Gideon that his army should be reduced and he was left with 300 men. </a:t>
            </a:r>
          </a:p>
          <a:p>
            <a:pPr marL="457200" indent="-457200" algn="l">
              <a:buFont typeface="Arial" charset="0"/>
              <a:buChar char="•"/>
            </a:pPr>
            <a:r>
              <a:rPr lang="en-US" dirty="0"/>
              <a:t>Gideon was invited to become the King of Israel but he would not listen to the proposal. </a:t>
            </a:r>
          </a:p>
          <a:p>
            <a:pPr marL="457200" indent="-457200" algn="l">
              <a:buFont typeface="Arial" charset="0"/>
              <a:buChar char="•"/>
            </a:pPr>
            <a:r>
              <a:rPr lang="en-US" dirty="0"/>
              <a:t>He knew that God was Israel's King and he acted as judge for 40 </a:t>
            </a:r>
            <a:r>
              <a:rPr lang="en-US" dirty="0" smtClean="0"/>
              <a:t>years.</a:t>
            </a:r>
            <a:endParaRPr lang="en-US" dirty="0"/>
          </a:p>
        </p:txBody>
      </p:sp>
      <p:sp>
        <p:nvSpPr>
          <p:cNvPr id="8" name="Title 7"/>
          <p:cNvSpPr>
            <a:spLocks noGrp="1"/>
          </p:cNvSpPr>
          <p:nvPr>
            <p:ph type="title"/>
          </p:nvPr>
        </p:nvSpPr>
        <p:spPr>
          <a:xfrm>
            <a:off x="468313" y="645218"/>
            <a:ext cx="8211823" cy="533732"/>
          </a:xfrm>
        </p:spPr>
        <p:txBody>
          <a:bodyPr/>
          <a:lstStyle/>
          <a:p>
            <a:pPr lvl="0" algn="r"/>
            <a:r>
              <a:rPr lang="en-US" sz="3200" b="1">
                <a:latin typeface="Papyrus" charset="0"/>
                <a:ea typeface="Papyrus" charset="0"/>
                <a:cs typeface="Papyrus" charset="0"/>
              </a:rPr>
              <a:t>THE FOURTH SERVITUDE: </a:t>
            </a:r>
            <a:endParaRPr lang="en-US" sz="3200" b="1" dirty="0">
              <a:latin typeface="Papyrus" charset="0"/>
              <a:ea typeface="Papyrus" charset="0"/>
              <a:cs typeface="Papyrus" charset="0"/>
            </a:endParaRPr>
          </a:p>
        </p:txBody>
      </p:sp>
    </p:spTree>
    <p:extLst>
      <p:ext uri="{BB962C8B-B14F-4D97-AF65-F5344CB8AC3E}">
        <p14:creationId xmlns:p14="http://schemas.microsoft.com/office/powerpoint/2010/main" val="316527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68313" y="1178951"/>
            <a:ext cx="7448136" cy="5196452"/>
          </a:xfrm>
        </p:spPr>
        <p:txBody>
          <a:bodyPr>
            <a:normAutofit/>
          </a:bodyPr>
          <a:lstStyle/>
          <a:p>
            <a:pPr marL="457200" indent="-457200" algn="l">
              <a:buFont typeface="Arial" charset="0"/>
              <a:buChar char="•"/>
            </a:pPr>
            <a:r>
              <a:rPr lang="en-US" dirty="0"/>
              <a:t>Gideon had seventy – one sons. </a:t>
            </a:r>
          </a:p>
          <a:p>
            <a:pPr marL="457200" indent="-457200" algn="l">
              <a:buFont typeface="Arial" charset="0"/>
              <a:buChar char="•"/>
            </a:pPr>
            <a:r>
              <a:rPr lang="en-US" dirty="0"/>
              <a:t>One of his sons was Abimelech, by his concubine at </a:t>
            </a:r>
            <a:r>
              <a:rPr lang="en-US" dirty="0" err="1"/>
              <a:t>Shechem</a:t>
            </a:r>
            <a:r>
              <a:rPr lang="en-US" dirty="0"/>
              <a:t>. </a:t>
            </a:r>
          </a:p>
          <a:p>
            <a:pPr marL="457200" indent="-457200" algn="l">
              <a:buFont typeface="Arial" charset="0"/>
              <a:buChar char="•"/>
            </a:pPr>
            <a:r>
              <a:rPr lang="en-US" dirty="0"/>
              <a:t>Abimelech murdered sixty-nine of his brothers and was later crowned king by the </a:t>
            </a:r>
            <a:r>
              <a:rPr lang="en-US" dirty="0" err="1"/>
              <a:t>Schemites</a:t>
            </a:r>
            <a:r>
              <a:rPr lang="en-US" dirty="0"/>
              <a:t> and he ruled for three </a:t>
            </a:r>
            <a:r>
              <a:rPr lang="en-US" dirty="0" smtClean="0"/>
              <a:t>years.</a:t>
            </a:r>
            <a:endParaRPr lang="en-US" dirty="0"/>
          </a:p>
        </p:txBody>
      </p:sp>
      <p:sp>
        <p:nvSpPr>
          <p:cNvPr id="8" name="Title 7"/>
          <p:cNvSpPr>
            <a:spLocks noGrp="1"/>
          </p:cNvSpPr>
          <p:nvPr>
            <p:ph type="title"/>
          </p:nvPr>
        </p:nvSpPr>
        <p:spPr>
          <a:xfrm>
            <a:off x="468313" y="645218"/>
            <a:ext cx="8211823" cy="533732"/>
          </a:xfrm>
        </p:spPr>
        <p:txBody>
          <a:bodyPr/>
          <a:lstStyle/>
          <a:p>
            <a:pPr lvl="0" algn="r"/>
            <a:r>
              <a:rPr lang="en-US" sz="3200" b="1">
                <a:latin typeface="Papyrus" charset="0"/>
                <a:ea typeface="Papyrus" charset="0"/>
                <a:cs typeface="Papyrus" charset="0"/>
              </a:rPr>
              <a:t>THE FOURTH SERVITUDE: </a:t>
            </a:r>
            <a:endParaRPr lang="en-US" sz="3200" b="1" dirty="0">
              <a:latin typeface="Papyrus" charset="0"/>
              <a:ea typeface="Papyrus" charset="0"/>
              <a:cs typeface="Papyrus" charset="0"/>
            </a:endParaRPr>
          </a:p>
        </p:txBody>
      </p:sp>
    </p:spTree>
    <p:extLst>
      <p:ext uri="{BB962C8B-B14F-4D97-AF65-F5344CB8AC3E}">
        <p14:creationId xmlns:p14="http://schemas.microsoft.com/office/powerpoint/2010/main" val="161868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68313" y="1346885"/>
            <a:ext cx="7106379" cy="5028517"/>
          </a:xfrm>
        </p:spPr>
        <p:txBody>
          <a:bodyPr>
            <a:normAutofit fontScale="92500" lnSpcReduction="10000"/>
          </a:bodyPr>
          <a:lstStyle/>
          <a:p>
            <a:pPr lvl="1"/>
            <a:r>
              <a:rPr lang="en-US" sz="3200" dirty="0"/>
              <a:t>The Ammonites ravaged the tribes east of Jordan and Judah, Benjamin and Ephraim, west of Jordan</a:t>
            </a:r>
          </a:p>
          <a:p>
            <a:pPr lvl="1"/>
            <a:r>
              <a:rPr lang="en-US" sz="3200" dirty="0"/>
              <a:t>When the children of Israel cried out for deliverance, God taunted them, telling them to cry to their heathen gods </a:t>
            </a:r>
          </a:p>
          <a:p>
            <a:pPr lvl="1"/>
            <a:r>
              <a:rPr lang="en-US" sz="3200" dirty="0"/>
              <a:t>The Israelites showed the fruit of repentance and put away the strange gods</a:t>
            </a:r>
          </a:p>
        </p:txBody>
      </p:sp>
      <p:sp>
        <p:nvSpPr>
          <p:cNvPr id="8" name="Title 7"/>
          <p:cNvSpPr>
            <a:spLocks noGrp="1"/>
          </p:cNvSpPr>
          <p:nvPr>
            <p:ph type="title"/>
          </p:nvPr>
        </p:nvSpPr>
        <p:spPr>
          <a:xfrm>
            <a:off x="468313" y="645218"/>
            <a:ext cx="8211823" cy="533732"/>
          </a:xfrm>
        </p:spPr>
        <p:txBody>
          <a:bodyPr/>
          <a:lstStyle/>
          <a:p>
            <a:pPr lvl="0" algn="r"/>
            <a:r>
              <a:rPr lang="en-US" sz="3200" b="1" dirty="0">
                <a:latin typeface="Papyrus" charset="0"/>
                <a:ea typeface="Papyrus" charset="0"/>
                <a:cs typeface="Papyrus" charset="0"/>
              </a:rPr>
              <a:t>THE FIFTH SERVITUDE: </a:t>
            </a:r>
            <a:endParaRPr lang="en-US" sz="3200" b="1" dirty="0">
              <a:latin typeface="Papyrus" charset="0"/>
              <a:ea typeface="Papyrus" charset="0"/>
              <a:cs typeface="Papyrus" charset="0"/>
            </a:endParaRPr>
          </a:p>
        </p:txBody>
      </p:sp>
    </p:spTree>
    <p:extLst>
      <p:ext uri="{BB962C8B-B14F-4D97-AF65-F5344CB8AC3E}">
        <p14:creationId xmlns:p14="http://schemas.microsoft.com/office/powerpoint/2010/main" val="390297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68313" y="1346885"/>
            <a:ext cx="7106379" cy="5028517"/>
          </a:xfrm>
        </p:spPr>
        <p:txBody>
          <a:bodyPr>
            <a:normAutofit/>
          </a:bodyPr>
          <a:lstStyle/>
          <a:p>
            <a:pPr lvl="1"/>
            <a:r>
              <a:rPr lang="en-US" sz="3200" dirty="0"/>
              <a:t>God then raised up </a:t>
            </a:r>
            <a:r>
              <a:rPr lang="en-US" sz="3200" dirty="0" err="1"/>
              <a:t>Jepthah</a:t>
            </a:r>
            <a:r>
              <a:rPr lang="en-US" sz="3200" dirty="0"/>
              <a:t> to be their deliverer </a:t>
            </a:r>
          </a:p>
          <a:p>
            <a:pPr lvl="1"/>
            <a:r>
              <a:rPr lang="en-US" sz="3200" dirty="0" err="1"/>
              <a:t>Jepthah</a:t>
            </a:r>
            <a:r>
              <a:rPr lang="en-US" sz="3200" dirty="0"/>
              <a:t> was the son of Gilead and a harlot </a:t>
            </a:r>
          </a:p>
          <a:p>
            <a:pPr lvl="1"/>
            <a:r>
              <a:rPr lang="en-US" sz="3200" dirty="0"/>
              <a:t>His life was overshadowed with the truth and his brethren cast him out</a:t>
            </a:r>
          </a:p>
        </p:txBody>
      </p:sp>
      <p:sp>
        <p:nvSpPr>
          <p:cNvPr id="8" name="Title 7"/>
          <p:cNvSpPr>
            <a:spLocks noGrp="1"/>
          </p:cNvSpPr>
          <p:nvPr>
            <p:ph type="title"/>
          </p:nvPr>
        </p:nvSpPr>
        <p:spPr>
          <a:xfrm>
            <a:off x="468313" y="645218"/>
            <a:ext cx="8211823" cy="533732"/>
          </a:xfrm>
        </p:spPr>
        <p:txBody>
          <a:bodyPr/>
          <a:lstStyle/>
          <a:p>
            <a:pPr lvl="0" algn="r"/>
            <a:r>
              <a:rPr lang="en-US" sz="3200" b="1" dirty="0">
                <a:latin typeface="Papyrus" charset="0"/>
                <a:ea typeface="Papyrus" charset="0"/>
                <a:cs typeface="Papyrus" charset="0"/>
              </a:rPr>
              <a:t>THE FIFTH SERVITUDE: </a:t>
            </a:r>
            <a:endParaRPr lang="en-US" sz="3200" b="1" dirty="0">
              <a:latin typeface="Papyrus" charset="0"/>
              <a:ea typeface="Papyrus" charset="0"/>
              <a:cs typeface="Papyrus" charset="0"/>
            </a:endParaRPr>
          </a:p>
        </p:txBody>
      </p:sp>
    </p:spTree>
    <p:extLst>
      <p:ext uri="{BB962C8B-B14F-4D97-AF65-F5344CB8AC3E}">
        <p14:creationId xmlns:p14="http://schemas.microsoft.com/office/powerpoint/2010/main" val="198854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68313" y="1346885"/>
            <a:ext cx="7106379" cy="5028517"/>
          </a:xfrm>
        </p:spPr>
        <p:txBody>
          <a:bodyPr>
            <a:normAutofit/>
          </a:bodyPr>
          <a:lstStyle/>
          <a:p>
            <a:pPr lvl="1"/>
            <a:r>
              <a:rPr lang="en-US" sz="3200" dirty="0"/>
              <a:t>The Philistines brought the last great oppression </a:t>
            </a:r>
          </a:p>
          <a:p>
            <a:pPr lvl="1"/>
            <a:r>
              <a:rPr lang="en-US" sz="3200" dirty="0"/>
              <a:t>They were able to impose their will on Israel for forty years, the longest of any of the oppressions.</a:t>
            </a:r>
          </a:p>
          <a:p>
            <a:pPr lvl="1"/>
            <a:r>
              <a:rPr lang="en-US" sz="3200" dirty="0"/>
              <a:t>God's man to fight against the Philistines was </a:t>
            </a:r>
            <a:r>
              <a:rPr lang="en-US" sz="3200" dirty="0" smtClean="0"/>
              <a:t>Samson.</a:t>
            </a:r>
            <a:endParaRPr lang="en-US" sz="3200" dirty="0"/>
          </a:p>
        </p:txBody>
      </p:sp>
      <p:sp>
        <p:nvSpPr>
          <p:cNvPr id="8" name="Title 7"/>
          <p:cNvSpPr>
            <a:spLocks noGrp="1"/>
          </p:cNvSpPr>
          <p:nvPr>
            <p:ph type="title"/>
          </p:nvPr>
        </p:nvSpPr>
        <p:spPr>
          <a:xfrm>
            <a:off x="468313" y="645218"/>
            <a:ext cx="8211823" cy="533732"/>
          </a:xfrm>
        </p:spPr>
        <p:txBody>
          <a:bodyPr/>
          <a:lstStyle/>
          <a:p>
            <a:pPr lvl="0" algn="r"/>
            <a:r>
              <a:rPr lang="en-US" sz="3200" b="1" dirty="0">
                <a:latin typeface="Papyrus" charset="0"/>
                <a:ea typeface="Papyrus" charset="0"/>
                <a:cs typeface="Papyrus" charset="0"/>
              </a:rPr>
              <a:t>THE SIXTH SERVITUDE: </a:t>
            </a:r>
            <a:endParaRPr lang="en-US" sz="3200" b="1" dirty="0">
              <a:latin typeface="Papyrus" charset="0"/>
              <a:ea typeface="Papyrus" charset="0"/>
              <a:cs typeface="Papyrus" charset="0"/>
            </a:endParaRPr>
          </a:p>
        </p:txBody>
      </p:sp>
    </p:spTree>
    <p:extLst>
      <p:ext uri="{BB962C8B-B14F-4D97-AF65-F5344CB8AC3E}">
        <p14:creationId xmlns:p14="http://schemas.microsoft.com/office/powerpoint/2010/main" val="1360726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68314" y="1346885"/>
            <a:ext cx="6859243" cy="5028517"/>
          </a:xfrm>
        </p:spPr>
        <p:txBody>
          <a:bodyPr>
            <a:normAutofit/>
          </a:bodyPr>
          <a:lstStyle/>
          <a:p>
            <a:pPr lvl="1"/>
            <a:r>
              <a:rPr lang="en-US" sz="3200" dirty="0"/>
              <a:t>His father's name was Manoah, a </a:t>
            </a:r>
            <a:r>
              <a:rPr lang="en-US" sz="3200" dirty="0" err="1" smtClean="0"/>
              <a:t>Danite</a:t>
            </a:r>
            <a:r>
              <a:rPr lang="en-US" sz="3200" dirty="0" smtClean="0"/>
              <a:t>.</a:t>
            </a:r>
            <a:endParaRPr lang="en-US" sz="3200" dirty="0"/>
          </a:p>
          <a:p>
            <a:pPr lvl="1"/>
            <a:r>
              <a:rPr lang="en-US" sz="3200" dirty="0"/>
              <a:t>Samson killed 1,000 Philistines with the jawbone of an ass.</a:t>
            </a:r>
          </a:p>
          <a:p>
            <a:pPr lvl="1"/>
            <a:r>
              <a:rPr lang="en-US" sz="3200" dirty="0"/>
              <a:t>Samson served as judge for twenty years until he fell victim to lust and sinned with a </a:t>
            </a:r>
            <a:r>
              <a:rPr lang="en-US" sz="3200" dirty="0" smtClean="0"/>
              <a:t>harlot.</a:t>
            </a:r>
            <a:endParaRPr lang="en-US" sz="3200" dirty="0"/>
          </a:p>
        </p:txBody>
      </p:sp>
      <p:sp>
        <p:nvSpPr>
          <p:cNvPr id="8" name="Title 7"/>
          <p:cNvSpPr>
            <a:spLocks noGrp="1"/>
          </p:cNvSpPr>
          <p:nvPr>
            <p:ph type="title"/>
          </p:nvPr>
        </p:nvSpPr>
        <p:spPr>
          <a:xfrm>
            <a:off x="468313" y="645218"/>
            <a:ext cx="8211823" cy="533732"/>
          </a:xfrm>
        </p:spPr>
        <p:txBody>
          <a:bodyPr/>
          <a:lstStyle/>
          <a:p>
            <a:pPr lvl="0" algn="r"/>
            <a:r>
              <a:rPr lang="en-US" sz="3200" b="1" dirty="0">
                <a:latin typeface="Papyrus" charset="0"/>
                <a:ea typeface="Papyrus" charset="0"/>
                <a:cs typeface="Papyrus" charset="0"/>
              </a:rPr>
              <a:t>THE SIXTH SERVITUDE: </a:t>
            </a:r>
            <a:endParaRPr lang="en-US" sz="3200" b="1" dirty="0">
              <a:latin typeface="Papyrus" charset="0"/>
              <a:ea typeface="Papyrus" charset="0"/>
              <a:cs typeface="Papyrus" charset="0"/>
            </a:endParaRPr>
          </a:p>
        </p:txBody>
      </p:sp>
    </p:spTree>
    <p:extLst>
      <p:ext uri="{BB962C8B-B14F-4D97-AF65-F5344CB8AC3E}">
        <p14:creationId xmlns:p14="http://schemas.microsoft.com/office/powerpoint/2010/main" val="1995487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68313" y="1371600"/>
            <a:ext cx="6859243" cy="4646142"/>
          </a:xfrm>
        </p:spPr>
        <p:txBody>
          <a:bodyPr>
            <a:normAutofit lnSpcReduction="10000"/>
          </a:bodyPr>
          <a:lstStyle/>
          <a:p>
            <a:pPr marL="457200" indent="-457200" algn="l">
              <a:buFont typeface="Arial" charset="0"/>
              <a:buChar char="•"/>
            </a:pPr>
            <a:r>
              <a:rPr lang="en-US" sz="3200" dirty="0"/>
              <a:t>During the time of Judges there were four periods of civil </a:t>
            </a:r>
            <a:r>
              <a:rPr lang="en-US" sz="3200" dirty="0" smtClean="0"/>
              <a:t>confusion that </a:t>
            </a:r>
            <a:r>
              <a:rPr lang="en-US" sz="3200" dirty="0"/>
              <a:t>caused internal </a:t>
            </a:r>
            <a:r>
              <a:rPr lang="en-US" sz="3200" dirty="0" smtClean="0"/>
              <a:t>wars:</a:t>
            </a:r>
          </a:p>
          <a:p>
            <a:pPr indent="-457200" algn="l">
              <a:buFont typeface="Arial" charset="0"/>
              <a:buChar char="•"/>
            </a:pPr>
            <a:endParaRPr lang="en-US" sz="3200" dirty="0" smtClean="0"/>
          </a:p>
          <a:p>
            <a:pPr indent="-457200" algn="l">
              <a:buFont typeface="Arial" charset="0"/>
              <a:buChar char="•"/>
            </a:pPr>
            <a:r>
              <a:rPr lang="en-US" sz="3200" dirty="0" smtClean="0"/>
              <a:t>The Jealousy </a:t>
            </a:r>
            <a:r>
              <a:rPr lang="en-US" sz="3200" dirty="0"/>
              <a:t>of </a:t>
            </a:r>
            <a:r>
              <a:rPr lang="en-US" sz="3200" dirty="0" smtClean="0"/>
              <a:t>Ephraim</a:t>
            </a:r>
          </a:p>
          <a:p>
            <a:pPr indent="-457200" algn="l">
              <a:buFont typeface="Arial" charset="0"/>
              <a:buChar char="•"/>
            </a:pPr>
            <a:r>
              <a:rPr lang="en-US" sz="3200" dirty="0" smtClean="0"/>
              <a:t>Abimelech</a:t>
            </a:r>
            <a:endParaRPr lang="en-US" sz="3200" dirty="0"/>
          </a:p>
          <a:p>
            <a:pPr indent="-457200" algn="l">
              <a:buFont typeface="Arial" charset="0"/>
              <a:buChar char="•"/>
            </a:pPr>
            <a:r>
              <a:rPr lang="en-US" altLang="en-US" sz="3200" dirty="0" smtClean="0"/>
              <a:t>The Second Jealousy </a:t>
            </a:r>
            <a:r>
              <a:rPr lang="en-US" altLang="en-US" sz="3200" dirty="0"/>
              <a:t>of </a:t>
            </a:r>
            <a:r>
              <a:rPr lang="en-US" altLang="en-US" sz="3200" dirty="0" smtClean="0"/>
              <a:t>Ephraim</a:t>
            </a:r>
          </a:p>
          <a:p>
            <a:pPr indent="-457200" algn="l">
              <a:buFont typeface="Arial" charset="0"/>
              <a:buChar char="•"/>
            </a:pPr>
            <a:r>
              <a:rPr lang="en-US" altLang="en-US" sz="3200" smtClean="0"/>
              <a:t>The </a:t>
            </a:r>
            <a:r>
              <a:rPr lang="en-US" altLang="en-US" sz="3200" dirty="0" smtClean="0"/>
              <a:t>P</a:t>
            </a:r>
            <a:r>
              <a:rPr lang="en-US" altLang="en-US" sz="3200" smtClean="0"/>
              <a:t>unishment </a:t>
            </a:r>
            <a:r>
              <a:rPr lang="en-US" altLang="en-US" sz="3200" dirty="0"/>
              <a:t>of </a:t>
            </a:r>
            <a:r>
              <a:rPr lang="en-US" altLang="en-US" sz="3200" dirty="0" smtClean="0"/>
              <a:t>Benjamin</a:t>
            </a:r>
            <a:endParaRPr lang="en-US" altLang="en-US" sz="3200" dirty="0"/>
          </a:p>
        </p:txBody>
      </p:sp>
      <p:sp>
        <p:nvSpPr>
          <p:cNvPr id="8" name="Title 7"/>
          <p:cNvSpPr>
            <a:spLocks noGrp="1"/>
          </p:cNvSpPr>
          <p:nvPr>
            <p:ph type="title"/>
          </p:nvPr>
        </p:nvSpPr>
        <p:spPr>
          <a:xfrm>
            <a:off x="468313" y="645218"/>
            <a:ext cx="8211823" cy="533732"/>
          </a:xfrm>
        </p:spPr>
        <p:txBody>
          <a:bodyPr/>
          <a:lstStyle/>
          <a:p>
            <a:pPr lvl="0" algn="r"/>
            <a:r>
              <a:rPr lang="en-US" sz="3200" b="1" dirty="0">
                <a:latin typeface="Papyrus" charset="0"/>
                <a:ea typeface="Papyrus" charset="0"/>
                <a:cs typeface="Papyrus" charset="0"/>
              </a:rPr>
              <a:t>CIVIL WARS:</a:t>
            </a:r>
            <a:endParaRPr lang="en-US" sz="3200" b="1" dirty="0">
              <a:latin typeface="Papyrus" charset="0"/>
              <a:ea typeface="Papyrus" charset="0"/>
              <a:cs typeface="Papyrus" charset="0"/>
            </a:endParaRPr>
          </a:p>
        </p:txBody>
      </p:sp>
    </p:spTree>
    <p:extLst>
      <p:ext uri="{BB962C8B-B14F-4D97-AF65-F5344CB8AC3E}">
        <p14:creationId xmlns:p14="http://schemas.microsoft.com/office/powerpoint/2010/main" val="549329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208816" y="1178951"/>
            <a:ext cx="8211824" cy="5196452"/>
          </a:xfrm>
        </p:spPr>
        <p:txBody>
          <a:bodyPr/>
          <a:lstStyle/>
          <a:p>
            <a:pPr lvl="1"/>
            <a:r>
              <a:rPr lang="en-US" sz="3200" dirty="0"/>
              <a:t>The people of Israel served the Lord as long as Joshua lived and also as long as the elders lived who saw the miracles of God under the ministry of Joshua </a:t>
            </a:r>
          </a:p>
          <a:p>
            <a:pPr lvl="1"/>
            <a:r>
              <a:rPr lang="en-US" sz="3200" dirty="0"/>
              <a:t>Soon after they began their decline into </a:t>
            </a:r>
            <a:r>
              <a:rPr lang="en-US" sz="3200" dirty="0" err="1"/>
              <a:t>Apostacy</a:t>
            </a:r>
            <a:r>
              <a:rPr lang="en-US" sz="3200" dirty="0"/>
              <a:t> </a:t>
            </a:r>
          </a:p>
        </p:txBody>
      </p:sp>
      <p:sp>
        <p:nvSpPr>
          <p:cNvPr id="8" name="Title 7"/>
          <p:cNvSpPr>
            <a:spLocks noGrp="1"/>
          </p:cNvSpPr>
          <p:nvPr>
            <p:ph type="title"/>
          </p:nvPr>
        </p:nvSpPr>
        <p:spPr>
          <a:xfrm>
            <a:off x="468313" y="645218"/>
            <a:ext cx="8211823" cy="533732"/>
          </a:xfrm>
        </p:spPr>
        <p:txBody>
          <a:bodyPr/>
          <a:lstStyle/>
          <a:p>
            <a:pPr lvl="0" algn="r"/>
            <a:r>
              <a:rPr lang="en-US" sz="3200" b="1" dirty="0">
                <a:latin typeface="Papyrus" charset="0"/>
                <a:ea typeface="Papyrus" charset="0"/>
                <a:cs typeface="Papyrus" charset="0"/>
              </a:rPr>
              <a:t>THE FIRST SERVITUDE: </a:t>
            </a:r>
            <a:endParaRPr lang="en-US" sz="3200" dirty="0">
              <a:latin typeface="Papyrus" charset="0"/>
              <a:ea typeface="Papyrus" charset="0"/>
              <a:cs typeface="Papyrus" charset="0"/>
            </a:endParaRPr>
          </a:p>
        </p:txBody>
      </p:sp>
    </p:spTree>
    <p:extLst>
      <p:ext uri="{BB962C8B-B14F-4D97-AF65-F5344CB8AC3E}">
        <p14:creationId xmlns:p14="http://schemas.microsoft.com/office/powerpoint/2010/main" val="1405483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208816" y="1178951"/>
            <a:ext cx="8211824" cy="5196452"/>
          </a:xfrm>
        </p:spPr>
        <p:txBody>
          <a:bodyPr/>
          <a:lstStyle/>
          <a:p>
            <a:pPr lvl="1"/>
            <a:r>
              <a:rPr lang="en-US" sz="3200" dirty="0"/>
              <a:t>It was only a short time before the Israelites began marrying into heathen families, forsaking the Lord, worshipping Canaanite gods, and falling into terrible immoralities</a:t>
            </a:r>
          </a:p>
          <a:p>
            <a:pPr lvl="1"/>
            <a:r>
              <a:rPr lang="en-US" sz="3200" dirty="0"/>
              <a:t>The first punishing oppressor came from the far northeast</a:t>
            </a:r>
          </a:p>
        </p:txBody>
      </p:sp>
      <p:sp>
        <p:nvSpPr>
          <p:cNvPr id="8" name="Title 7"/>
          <p:cNvSpPr>
            <a:spLocks noGrp="1"/>
          </p:cNvSpPr>
          <p:nvPr>
            <p:ph type="title"/>
          </p:nvPr>
        </p:nvSpPr>
        <p:spPr>
          <a:xfrm>
            <a:off x="468313" y="645218"/>
            <a:ext cx="8211823" cy="533732"/>
          </a:xfrm>
        </p:spPr>
        <p:txBody>
          <a:bodyPr/>
          <a:lstStyle/>
          <a:p>
            <a:pPr lvl="0" algn="r"/>
            <a:r>
              <a:rPr lang="en-US" sz="3200" b="1" dirty="0">
                <a:latin typeface="Papyrus" charset="0"/>
                <a:ea typeface="Papyrus" charset="0"/>
                <a:cs typeface="Papyrus" charset="0"/>
              </a:rPr>
              <a:t>THE FIRST SERVITUDE: </a:t>
            </a:r>
            <a:endParaRPr lang="en-US" sz="3200" dirty="0">
              <a:latin typeface="Papyrus" charset="0"/>
              <a:ea typeface="Papyrus" charset="0"/>
              <a:cs typeface="Papyrus" charset="0"/>
            </a:endParaRPr>
          </a:p>
        </p:txBody>
      </p:sp>
    </p:spTree>
    <p:extLst>
      <p:ext uri="{BB962C8B-B14F-4D97-AF65-F5344CB8AC3E}">
        <p14:creationId xmlns:p14="http://schemas.microsoft.com/office/powerpoint/2010/main" val="812684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208816" y="1178951"/>
            <a:ext cx="8211824" cy="4307449"/>
          </a:xfrm>
        </p:spPr>
        <p:txBody>
          <a:bodyPr/>
          <a:lstStyle/>
          <a:p>
            <a:pPr lvl="1"/>
            <a:r>
              <a:rPr lang="en-US" sz="3200" dirty="0"/>
              <a:t>During this first servitude the Israelites were kept in bondage for a period of eight years</a:t>
            </a:r>
          </a:p>
          <a:p>
            <a:pPr lvl="1"/>
            <a:r>
              <a:rPr lang="en-US" sz="3200" dirty="0"/>
              <a:t>The deliver was </a:t>
            </a:r>
            <a:r>
              <a:rPr lang="en-US" sz="3200" dirty="0" err="1"/>
              <a:t>Othniel</a:t>
            </a:r>
            <a:r>
              <a:rPr lang="en-US" sz="3200" dirty="0"/>
              <a:t>, the first judge was a younger brother of Caleb</a:t>
            </a:r>
          </a:p>
        </p:txBody>
      </p:sp>
      <p:sp>
        <p:nvSpPr>
          <p:cNvPr id="8" name="Title 7"/>
          <p:cNvSpPr>
            <a:spLocks noGrp="1"/>
          </p:cNvSpPr>
          <p:nvPr>
            <p:ph type="title"/>
          </p:nvPr>
        </p:nvSpPr>
        <p:spPr>
          <a:xfrm>
            <a:off x="468313" y="645218"/>
            <a:ext cx="8211823" cy="533732"/>
          </a:xfrm>
        </p:spPr>
        <p:txBody>
          <a:bodyPr/>
          <a:lstStyle/>
          <a:p>
            <a:pPr lvl="0" algn="r"/>
            <a:r>
              <a:rPr lang="en-US" sz="3200" b="1" dirty="0">
                <a:latin typeface="Papyrus" charset="0"/>
                <a:ea typeface="Papyrus" charset="0"/>
                <a:cs typeface="Papyrus" charset="0"/>
              </a:rPr>
              <a:t>THE FIRST SERVITUDE: </a:t>
            </a:r>
            <a:endParaRPr lang="en-US" sz="3200" dirty="0">
              <a:latin typeface="Papyrus" charset="0"/>
              <a:ea typeface="Papyrus" charset="0"/>
              <a:cs typeface="Papyrus" charset="0"/>
            </a:endParaRPr>
          </a:p>
        </p:txBody>
      </p:sp>
    </p:spTree>
    <p:extLst>
      <p:ext uri="{BB962C8B-B14F-4D97-AF65-F5344CB8AC3E}">
        <p14:creationId xmlns:p14="http://schemas.microsoft.com/office/powerpoint/2010/main" val="892610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68313" y="1208722"/>
            <a:ext cx="7385105" cy="5196452"/>
          </a:xfrm>
        </p:spPr>
        <p:txBody>
          <a:bodyPr>
            <a:normAutofit/>
          </a:bodyPr>
          <a:lstStyle/>
          <a:p>
            <a:pPr marL="609600" indent="-609600" algn="l">
              <a:buFont typeface="Arial" charset="0"/>
              <a:buChar char="•"/>
            </a:pPr>
            <a:r>
              <a:rPr lang="en-US" altLang="en-US" dirty="0">
                <a:latin typeface="Arial" charset="0"/>
              </a:rPr>
              <a:t>The second nation to oppress Israel was the nation, Moab</a:t>
            </a:r>
          </a:p>
          <a:p>
            <a:pPr marL="609600" indent="-609600" algn="l">
              <a:buFont typeface="Arial" charset="0"/>
              <a:buChar char="•"/>
            </a:pPr>
            <a:r>
              <a:rPr lang="en-US" altLang="en-US" dirty="0">
                <a:latin typeface="Arial" charset="0"/>
              </a:rPr>
              <a:t>The king of the Moabites was </a:t>
            </a:r>
            <a:r>
              <a:rPr lang="en-US" altLang="en-US" dirty="0" err="1">
                <a:latin typeface="Arial" charset="0"/>
              </a:rPr>
              <a:t>Eglon</a:t>
            </a:r>
            <a:r>
              <a:rPr lang="en-US" altLang="en-US" dirty="0">
                <a:latin typeface="Arial" charset="0"/>
              </a:rPr>
              <a:t>, who was a very fat man.</a:t>
            </a:r>
          </a:p>
          <a:p>
            <a:pPr marL="609600" indent="-609600" algn="l">
              <a:buFont typeface="Arial" charset="0"/>
              <a:buChar char="•"/>
            </a:pPr>
            <a:r>
              <a:rPr lang="en-US" altLang="en-US" dirty="0">
                <a:latin typeface="Arial" charset="0"/>
              </a:rPr>
              <a:t>When Israel cried to God for help, the Lord raised up another deliverer, Ehud of Benjamin</a:t>
            </a:r>
            <a:endParaRPr lang="en-US" altLang="en-US" dirty="0">
              <a:latin typeface="Arial" charset="0"/>
            </a:endParaRPr>
          </a:p>
        </p:txBody>
      </p:sp>
      <p:sp>
        <p:nvSpPr>
          <p:cNvPr id="8" name="Title 7"/>
          <p:cNvSpPr>
            <a:spLocks noGrp="1"/>
          </p:cNvSpPr>
          <p:nvPr>
            <p:ph type="title"/>
          </p:nvPr>
        </p:nvSpPr>
        <p:spPr>
          <a:xfrm>
            <a:off x="468313" y="645218"/>
            <a:ext cx="8211823" cy="533732"/>
          </a:xfrm>
        </p:spPr>
        <p:txBody>
          <a:bodyPr/>
          <a:lstStyle/>
          <a:p>
            <a:pPr lvl="0" algn="r"/>
            <a:r>
              <a:rPr lang="en-US" sz="3200" b="1" dirty="0">
                <a:latin typeface="Papyrus" charset="0"/>
                <a:ea typeface="Papyrus" charset="0"/>
                <a:cs typeface="Papyrus" charset="0"/>
              </a:rPr>
              <a:t>THE SECOND SERVITUDE: </a:t>
            </a:r>
            <a:endParaRPr lang="en-US" sz="3200" b="1" dirty="0">
              <a:latin typeface="Papyrus" charset="0"/>
              <a:ea typeface="Papyrus" charset="0"/>
              <a:cs typeface="Papyrus" charset="0"/>
            </a:endParaRPr>
          </a:p>
        </p:txBody>
      </p:sp>
    </p:spTree>
    <p:extLst>
      <p:ext uri="{BB962C8B-B14F-4D97-AF65-F5344CB8AC3E}">
        <p14:creationId xmlns:p14="http://schemas.microsoft.com/office/powerpoint/2010/main" val="213305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332386" y="1208722"/>
            <a:ext cx="7385105" cy="5196452"/>
          </a:xfrm>
        </p:spPr>
        <p:txBody>
          <a:bodyPr>
            <a:normAutofit lnSpcReduction="10000"/>
          </a:bodyPr>
          <a:lstStyle/>
          <a:p>
            <a:pPr marL="609600" indent="-609600" algn="l">
              <a:buFont typeface="Arial" charset="0"/>
              <a:buChar char="•"/>
            </a:pPr>
            <a:r>
              <a:rPr lang="en-US" altLang="en-US" dirty="0">
                <a:latin typeface="Arial" charset="0"/>
              </a:rPr>
              <a:t>He brought deliverance not through warfare, but through an act of deception in which he succeeded in slaying King </a:t>
            </a:r>
            <a:r>
              <a:rPr lang="en-US" altLang="en-US" dirty="0" err="1">
                <a:latin typeface="Arial" charset="0"/>
              </a:rPr>
              <a:t>Eglon</a:t>
            </a:r>
            <a:r>
              <a:rPr lang="en-US" altLang="en-US" dirty="0">
                <a:latin typeface="Arial" charset="0"/>
              </a:rPr>
              <a:t>. </a:t>
            </a:r>
          </a:p>
          <a:p>
            <a:pPr marL="609600" indent="-609600" algn="l">
              <a:buFont typeface="Arial" charset="0"/>
              <a:buChar char="•"/>
            </a:pPr>
            <a:r>
              <a:rPr lang="en-US" altLang="en-US" dirty="0">
                <a:latin typeface="Arial" charset="0"/>
              </a:rPr>
              <a:t>When </a:t>
            </a:r>
            <a:r>
              <a:rPr lang="en-US" altLang="en-US" dirty="0" err="1">
                <a:latin typeface="Arial" charset="0"/>
              </a:rPr>
              <a:t>Eglon</a:t>
            </a:r>
            <a:r>
              <a:rPr lang="en-US" altLang="en-US" dirty="0">
                <a:latin typeface="Arial" charset="0"/>
              </a:rPr>
              <a:t> was killed the Moabites retreated, and Ehud's men slew 10,000 of them. </a:t>
            </a:r>
          </a:p>
          <a:p>
            <a:pPr marL="609600" indent="-609600" algn="l">
              <a:buFont typeface="Arial" charset="0"/>
              <a:buChar char="•"/>
            </a:pPr>
            <a:r>
              <a:rPr lang="en-US" altLang="en-US" dirty="0">
                <a:latin typeface="Arial" charset="0"/>
              </a:rPr>
              <a:t>During this eighty years of peace </a:t>
            </a:r>
            <a:r>
              <a:rPr lang="en-US" altLang="en-US" dirty="0" err="1">
                <a:latin typeface="Arial" charset="0"/>
              </a:rPr>
              <a:t>Shamgar</a:t>
            </a:r>
            <a:r>
              <a:rPr lang="en-US" altLang="en-US" dirty="0">
                <a:latin typeface="Arial" charset="0"/>
              </a:rPr>
              <a:t> lived as a third judge on one occasion he slew 600 Philistines with nothing but an ox-goad as a weapon </a:t>
            </a:r>
          </a:p>
        </p:txBody>
      </p:sp>
      <p:sp>
        <p:nvSpPr>
          <p:cNvPr id="8" name="Title 7"/>
          <p:cNvSpPr>
            <a:spLocks noGrp="1"/>
          </p:cNvSpPr>
          <p:nvPr>
            <p:ph type="title"/>
          </p:nvPr>
        </p:nvSpPr>
        <p:spPr>
          <a:xfrm>
            <a:off x="468313" y="645218"/>
            <a:ext cx="8211823" cy="533732"/>
          </a:xfrm>
        </p:spPr>
        <p:txBody>
          <a:bodyPr/>
          <a:lstStyle/>
          <a:p>
            <a:pPr lvl="0" algn="r"/>
            <a:r>
              <a:rPr lang="en-US" sz="3200" b="1" dirty="0">
                <a:latin typeface="Papyrus" charset="0"/>
                <a:ea typeface="Papyrus" charset="0"/>
                <a:cs typeface="Papyrus" charset="0"/>
              </a:rPr>
              <a:t>THE SECOND SERVITUDE: </a:t>
            </a:r>
            <a:endParaRPr lang="en-US" sz="3200" b="1" dirty="0">
              <a:latin typeface="Papyrus" charset="0"/>
              <a:ea typeface="Papyrus" charset="0"/>
              <a:cs typeface="Papyrus" charset="0"/>
            </a:endParaRPr>
          </a:p>
        </p:txBody>
      </p:sp>
    </p:spTree>
    <p:extLst>
      <p:ext uri="{BB962C8B-B14F-4D97-AF65-F5344CB8AC3E}">
        <p14:creationId xmlns:p14="http://schemas.microsoft.com/office/powerpoint/2010/main" val="2110961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68314" y="1178951"/>
            <a:ext cx="7378228" cy="5394844"/>
          </a:xfrm>
        </p:spPr>
        <p:txBody>
          <a:bodyPr>
            <a:normAutofit/>
          </a:bodyPr>
          <a:lstStyle/>
          <a:p>
            <a:pPr marL="609600" indent="-609600" algn="l">
              <a:buFont typeface="Arial" charset="0"/>
              <a:buChar char="•"/>
            </a:pPr>
            <a:r>
              <a:rPr lang="en-US" altLang="en-US" smtClean="0">
                <a:latin typeface="Arial" charset="0"/>
              </a:rPr>
              <a:t>The </a:t>
            </a:r>
            <a:r>
              <a:rPr lang="en-US" altLang="en-US" dirty="0">
                <a:latin typeface="Arial" charset="0"/>
              </a:rPr>
              <a:t>third oppression came from the Canaanites within Palestine, whom the Israelites should have driven out in the first place. </a:t>
            </a:r>
          </a:p>
          <a:p>
            <a:pPr marL="609600" indent="-609600" algn="l">
              <a:buFont typeface="Arial" charset="0"/>
              <a:buChar char="•"/>
            </a:pPr>
            <a:r>
              <a:rPr lang="en-US" altLang="en-US" dirty="0" err="1">
                <a:latin typeface="Arial" charset="0"/>
              </a:rPr>
              <a:t>Jabin</a:t>
            </a:r>
            <a:r>
              <a:rPr lang="en-US" altLang="en-US" dirty="0">
                <a:latin typeface="Arial" charset="0"/>
              </a:rPr>
              <a:t>, king of </a:t>
            </a:r>
            <a:r>
              <a:rPr lang="en-US" altLang="en-US" dirty="0" err="1">
                <a:latin typeface="Arial" charset="0"/>
              </a:rPr>
              <a:t>Hazor</a:t>
            </a:r>
            <a:r>
              <a:rPr lang="en-US" altLang="en-US" dirty="0">
                <a:latin typeface="Arial" charset="0"/>
              </a:rPr>
              <a:t>, was the leader, and </a:t>
            </a:r>
            <a:r>
              <a:rPr lang="en-US" altLang="en-US" dirty="0" err="1">
                <a:latin typeface="Arial" charset="0"/>
              </a:rPr>
              <a:t>Sisera</a:t>
            </a:r>
            <a:r>
              <a:rPr lang="en-US" altLang="en-US" dirty="0">
                <a:latin typeface="Arial" charset="0"/>
              </a:rPr>
              <a:t> was his general. </a:t>
            </a:r>
          </a:p>
          <a:p>
            <a:pPr marL="609600" indent="-609600" algn="l">
              <a:buFont typeface="Arial" charset="0"/>
              <a:buChar char="•"/>
            </a:pPr>
            <a:r>
              <a:rPr lang="en-US" altLang="en-US" dirty="0">
                <a:latin typeface="Arial" charset="0"/>
              </a:rPr>
              <a:t>The city of </a:t>
            </a:r>
            <a:r>
              <a:rPr lang="en-US" altLang="en-US" dirty="0" err="1">
                <a:latin typeface="Arial" charset="0"/>
              </a:rPr>
              <a:t>Hazor</a:t>
            </a:r>
            <a:r>
              <a:rPr lang="en-US" altLang="en-US" dirty="0">
                <a:latin typeface="Arial" charset="0"/>
              </a:rPr>
              <a:t> had been defeated by Joshua but again had become </a:t>
            </a:r>
            <a:r>
              <a:rPr lang="en-US" altLang="en-US" dirty="0" smtClean="0">
                <a:latin typeface="Arial" charset="0"/>
              </a:rPr>
              <a:t>strong</a:t>
            </a:r>
            <a:r>
              <a:rPr lang="en-US" sz="3200" dirty="0" smtClean="0"/>
              <a:t>	</a:t>
            </a:r>
            <a:endParaRPr lang="en-US" sz="3200" dirty="0"/>
          </a:p>
        </p:txBody>
      </p:sp>
      <p:sp>
        <p:nvSpPr>
          <p:cNvPr id="8" name="Title 7"/>
          <p:cNvSpPr>
            <a:spLocks noGrp="1"/>
          </p:cNvSpPr>
          <p:nvPr>
            <p:ph type="title"/>
          </p:nvPr>
        </p:nvSpPr>
        <p:spPr>
          <a:xfrm>
            <a:off x="468313" y="645218"/>
            <a:ext cx="8211823" cy="533732"/>
          </a:xfrm>
        </p:spPr>
        <p:txBody>
          <a:bodyPr/>
          <a:lstStyle/>
          <a:p>
            <a:pPr lvl="0" algn="r"/>
            <a:r>
              <a:rPr lang="en-US" sz="3200" b="1" dirty="0">
                <a:latin typeface="Papyrus" charset="0"/>
                <a:ea typeface="Papyrus" charset="0"/>
                <a:cs typeface="Papyrus" charset="0"/>
              </a:rPr>
              <a:t>THE THIRD SERVITUDE: </a:t>
            </a:r>
            <a:endParaRPr lang="en-US" sz="3200" dirty="0">
              <a:latin typeface="Papyrus" charset="0"/>
              <a:ea typeface="Papyrus" charset="0"/>
              <a:cs typeface="Papyrus" charset="0"/>
            </a:endParaRPr>
          </a:p>
        </p:txBody>
      </p:sp>
    </p:spTree>
    <p:extLst>
      <p:ext uri="{BB962C8B-B14F-4D97-AF65-F5344CB8AC3E}">
        <p14:creationId xmlns:p14="http://schemas.microsoft.com/office/powerpoint/2010/main" val="1715293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68314" y="1178951"/>
            <a:ext cx="7205232" cy="5394844"/>
          </a:xfrm>
        </p:spPr>
        <p:txBody>
          <a:bodyPr>
            <a:normAutofit/>
          </a:bodyPr>
          <a:lstStyle/>
          <a:p>
            <a:pPr marL="609600" indent="-609600" algn="l">
              <a:buFont typeface="Arial" charset="0"/>
              <a:buChar char="•"/>
            </a:pPr>
            <a:r>
              <a:rPr lang="en-US" altLang="en-US" dirty="0" err="1">
                <a:latin typeface="Arial" charset="0"/>
              </a:rPr>
              <a:t>Sisera</a:t>
            </a:r>
            <a:r>
              <a:rPr lang="en-US" altLang="en-US" dirty="0">
                <a:latin typeface="Arial" charset="0"/>
              </a:rPr>
              <a:t> had 900 chariots of iron they had attacked </a:t>
            </a:r>
            <a:r>
              <a:rPr lang="en-US" altLang="en-US" dirty="0" err="1">
                <a:latin typeface="Arial" charset="0"/>
              </a:rPr>
              <a:t>Zebulum</a:t>
            </a:r>
            <a:r>
              <a:rPr lang="en-US" altLang="en-US" dirty="0">
                <a:latin typeface="Arial" charset="0"/>
              </a:rPr>
              <a:t> and Naphtali and had reduced them to a condition of servitude for twenty years</a:t>
            </a:r>
          </a:p>
          <a:p>
            <a:pPr marL="609600" indent="-609600" algn="l">
              <a:buFont typeface="Arial" charset="0"/>
              <a:buChar char="•"/>
            </a:pPr>
            <a:r>
              <a:rPr lang="en-US" altLang="en-US" dirty="0">
                <a:latin typeface="Arial" charset="0"/>
              </a:rPr>
              <a:t>This time Israel's deliverer was a woman – Deborah was both a judge and a </a:t>
            </a:r>
            <a:r>
              <a:rPr lang="en-US" altLang="en-US" dirty="0" err="1">
                <a:latin typeface="Arial" charset="0"/>
              </a:rPr>
              <a:t>prophetes</a:t>
            </a:r>
            <a:endParaRPr lang="en-US" altLang="en-US" dirty="0">
              <a:latin typeface="Arial" charset="0"/>
            </a:endParaRPr>
          </a:p>
          <a:p>
            <a:pPr marL="609600" indent="-609600" algn="l">
              <a:buFont typeface="Arial" charset="0"/>
              <a:buChar char="•"/>
            </a:pPr>
            <a:r>
              <a:rPr lang="en-US" altLang="en-US" dirty="0">
                <a:latin typeface="Arial" charset="0"/>
              </a:rPr>
              <a:t>She called Barak who lived in the north in </a:t>
            </a:r>
            <a:r>
              <a:rPr lang="en-US" altLang="en-US" dirty="0" err="1">
                <a:latin typeface="Arial" charset="0"/>
              </a:rPr>
              <a:t>Kedesh</a:t>
            </a:r>
            <a:r>
              <a:rPr lang="en-US" altLang="en-US" dirty="0">
                <a:latin typeface="Arial" charset="0"/>
              </a:rPr>
              <a:t> of Naphtali. </a:t>
            </a:r>
          </a:p>
        </p:txBody>
      </p:sp>
      <p:sp>
        <p:nvSpPr>
          <p:cNvPr id="8" name="Title 7"/>
          <p:cNvSpPr>
            <a:spLocks noGrp="1"/>
          </p:cNvSpPr>
          <p:nvPr>
            <p:ph type="title"/>
          </p:nvPr>
        </p:nvSpPr>
        <p:spPr>
          <a:xfrm>
            <a:off x="468313" y="645218"/>
            <a:ext cx="8211823" cy="533732"/>
          </a:xfrm>
        </p:spPr>
        <p:txBody>
          <a:bodyPr/>
          <a:lstStyle/>
          <a:p>
            <a:pPr lvl="0" algn="r"/>
            <a:r>
              <a:rPr lang="en-US" sz="3200" b="1" dirty="0">
                <a:latin typeface="Papyrus" charset="0"/>
                <a:ea typeface="Papyrus" charset="0"/>
                <a:cs typeface="Papyrus" charset="0"/>
              </a:rPr>
              <a:t>THE THIRD SERVITUDE: </a:t>
            </a:r>
            <a:endParaRPr lang="en-US" sz="3200" dirty="0">
              <a:latin typeface="Papyrus" charset="0"/>
              <a:ea typeface="Papyrus" charset="0"/>
              <a:cs typeface="Papyrus" charset="0"/>
            </a:endParaRPr>
          </a:p>
        </p:txBody>
      </p:sp>
    </p:spTree>
    <p:extLst>
      <p:ext uri="{BB962C8B-B14F-4D97-AF65-F5344CB8AC3E}">
        <p14:creationId xmlns:p14="http://schemas.microsoft.com/office/powerpoint/2010/main" val="1020383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68314" y="1178951"/>
            <a:ext cx="7205232" cy="5394844"/>
          </a:xfrm>
        </p:spPr>
        <p:txBody>
          <a:bodyPr>
            <a:normAutofit/>
          </a:bodyPr>
          <a:lstStyle/>
          <a:p>
            <a:pPr marL="609600" indent="-609600" algn="l">
              <a:buFont typeface="Arial" charset="0"/>
              <a:buChar char="•"/>
            </a:pPr>
            <a:r>
              <a:rPr lang="en-US" altLang="en-US" dirty="0">
                <a:latin typeface="Arial" charset="0"/>
              </a:rPr>
              <a:t>She instructed him to raise an army of 10,000 men from </a:t>
            </a:r>
            <a:r>
              <a:rPr lang="en-US" altLang="en-US" dirty="0" err="1">
                <a:latin typeface="Arial" charset="0"/>
              </a:rPr>
              <a:t>Zebulum</a:t>
            </a:r>
            <a:r>
              <a:rPr lang="en-US" altLang="en-US" dirty="0">
                <a:latin typeface="Arial" charset="0"/>
              </a:rPr>
              <a:t> and Naphtali and to fight </a:t>
            </a:r>
            <a:r>
              <a:rPr lang="en-US" altLang="en-US" dirty="0" err="1">
                <a:latin typeface="Arial" charset="0"/>
              </a:rPr>
              <a:t>Sisera</a:t>
            </a:r>
            <a:r>
              <a:rPr lang="en-US" altLang="en-US" dirty="0">
                <a:latin typeface="Arial" charset="0"/>
              </a:rPr>
              <a:t>. </a:t>
            </a:r>
          </a:p>
          <a:p>
            <a:pPr marL="609600" indent="-609600" algn="l">
              <a:buFont typeface="Arial" charset="0"/>
              <a:buChar char="•"/>
            </a:pPr>
            <a:r>
              <a:rPr lang="en-US" altLang="en-US" dirty="0">
                <a:latin typeface="Arial" charset="0"/>
              </a:rPr>
              <a:t>Barak agreed to do so if she would go with him. </a:t>
            </a:r>
          </a:p>
          <a:p>
            <a:pPr marL="609600" indent="-609600" algn="l">
              <a:buFont typeface="Arial" charset="0"/>
              <a:buChar char="•"/>
            </a:pPr>
            <a:r>
              <a:rPr lang="en-US" altLang="en-US" dirty="0">
                <a:latin typeface="Arial" charset="0"/>
              </a:rPr>
              <a:t>Deborah consented and they fought </a:t>
            </a:r>
            <a:r>
              <a:rPr lang="en-US" altLang="en-US" dirty="0" err="1">
                <a:latin typeface="Arial" charset="0"/>
              </a:rPr>
              <a:t>Sisera</a:t>
            </a:r>
            <a:r>
              <a:rPr lang="en-US" altLang="en-US" dirty="0">
                <a:latin typeface="Arial" charset="0"/>
              </a:rPr>
              <a:t> west of Megiddo on the banks of the </a:t>
            </a:r>
            <a:r>
              <a:rPr lang="en-US" altLang="en-US" dirty="0" err="1">
                <a:latin typeface="Arial" charset="0"/>
              </a:rPr>
              <a:t>Kishon</a:t>
            </a:r>
            <a:r>
              <a:rPr lang="en-US" altLang="en-US" dirty="0">
                <a:latin typeface="Arial" charset="0"/>
              </a:rPr>
              <a:t>. </a:t>
            </a:r>
          </a:p>
        </p:txBody>
      </p:sp>
      <p:sp>
        <p:nvSpPr>
          <p:cNvPr id="8" name="Title 7"/>
          <p:cNvSpPr>
            <a:spLocks noGrp="1"/>
          </p:cNvSpPr>
          <p:nvPr>
            <p:ph type="title"/>
          </p:nvPr>
        </p:nvSpPr>
        <p:spPr>
          <a:xfrm>
            <a:off x="468313" y="645218"/>
            <a:ext cx="8211823" cy="533732"/>
          </a:xfrm>
        </p:spPr>
        <p:txBody>
          <a:bodyPr/>
          <a:lstStyle/>
          <a:p>
            <a:pPr lvl="0" algn="r"/>
            <a:r>
              <a:rPr lang="en-US" sz="3200" b="1" dirty="0">
                <a:latin typeface="Papyrus" charset="0"/>
                <a:ea typeface="Papyrus" charset="0"/>
                <a:cs typeface="Papyrus" charset="0"/>
              </a:rPr>
              <a:t>THE THIRD SERVITUDE: </a:t>
            </a:r>
            <a:endParaRPr lang="en-US" sz="3200" dirty="0">
              <a:latin typeface="Papyrus" charset="0"/>
              <a:ea typeface="Papyrus" charset="0"/>
              <a:cs typeface="Papyrus" charset="0"/>
            </a:endParaRPr>
          </a:p>
        </p:txBody>
      </p:sp>
    </p:spTree>
    <p:extLst>
      <p:ext uri="{BB962C8B-B14F-4D97-AF65-F5344CB8AC3E}">
        <p14:creationId xmlns:p14="http://schemas.microsoft.com/office/powerpoint/2010/main" val="566057127"/>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133</TotalTime>
  <Words>866</Words>
  <Application>Microsoft Macintosh PowerPoint</Application>
  <PresentationFormat>On-screen Show (4:3)</PresentationFormat>
  <Paragraphs>74</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Adelle-Regular</vt:lpstr>
      <vt:lpstr>Apple Chancery</vt:lpstr>
      <vt:lpstr>Avenir Book</vt:lpstr>
      <vt:lpstr>Papyrus</vt:lpstr>
      <vt:lpstr>Trebuchet MS</vt:lpstr>
      <vt:lpstr>Arial</vt:lpstr>
      <vt:lpstr>Default</vt:lpstr>
      <vt:lpstr>Judges</vt:lpstr>
      <vt:lpstr>THE FIRST SERVITUDE: </vt:lpstr>
      <vt:lpstr>THE FIRST SERVITUDE: </vt:lpstr>
      <vt:lpstr>THE FIRST SERVITUDE: </vt:lpstr>
      <vt:lpstr>THE SECOND SERVITUDE: </vt:lpstr>
      <vt:lpstr>THE SECOND SERVITUDE: </vt:lpstr>
      <vt:lpstr>THE THIRD SERVITUDE: </vt:lpstr>
      <vt:lpstr>THE THIRD SERVITUDE: </vt:lpstr>
      <vt:lpstr>THE THIRD SERVITUDE: </vt:lpstr>
      <vt:lpstr>THE THIRD SERVITUDE: </vt:lpstr>
      <vt:lpstr>THE FOURTH SERVITUDE: </vt:lpstr>
      <vt:lpstr>THE FOURTH SERVITUDE: </vt:lpstr>
      <vt:lpstr>THE FOURTH SERVITUDE: </vt:lpstr>
      <vt:lpstr>THE FOURTH SERVITUDE: </vt:lpstr>
      <vt:lpstr>THE FIFTH SERVITUDE: </vt:lpstr>
      <vt:lpstr>THE FIFTH SERVITUDE: </vt:lpstr>
      <vt:lpstr>THE SIXTH SERVITUDE: </vt:lpstr>
      <vt:lpstr>THE SIXTH SERVITUDE: </vt:lpstr>
      <vt:lpstr>CIVIL WARS:</vt:lpstr>
    </vt:vector>
  </TitlesOfParts>
  <Company>RT Creative Group</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Microsoft Office User</cp:lastModifiedBy>
  <cp:revision>36</cp:revision>
  <dcterms:created xsi:type="dcterms:W3CDTF">2014-03-26T14:03:34Z</dcterms:created>
  <dcterms:modified xsi:type="dcterms:W3CDTF">2016-08-01T17:35:46Z</dcterms:modified>
</cp:coreProperties>
</file>