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5D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autoAdjust="0"/>
    <p:restoredTop sz="94712"/>
  </p:normalViewPr>
  <p:slideViewPr>
    <p:cSldViewPr snapToGrid="0" snapToObjects="1">
      <p:cViewPr varScale="1">
        <p:scale>
          <a:sx n="102" d="100"/>
          <a:sy n="102" d="100"/>
        </p:scale>
        <p:origin x="17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313545" y="4519335"/>
            <a:ext cx="2540000" cy="353541"/>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313545" y="4519335"/>
            <a:ext cx="2540000" cy="353541"/>
          </a:xfrm>
        </p:spPr>
        <p:txBody>
          <a:bodyP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2182091" y="2217932"/>
            <a:ext cx="4814454" cy="2098688"/>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88899"/>
            <a:ext cx="8211824" cy="412583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88899"/>
            <a:ext cx="8211824" cy="412583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488899"/>
            <a:ext cx="8211824" cy="412583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833091" y="5258643"/>
            <a:ext cx="1524000" cy="718783"/>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9/7/16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615D5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615D5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615D5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615D5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615D5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615D5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07316" y="1635865"/>
            <a:ext cx="6077712" cy="3919728"/>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636646"/>
            <a:ext cx="8160063" cy="4730729"/>
          </a:xfrm>
        </p:spPr>
        <p:txBody>
          <a:bodyPr/>
          <a:lstStyle/>
          <a:p>
            <a:pPr marL="457200" indent="-457200" algn="l">
              <a:spcBef>
                <a:spcPts val="0"/>
              </a:spcBef>
              <a:buFont typeface="Arial" charset="0"/>
              <a:buChar char="•"/>
              <a:defRPr/>
            </a:pPr>
            <a:r>
              <a:rPr lang="en-US" dirty="0">
                <a:latin typeface="Times New Roman" pitchFamily="18" charset="0"/>
                <a:cs typeface="Times New Roman" pitchFamily="18" charset="0"/>
              </a:rPr>
              <a:t>"...Even as Christ also loved the church and gave himself for it" (Ephesians 5:25).</a:t>
            </a:r>
          </a:p>
          <a:p>
            <a:pPr marL="457200" indent="-457200" algn="l">
              <a:spcBef>
                <a:spcPts val="0"/>
              </a:spcBef>
              <a:buFont typeface="Arial" charset="0"/>
              <a:buChar char="•"/>
              <a:defRPr/>
            </a:pPr>
            <a:r>
              <a:rPr lang="en-US" dirty="0">
                <a:latin typeface="Times New Roman" pitchFamily="18" charset="0"/>
                <a:cs typeface="Times New Roman" pitchFamily="18" charset="0"/>
              </a:rPr>
              <a:t>Man is the highest object of God's infinite love. </a:t>
            </a:r>
          </a:p>
        </p:txBody>
      </p:sp>
      <p:sp>
        <p:nvSpPr>
          <p:cNvPr id="2" name="Rectangle 1"/>
          <p:cNvSpPr/>
          <p:nvPr/>
        </p:nvSpPr>
        <p:spPr>
          <a:xfrm>
            <a:off x="526736" y="313208"/>
            <a:ext cx="8160063" cy="1323439"/>
          </a:xfrm>
          <a:prstGeom prst="rect">
            <a:avLst/>
          </a:prstGeom>
        </p:spPr>
        <p:txBody>
          <a:bodyPr wrap="square">
            <a:spAutoFit/>
          </a:bodyPr>
          <a:lstStyle/>
          <a:p>
            <a:r>
              <a:rPr lang="en-US" altLang="en-US" sz="4000" dirty="0">
                <a:solidFill>
                  <a:srgbClr val="615D57"/>
                </a:solidFill>
                <a:latin typeface="Georgia" charset="0"/>
                <a:ea typeface="Georgia" charset="0"/>
                <a:cs typeface="Georgia" charset="0"/>
              </a:rPr>
              <a:t>Christ Gave Himself For The Church:</a:t>
            </a:r>
            <a:endParaRPr lang="en-US" sz="4000" dirty="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56598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21094"/>
            <a:ext cx="8160063" cy="5346282"/>
          </a:xfrm>
        </p:spPr>
        <p:txBody>
          <a:bodyPr/>
          <a:lstStyle/>
          <a:p>
            <a:pPr marL="457200" indent="-457200" algn="l">
              <a:spcBef>
                <a:spcPts val="0"/>
              </a:spcBef>
              <a:buFont typeface="Arial" charset="0"/>
              <a:buChar char="•"/>
              <a:defRPr/>
            </a:pPr>
            <a:r>
              <a:rPr lang="en-US" dirty="0">
                <a:latin typeface="Times New Roman" pitchFamily="18" charset="0"/>
                <a:cs typeface="Times New Roman" pitchFamily="18" charset="0"/>
              </a:rPr>
              <a:t>"He that </a:t>
            </a:r>
            <a:r>
              <a:rPr lang="en-US" dirty="0" err="1">
                <a:latin typeface="Times New Roman" pitchFamily="18" charset="0"/>
                <a:cs typeface="Times New Roman" pitchFamily="18" charset="0"/>
              </a:rPr>
              <a:t>loveth</a:t>
            </a:r>
            <a:r>
              <a:rPr lang="en-US" dirty="0">
                <a:latin typeface="Times New Roman" pitchFamily="18" charset="0"/>
                <a:cs typeface="Times New Roman" pitchFamily="18" charset="0"/>
              </a:rPr>
              <a:t> not </a:t>
            </a:r>
            <a:r>
              <a:rPr lang="en-US" dirty="0" err="1">
                <a:latin typeface="Times New Roman" pitchFamily="18" charset="0"/>
                <a:cs typeface="Times New Roman" pitchFamily="18" charset="0"/>
              </a:rPr>
              <a:t>knoweth</a:t>
            </a:r>
            <a:r>
              <a:rPr lang="en-US" dirty="0">
                <a:latin typeface="Times New Roman" pitchFamily="18" charset="0"/>
                <a:cs typeface="Times New Roman" pitchFamily="18" charset="0"/>
              </a:rPr>
              <a:t> not God; for God is love" (I John 4:8).</a:t>
            </a:r>
          </a:p>
          <a:p>
            <a:pPr marL="457200" indent="-457200" algn="l">
              <a:spcBef>
                <a:spcPts val="0"/>
              </a:spcBef>
              <a:buFont typeface="Arial" charset="0"/>
              <a:buChar char="•"/>
              <a:defRPr/>
            </a:pPr>
            <a:r>
              <a:rPr lang="en-US" dirty="0">
                <a:latin typeface="Times New Roman" pitchFamily="18" charset="0"/>
                <a:cs typeface="Times New Roman" pitchFamily="18" charset="0"/>
              </a:rPr>
              <a:t>"And we have known and believed the love that God hath to us. God is love; and he that </a:t>
            </a:r>
            <a:r>
              <a:rPr lang="en-US" dirty="0" err="1">
                <a:latin typeface="Times New Roman" pitchFamily="18" charset="0"/>
                <a:cs typeface="Times New Roman" pitchFamily="18" charset="0"/>
              </a:rPr>
              <a:t>dwelleth</a:t>
            </a:r>
            <a:r>
              <a:rPr lang="en-US" dirty="0">
                <a:latin typeface="Times New Roman" pitchFamily="18" charset="0"/>
                <a:cs typeface="Times New Roman" pitchFamily="18" charset="0"/>
              </a:rPr>
              <a:t> in love </a:t>
            </a:r>
            <a:r>
              <a:rPr lang="en-US" dirty="0" err="1">
                <a:latin typeface="Times New Roman" pitchFamily="18" charset="0"/>
                <a:cs typeface="Times New Roman" pitchFamily="18" charset="0"/>
              </a:rPr>
              <a:t>dwelleth</a:t>
            </a:r>
            <a:r>
              <a:rPr lang="en-US" dirty="0">
                <a:latin typeface="Times New Roman" pitchFamily="18" charset="0"/>
                <a:cs typeface="Times New Roman" pitchFamily="18" charset="0"/>
              </a:rPr>
              <a:t> in God, and God in him" (I John 4:16).</a:t>
            </a:r>
          </a:p>
        </p:txBody>
      </p:sp>
      <p:sp>
        <p:nvSpPr>
          <p:cNvPr id="2" name="Rectangle 1"/>
          <p:cNvSpPr/>
          <p:nvPr/>
        </p:nvSpPr>
        <p:spPr>
          <a:xfrm>
            <a:off x="526736" y="313208"/>
            <a:ext cx="8160063" cy="707886"/>
          </a:xfrm>
          <a:prstGeom prst="rect">
            <a:avLst/>
          </a:prstGeom>
        </p:spPr>
        <p:txBody>
          <a:bodyPr wrap="square">
            <a:spAutoFit/>
          </a:bodyPr>
          <a:lstStyle/>
          <a:p>
            <a:r>
              <a:rPr lang="en-US" altLang="en-US" sz="4000">
                <a:solidFill>
                  <a:srgbClr val="615D57"/>
                </a:solidFill>
                <a:latin typeface="Georgia" charset="0"/>
                <a:ea typeface="Georgia" charset="0"/>
                <a:cs typeface="Georgia" charset="0"/>
              </a:rPr>
              <a:t>God Is Love</a:t>
            </a:r>
            <a:r>
              <a:rPr lang="en-US" altLang="en-US" sz="4000" smtClean="0">
                <a:solidFill>
                  <a:srgbClr val="615D57"/>
                </a:solidFill>
                <a:latin typeface="Georgia" charset="0"/>
                <a:ea typeface="Georgia" charset="0"/>
                <a:cs typeface="Georgia" charset="0"/>
              </a:rPr>
              <a:t>:</a:t>
            </a:r>
            <a:endParaRPr lang="en-US" sz="400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21094"/>
            <a:ext cx="8160063" cy="5346282"/>
          </a:xfrm>
        </p:spPr>
        <p:txBody>
          <a:bodyPr/>
          <a:lstStyle/>
          <a:p>
            <a:pPr marL="457200" indent="-457200" algn="l">
              <a:spcBef>
                <a:spcPts val="0"/>
              </a:spcBef>
              <a:buFont typeface="Arial" charset="0"/>
              <a:buChar char="•"/>
              <a:defRPr/>
            </a:pPr>
            <a:r>
              <a:rPr lang="en-US" dirty="0">
                <a:latin typeface="Times New Roman" pitchFamily="18" charset="0"/>
                <a:cs typeface="Times New Roman" pitchFamily="18" charset="0"/>
              </a:rPr>
              <a:t>God is Spirit (John 4:24). </a:t>
            </a:r>
          </a:p>
          <a:p>
            <a:pPr marL="457200" indent="-457200" algn="l">
              <a:spcBef>
                <a:spcPts val="0"/>
              </a:spcBef>
              <a:buFont typeface="Arial" charset="0"/>
              <a:buChar char="•"/>
              <a:defRPr/>
            </a:pPr>
            <a:r>
              <a:rPr lang="en-US" dirty="0">
                <a:latin typeface="Times New Roman" pitchFamily="18" charset="0"/>
                <a:cs typeface="Times New Roman" pitchFamily="18" charset="0"/>
              </a:rPr>
              <a:t>God is light (I John 1:5). </a:t>
            </a:r>
          </a:p>
          <a:p>
            <a:pPr marL="457200" indent="-457200" algn="l">
              <a:spcBef>
                <a:spcPts val="0"/>
              </a:spcBef>
              <a:buFont typeface="Arial" charset="0"/>
              <a:buChar char="•"/>
              <a:defRPr/>
            </a:pPr>
            <a:r>
              <a:rPr lang="en-US" dirty="0">
                <a:latin typeface="Times New Roman" pitchFamily="18" charset="0"/>
                <a:cs typeface="Times New Roman" pitchFamily="18" charset="0"/>
              </a:rPr>
              <a:t>It is not correct to think of "Spirit" and "light" as attributes of God. </a:t>
            </a:r>
          </a:p>
          <a:p>
            <a:pPr marL="457200" indent="-457200" algn="l">
              <a:spcBef>
                <a:spcPts val="0"/>
              </a:spcBef>
              <a:buFont typeface="Arial" charset="0"/>
              <a:buChar char="•"/>
              <a:defRPr/>
            </a:pPr>
            <a:r>
              <a:rPr lang="en-US" dirty="0">
                <a:latin typeface="Times New Roman" pitchFamily="18" charset="0"/>
                <a:cs typeface="Times New Roman" pitchFamily="18" charset="0"/>
              </a:rPr>
              <a:t>God is Spirit.</a:t>
            </a:r>
          </a:p>
        </p:txBody>
      </p:sp>
      <p:sp>
        <p:nvSpPr>
          <p:cNvPr id="2" name="Rectangle 1"/>
          <p:cNvSpPr/>
          <p:nvPr/>
        </p:nvSpPr>
        <p:spPr>
          <a:xfrm>
            <a:off x="526736" y="313208"/>
            <a:ext cx="8160063" cy="707886"/>
          </a:xfrm>
          <a:prstGeom prst="rect">
            <a:avLst/>
          </a:prstGeom>
        </p:spPr>
        <p:txBody>
          <a:bodyPr wrap="square">
            <a:spAutoFit/>
          </a:bodyPr>
          <a:lstStyle/>
          <a:p>
            <a:r>
              <a:rPr lang="en-US" altLang="en-US" sz="4000">
                <a:solidFill>
                  <a:srgbClr val="615D57"/>
                </a:solidFill>
                <a:latin typeface="Georgia" charset="0"/>
                <a:ea typeface="Georgia" charset="0"/>
                <a:cs typeface="Georgia" charset="0"/>
              </a:rPr>
              <a:t>God Is Love</a:t>
            </a:r>
            <a:r>
              <a:rPr lang="en-US" altLang="en-US" sz="4000" smtClean="0">
                <a:solidFill>
                  <a:srgbClr val="615D57"/>
                </a:solidFill>
                <a:latin typeface="Georgia" charset="0"/>
                <a:ea typeface="Georgia" charset="0"/>
                <a:cs typeface="Georgia" charset="0"/>
              </a:rPr>
              <a:t>:</a:t>
            </a:r>
            <a:endParaRPr lang="en-US" sz="400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111906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21094"/>
            <a:ext cx="8160063" cy="5346282"/>
          </a:xfrm>
        </p:spPr>
        <p:txBody>
          <a:bodyPr/>
          <a:lstStyle/>
          <a:p>
            <a:pPr marL="457200" indent="-457200" algn="l">
              <a:spcBef>
                <a:spcPts val="0"/>
              </a:spcBef>
              <a:buFont typeface="Arial" charset="0"/>
              <a:buChar char="•"/>
              <a:defRPr/>
            </a:pPr>
            <a:r>
              <a:rPr lang="en-US" dirty="0">
                <a:latin typeface="Times New Roman" pitchFamily="18" charset="0"/>
                <a:cs typeface="Times New Roman" pitchFamily="18" charset="0"/>
              </a:rPr>
              <a:t>Think of water. </a:t>
            </a:r>
          </a:p>
          <a:p>
            <a:pPr marL="457200" indent="-457200" algn="l">
              <a:spcBef>
                <a:spcPts val="0"/>
              </a:spcBef>
              <a:buFont typeface="Arial" charset="0"/>
              <a:buChar char="•"/>
              <a:defRPr/>
            </a:pPr>
            <a:r>
              <a:rPr lang="en-US" dirty="0">
                <a:latin typeface="Times New Roman" pitchFamily="18" charset="0"/>
                <a:cs typeface="Times New Roman" pitchFamily="18" charset="0"/>
              </a:rPr>
              <a:t>Wetness is an attribute of water but H20 is not.</a:t>
            </a:r>
          </a:p>
          <a:p>
            <a:pPr marL="457200" indent="-457200" algn="l">
              <a:spcBef>
                <a:spcPts val="0"/>
              </a:spcBef>
              <a:buFont typeface="Arial" charset="0"/>
              <a:buChar char="•"/>
              <a:defRPr/>
            </a:pPr>
            <a:r>
              <a:rPr lang="en-US" dirty="0">
                <a:latin typeface="Times New Roman" pitchFamily="18" charset="0"/>
                <a:cs typeface="Times New Roman" pitchFamily="18" charset="0"/>
              </a:rPr>
              <a:t>God is Spirit and Light but God is also Love. </a:t>
            </a:r>
          </a:p>
          <a:p>
            <a:pPr marL="457200" indent="-457200" algn="l">
              <a:spcBef>
                <a:spcPts val="0"/>
              </a:spcBef>
              <a:buFont typeface="Arial" charset="0"/>
              <a:buChar char="•"/>
              <a:defRPr/>
            </a:pPr>
            <a:r>
              <a:rPr lang="en-US" dirty="0">
                <a:latin typeface="Times New Roman" pitchFamily="18" charset="0"/>
                <a:cs typeface="Times New Roman" pitchFamily="18" charset="0"/>
              </a:rPr>
              <a:t>The very nature of the personality of God is to love. </a:t>
            </a:r>
          </a:p>
        </p:txBody>
      </p:sp>
      <p:sp>
        <p:nvSpPr>
          <p:cNvPr id="2" name="Rectangle 1"/>
          <p:cNvSpPr/>
          <p:nvPr/>
        </p:nvSpPr>
        <p:spPr>
          <a:xfrm>
            <a:off x="526736" y="313208"/>
            <a:ext cx="8160063" cy="707886"/>
          </a:xfrm>
          <a:prstGeom prst="rect">
            <a:avLst/>
          </a:prstGeom>
        </p:spPr>
        <p:txBody>
          <a:bodyPr wrap="square">
            <a:spAutoFit/>
          </a:bodyPr>
          <a:lstStyle/>
          <a:p>
            <a:r>
              <a:rPr lang="en-US" altLang="en-US" sz="4000">
                <a:solidFill>
                  <a:srgbClr val="615D57"/>
                </a:solidFill>
                <a:latin typeface="Georgia" charset="0"/>
                <a:ea typeface="Georgia" charset="0"/>
                <a:cs typeface="Georgia" charset="0"/>
              </a:rPr>
              <a:t>God Is Love</a:t>
            </a:r>
            <a:r>
              <a:rPr lang="en-US" altLang="en-US" sz="4000" smtClean="0">
                <a:solidFill>
                  <a:srgbClr val="615D57"/>
                </a:solidFill>
                <a:latin typeface="Georgia" charset="0"/>
                <a:ea typeface="Georgia" charset="0"/>
                <a:cs typeface="Georgia" charset="0"/>
              </a:rPr>
              <a:t>:</a:t>
            </a:r>
            <a:endParaRPr lang="en-US" sz="400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38532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21094"/>
            <a:ext cx="8160063" cy="5346282"/>
          </a:xfrm>
        </p:spPr>
        <p:txBody>
          <a:bodyPr/>
          <a:lstStyle/>
          <a:p>
            <a:pPr marL="457200" indent="-457200" algn="l">
              <a:spcBef>
                <a:spcPts val="0"/>
              </a:spcBef>
              <a:buFont typeface="Arial" charset="0"/>
              <a:buChar char="•"/>
              <a:defRPr/>
            </a:pPr>
            <a:r>
              <a:rPr lang="en-US" dirty="0">
                <a:latin typeface="Times New Roman" pitchFamily="18" charset="0"/>
                <a:cs typeface="Times New Roman" pitchFamily="18" charset="0"/>
              </a:rPr>
              <a:t>"For God so loved the world that he gave his only begotten Son, that whosoever </a:t>
            </a:r>
            <a:r>
              <a:rPr lang="en-US" dirty="0" smtClean="0">
                <a:latin typeface="Times New Roman" pitchFamily="18" charset="0"/>
                <a:cs typeface="Times New Roman" pitchFamily="18" charset="0"/>
              </a:rPr>
              <a:t>believeth </a:t>
            </a:r>
            <a:r>
              <a:rPr lang="en-US" dirty="0">
                <a:latin typeface="Times New Roman" pitchFamily="18" charset="0"/>
                <a:cs typeface="Times New Roman" pitchFamily="18" charset="0"/>
              </a:rPr>
              <a:t>in him should not perish but have everlasting life" (John 3:16.</a:t>
            </a:r>
          </a:p>
          <a:p>
            <a:pPr marL="457200" indent="-457200" algn="l">
              <a:spcBef>
                <a:spcPts val="0"/>
              </a:spcBef>
              <a:buFont typeface="Arial" charset="0"/>
              <a:buChar char="•"/>
              <a:defRPr/>
            </a:pPr>
            <a:r>
              <a:rPr lang="en-US" dirty="0">
                <a:latin typeface="Times New Roman" pitchFamily="18" charset="0"/>
                <a:cs typeface="Times New Roman" pitchFamily="18" charset="0"/>
              </a:rPr>
              <a:t>God loves the whole world. </a:t>
            </a:r>
          </a:p>
          <a:p>
            <a:pPr marL="457200" indent="-457200" algn="l">
              <a:spcBef>
                <a:spcPts val="0"/>
              </a:spcBef>
              <a:buFont typeface="Arial" charset="0"/>
              <a:buChar char="•"/>
              <a:defRPr/>
            </a:pPr>
            <a:r>
              <a:rPr lang="en-US" dirty="0">
                <a:latin typeface="Times New Roman" pitchFamily="18" charset="0"/>
                <a:cs typeface="Times New Roman" pitchFamily="18" charset="0"/>
              </a:rPr>
              <a:t>God is not exclusive in His love. </a:t>
            </a:r>
          </a:p>
          <a:p>
            <a:pPr marL="457200" indent="-457200" algn="l">
              <a:spcBef>
                <a:spcPts val="0"/>
              </a:spcBef>
              <a:buFont typeface="Arial" charset="0"/>
              <a:buChar char="•"/>
              <a:defRPr/>
            </a:pPr>
            <a:r>
              <a:rPr lang="en-US" dirty="0">
                <a:latin typeface="Times New Roman" pitchFamily="18" charset="0"/>
                <a:cs typeface="Times New Roman" pitchFamily="18" charset="0"/>
              </a:rPr>
              <a:t>The little word "so" is very expressive in John 3:16. </a:t>
            </a:r>
          </a:p>
        </p:txBody>
      </p:sp>
      <p:sp>
        <p:nvSpPr>
          <p:cNvPr id="2" name="Rectangle 1"/>
          <p:cNvSpPr/>
          <p:nvPr/>
        </p:nvSpPr>
        <p:spPr>
          <a:xfrm>
            <a:off x="526736" y="313208"/>
            <a:ext cx="8160063" cy="707886"/>
          </a:xfrm>
          <a:prstGeom prst="rect">
            <a:avLst/>
          </a:prstGeom>
        </p:spPr>
        <p:txBody>
          <a:bodyPr wrap="square">
            <a:spAutoFit/>
          </a:bodyPr>
          <a:lstStyle/>
          <a:p>
            <a:r>
              <a:rPr lang="en-US" altLang="en-US" sz="4000" dirty="0">
                <a:solidFill>
                  <a:srgbClr val="615D57"/>
                </a:solidFill>
                <a:latin typeface="Georgia" charset="0"/>
                <a:ea typeface="Georgia" charset="0"/>
                <a:cs typeface="Georgia" charset="0"/>
              </a:rPr>
              <a:t>The Whole World:</a:t>
            </a:r>
            <a:endParaRPr lang="en-US" sz="4000" dirty="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134064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21094"/>
            <a:ext cx="8160063" cy="5346282"/>
          </a:xfrm>
        </p:spPr>
        <p:txBody>
          <a:bodyPr/>
          <a:lstStyle/>
          <a:p>
            <a:pPr marL="457200" indent="-457200" algn="l">
              <a:spcBef>
                <a:spcPts val="0"/>
              </a:spcBef>
              <a:buFont typeface="Arial" charset="0"/>
              <a:buChar char="•"/>
              <a:defRPr/>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But God commended his love toward us, in that, while we were yet sinners, Christ died for us" (Romans 5:8).</a:t>
            </a:r>
          </a:p>
          <a:p>
            <a:pPr marL="457200" indent="-457200" algn="l">
              <a:spcBef>
                <a:spcPts val="0"/>
              </a:spcBef>
              <a:buFont typeface="Arial" charset="0"/>
              <a:buChar char="•"/>
              <a:defRPr/>
            </a:pPr>
            <a:r>
              <a:rPr lang="en-US" dirty="0">
                <a:latin typeface="Times New Roman" pitchFamily="18" charset="0"/>
                <a:cs typeface="Times New Roman" pitchFamily="18" charset="0"/>
              </a:rPr>
              <a:t>"Who will have all men to be saved, and to come unto the knowledge of the truth" (I Timothy 2:4).</a:t>
            </a:r>
          </a:p>
          <a:p>
            <a:pPr marL="457200" indent="-457200" algn="l">
              <a:spcBef>
                <a:spcPts val="0"/>
              </a:spcBef>
              <a:buFont typeface="Arial" charset="0"/>
              <a:buChar char="•"/>
              <a:defRPr/>
            </a:pPr>
            <a:r>
              <a:rPr lang="en-US" dirty="0">
                <a:latin typeface="Times New Roman" pitchFamily="18" charset="0"/>
                <a:cs typeface="Times New Roman" pitchFamily="18" charset="0"/>
              </a:rPr>
              <a:t>God does not love sin; but God loves the sinner. </a:t>
            </a:r>
          </a:p>
        </p:txBody>
      </p:sp>
      <p:sp>
        <p:nvSpPr>
          <p:cNvPr id="2" name="Rectangle 1"/>
          <p:cNvSpPr/>
          <p:nvPr/>
        </p:nvSpPr>
        <p:spPr>
          <a:xfrm>
            <a:off x="526736" y="313208"/>
            <a:ext cx="8160063" cy="707886"/>
          </a:xfrm>
          <a:prstGeom prst="rect">
            <a:avLst/>
          </a:prstGeom>
        </p:spPr>
        <p:txBody>
          <a:bodyPr wrap="square">
            <a:spAutoFit/>
          </a:bodyPr>
          <a:lstStyle/>
          <a:p>
            <a:r>
              <a:rPr lang="en-US" altLang="en-US" sz="4000" dirty="0">
                <a:solidFill>
                  <a:srgbClr val="615D57"/>
                </a:solidFill>
                <a:latin typeface="Georgia" charset="0"/>
                <a:ea typeface="Georgia" charset="0"/>
                <a:cs typeface="Georgia" charset="0"/>
              </a:rPr>
              <a:t>God Loves The Sinner:</a:t>
            </a:r>
            <a:endParaRPr lang="en-US" sz="4000" dirty="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12246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21094"/>
            <a:ext cx="8160063" cy="5346282"/>
          </a:xfrm>
        </p:spPr>
        <p:txBody>
          <a:bodyPr/>
          <a:lstStyle/>
          <a:p>
            <a:pPr marL="457200" indent="-457200" algn="l">
              <a:spcBef>
                <a:spcPts val="0"/>
              </a:spcBef>
              <a:buFont typeface="Arial" charset="0"/>
              <a:buChar char="•"/>
              <a:defRPr/>
            </a:pPr>
            <a:r>
              <a:rPr lang="en-US" dirty="0">
                <a:latin typeface="Times New Roman" pitchFamily="18" charset="0"/>
                <a:cs typeface="Times New Roman" pitchFamily="18" charset="0"/>
              </a:rPr>
              <a:t>"These six things doth the Lord hate: yea... </a:t>
            </a:r>
            <a:r>
              <a:rPr lang="en-US" dirty="0" err="1">
                <a:latin typeface="Times New Roman" pitchFamily="18" charset="0"/>
                <a:cs typeface="Times New Roman" pitchFamily="18" charset="0"/>
              </a:rPr>
              <a:t>soweth</a:t>
            </a:r>
            <a:r>
              <a:rPr lang="en-US" dirty="0">
                <a:latin typeface="Times New Roman" pitchFamily="18" charset="0"/>
                <a:cs typeface="Times New Roman" pitchFamily="18" charset="0"/>
              </a:rPr>
              <a:t> discord among the brethren" (Proverbs 6:16-19).</a:t>
            </a:r>
          </a:p>
          <a:p>
            <a:pPr marL="457200" indent="-457200" algn="l">
              <a:spcBef>
                <a:spcPts val="0"/>
              </a:spcBef>
              <a:buFont typeface="Arial" charset="0"/>
              <a:buChar char="•"/>
              <a:defRPr/>
            </a:pPr>
            <a:r>
              <a:rPr lang="en-US" dirty="0">
                <a:latin typeface="Times New Roman" pitchFamily="18" charset="0"/>
                <a:cs typeface="Times New Roman" pitchFamily="18" charset="0"/>
              </a:rPr>
              <a:t>"Your new moons and your appointed feasts my soul </a:t>
            </a:r>
            <a:r>
              <a:rPr lang="en-US" dirty="0" err="1">
                <a:latin typeface="Times New Roman" pitchFamily="18" charset="0"/>
                <a:cs typeface="Times New Roman" pitchFamily="18" charset="0"/>
              </a:rPr>
              <a:t>hateth</a:t>
            </a:r>
            <a:r>
              <a:rPr lang="en-US" dirty="0">
                <a:latin typeface="Times New Roman" pitchFamily="18" charset="0"/>
                <a:cs typeface="Times New Roman" pitchFamily="18" charset="0"/>
              </a:rPr>
              <a:t>" (Isaiah 1:14).</a:t>
            </a:r>
          </a:p>
        </p:txBody>
      </p:sp>
      <p:sp>
        <p:nvSpPr>
          <p:cNvPr id="2" name="Rectangle 1"/>
          <p:cNvSpPr/>
          <p:nvPr/>
        </p:nvSpPr>
        <p:spPr>
          <a:xfrm>
            <a:off x="526736" y="313208"/>
            <a:ext cx="8160063" cy="707886"/>
          </a:xfrm>
          <a:prstGeom prst="rect">
            <a:avLst/>
          </a:prstGeom>
        </p:spPr>
        <p:txBody>
          <a:bodyPr wrap="square">
            <a:spAutoFit/>
          </a:bodyPr>
          <a:lstStyle/>
          <a:p>
            <a:r>
              <a:rPr lang="en-US" altLang="en-US" sz="4000" dirty="0">
                <a:solidFill>
                  <a:srgbClr val="615D57"/>
                </a:solidFill>
                <a:latin typeface="Georgia" charset="0"/>
                <a:ea typeface="Georgia" charset="0"/>
                <a:cs typeface="Georgia" charset="0"/>
              </a:rPr>
              <a:t>Does God Hate? </a:t>
            </a:r>
            <a:endParaRPr lang="en-US" sz="4000" dirty="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73437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21094"/>
            <a:ext cx="8160063" cy="5346282"/>
          </a:xfrm>
        </p:spPr>
        <p:txBody>
          <a:bodyPr/>
          <a:lstStyle/>
          <a:p>
            <a:pPr marL="457200" indent="-457200" algn="l">
              <a:spcBef>
                <a:spcPts val="0"/>
              </a:spcBef>
              <a:buFont typeface="Arial" charset="0"/>
              <a:buChar char="•"/>
              <a:defRPr/>
            </a:pPr>
            <a:r>
              <a:rPr lang="en-US" dirty="0">
                <a:latin typeface="Times New Roman" pitchFamily="18" charset="0"/>
                <a:cs typeface="Times New Roman" pitchFamily="18" charset="0"/>
              </a:rPr>
              <a:t>The nature of love demands a hatred for that which would destroy the object of that love. </a:t>
            </a:r>
          </a:p>
          <a:p>
            <a:pPr marL="457200" indent="-457200" algn="l">
              <a:spcBef>
                <a:spcPts val="0"/>
              </a:spcBef>
              <a:buFont typeface="Arial" charset="0"/>
              <a:buChar char="•"/>
              <a:defRPr/>
            </a:pPr>
            <a:r>
              <a:rPr lang="en-US" dirty="0">
                <a:latin typeface="Times New Roman" pitchFamily="18" charset="0"/>
                <a:cs typeface="Times New Roman" pitchFamily="18" charset="0"/>
              </a:rPr>
              <a:t>God would not love the sinner if he did not at the same time hate sin.</a:t>
            </a:r>
          </a:p>
        </p:txBody>
      </p:sp>
      <p:sp>
        <p:nvSpPr>
          <p:cNvPr id="2" name="Rectangle 1"/>
          <p:cNvSpPr/>
          <p:nvPr/>
        </p:nvSpPr>
        <p:spPr>
          <a:xfrm>
            <a:off x="526736" y="313208"/>
            <a:ext cx="8160063" cy="707886"/>
          </a:xfrm>
          <a:prstGeom prst="rect">
            <a:avLst/>
          </a:prstGeom>
        </p:spPr>
        <p:txBody>
          <a:bodyPr wrap="square">
            <a:spAutoFit/>
          </a:bodyPr>
          <a:lstStyle/>
          <a:p>
            <a:r>
              <a:rPr lang="en-US" altLang="en-US" sz="4000" dirty="0">
                <a:solidFill>
                  <a:srgbClr val="615D57"/>
                </a:solidFill>
                <a:latin typeface="Georgia" charset="0"/>
                <a:ea typeface="Georgia" charset="0"/>
                <a:cs typeface="Georgia" charset="0"/>
              </a:rPr>
              <a:t>Does God Hate? </a:t>
            </a:r>
            <a:endParaRPr lang="en-US" sz="4000" dirty="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70913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636646"/>
            <a:ext cx="8160063" cy="4730729"/>
          </a:xfrm>
        </p:spPr>
        <p:txBody>
          <a:bodyPr/>
          <a:lstStyle/>
          <a:p>
            <a:pPr marL="457200" indent="-457200" algn="l">
              <a:spcBef>
                <a:spcPts val="0"/>
              </a:spcBef>
              <a:buFont typeface="Arial" charset="0"/>
              <a:buChar char="•"/>
              <a:defRPr/>
            </a:pPr>
            <a:r>
              <a:rPr lang="en-US" dirty="0">
                <a:latin typeface="Times New Roman" pitchFamily="18" charset="0"/>
                <a:cs typeface="Times New Roman" pitchFamily="18" charset="0"/>
              </a:rPr>
              <a:t>"In this was manifested the love of God toward us, because that God sent his only begotten Son into the world, that we might live through him. Herein is love, not that we loved God, but that he loved us, and sent his Son to be propitiation for our sins" (I John 4:9-10).</a:t>
            </a:r>
          </a:p>
        </p:txBody>
      </p:sp>
      <p:sp>
        <p:nvSpPr>
          <p:cNvPr id="2" name="Rectangle 1"/>
          <p:cNvSpPr/>
          <p:nvPr/>
        </p:nvSpPr>
        <p:spPr>
          <a:xfrm>
            <a:off x="526736" y="313208"/>
            <a:ext cx="8160063" cy="1323439"/>
          </a:xfrm>
          <a:prstGeom prst="rect">
            <a:avLst/>
          </a:prstGeom>
        </p:spPr>
        <p:txBody>
          <a:bodyPr wrap="square">
            <a:spAutoFit/>
          </a:bodyPr>
          <a:lstStyle/>
          <a:p>
            <a:r>
              <a:rPr lang="en-US" altLang="en-US" sz="4000" dirty="0">
                <a:solidFill>
                  <a:srgbClr val="615D57"/>
                </a:solidFill>
                <a:latin typeface="Georgia" charset="0"/>
                <a:ea typeface="Georgia" charset="0"/>
                <a:cs typeface="Georgia" charset="0"/>
              </a:rPr>
              <a:t>Calvary Is The Highest Expression Of God's Love: </a:t>
            </a:r>
            <a:endParaRPr lang="en-US" sz="4000" dirty="0">
              <a:solidFill>
                <a:srgbClr val="615D57"/>
              </a:solidFill>
              <a:latin typeface="Georgia" charset="0"/>
              <a:ea typeface="Georgia" charset="0"/>
              <a:cs typeface="Georgia" charset="0"/>
            </a:endParaRPr>
          </a:p>
        </p:txBody>
      </p:sp>
    </p:spTree>
    <p:extLst>
      <p:ext uri="{BB962C8B-B14F-4D97-AF65-F5344CB8AC3E}">
        <p14:creationId xmlns:p14="http://schemas.microsoft.com/office/powerpoint/2010/main" val="174202200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92</TotalTime>
  <Words>465</Words>
  <Application>Microsoft Macintosh PowerPoint</Application>
  <PresentationFormat>On-screen Show (4:3)</PresentationFormat>
  <Paragraphs>33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Adelle-Regular</vt:lpstr>
      <vt:lpstr>Apple Chancery</vt:lpstr>
      <vt:lpstr>Arial</vt:lpstr>
      <vt:lpstr>Georgia</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27</cp:revision>
  <dcterms:created xsi:type="dcterms:W3CDTF">2014-03-26T14:03:34Z</dcterms:created>
  <dcterms:modified xsi:type="dcterms:W3CDTF">2016-09-07T19:55:37Z</dcterms:modified>
</cp:coreProperties>
</file>