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3" r:id="rId3"/>
    <p:sldId id="264" r:id="rId4"/>
    <p:sldId id="265" r:id="rId5"/>
    <p:sldId id="266" r:id="rId6"/>
    <p:sldId id="267" r:id="rId7"/>
    <p:sldId id="268" r:id="rId8"/>
    <p:sldId id="269" r:id="rId9"/>
    <p:sldId id="270" r:id="rId10"/>
    <p:sldId id="271" r:id="rId11"/>
    <p:sldId id="272" r:id="rId12"/>
    <p:sldId id="27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5D57"/>
    <a:srgbClr val="4E3E1B"/>
    <a:srgbClr val="B8B194"/>
    <a:srgbClr val="2D8537"/>
    <a:srgbClr val="71757D"/>
    <a:srgbClr val="DAAE88"/>
    <a:srgbClr val="C5B6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50" autoAdjust="0"/>
    <p:restoredTop sz="94712"/>
  </p:normalViewPr>
  <p:slideViewPr>
    <p:cSldViewPr snapToGrid="0" snapToObjects="1">
      <p:cViewPr varScale="1">
        <p:scale>
          <a:sx n="101" d="100"/>
          <a:sy n="101" d="100"/>
        </p:scale>
        <p:origin x="208"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3325091" y="4934756"/>
            <a:ext cx="2132711" cy="465360"/>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3"/>
          <p:cNvSpPr>
            <a:spLocks noGrp="1"/>
          </p:cNvSpPr>
          <p:nvPr>
            <p:ph type="body" sz="quarter" idx="11" hasCustomPrompt="1"/>
          </p:nvPr>
        </p:nvSpPr>
        <p:spPr>
          <a:xfrm>
            <a:off x="3325091" y="4934756"/>
            <a:ext cx="2132711" cy="465360"/>
          </a:xfrm>
        </p:spPr>
        <p:txBody>
          <a:bodyPr>
            <a:normAutofit/>
          </a:bodyPr>
          <a:lstStyle>
            <a:lvl1pPr>
              <a:defRPr sz="1600"/>
            </a:lvl1pPr>
          </a:lstStyle>
          <a:p>
            <a:pPr lvl="0"/>
            <a:r>
              <a:rPr lang="en-US" dirty="0" smtClean="0"/>
              <a:t>Add Your Subtitle</a:t>
            </a:r>
            <a:endParaRPr lang="en-US" dirty="0"/>
          </a:p>
        </p:txBody>
      </p:sp>
      <p:sp>
        <p:nvSpPr>
          <p:cNvPr id="9" name="Title 1"/>
          <p:cNvSpPr>
            <a:spLocks noGrp="1"/>
          </p:cNvSpPr>
          <p:nvPr>
            <p:ph type="title" hasCustomPrompt="1"/>
          </p:nvPr>
        </p:nvSpPr>
        <p:spPr>
          <a:xfrm>
            <a:off x="1492898" y="2239545"/>
            <a:ext cx="6398134" cy="2517764"/>
          </a:xfrm>
        </p:spPr>
        <p:txBody>
          <a:bodyPr>
            <a:normAutofit/>
          </a:bodyPr>
          <a:lstStyle>
            <a:lvl1pPr>
              <a:defRPr sz="3200"/>
            </a:lvl1p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75303" y="475358"/>
            <a:ext cx="8204835" cy="4179169"/>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75303" y="475358"/>
            <a:ext cx="8204835" cy="4179169"/>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6"/>
          <p:cNvSpPr>
            <a:spLocks noGrp="1"/>
          </p:cNvSpPr>
          <p:nvPr>
            <p:ph type="body" sz="quarter" idx="10" hasCustomPrompt="1"/>
          </p:nvPr>
        </p:nvSpPr>
        <p:spPr>
          <a:xfrm>
            <a:off x="475303" y="475358"/>
            <a:ext cx="8204835" cy="4179169"/>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8" name="Title 1"/>
          <p:cNvSpPr>
            <a:spLocks noGrp="1"/>
          </p:cNvSpPr>
          <p:nvPr>
            <p:ph type="title" hasCustomPrompt="1"/>
          </p:nvPr>
        </p:nvSpPr>
        <p:spPr>
          <a:xfrm>
            <a:off x="3003691" y="5070485"/>
            <a:ext cx="3200560" cy="1198273"/>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75302" y="475359"/>
            <a:ext cx="8204834" cy="478326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475302" y="5516110"/>
            <a:ext cx="8204834" cy="861581"/>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75302" y="475359"/>
            <a:ext cx="8204834" cy="5902332"/>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9/7/16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4E3E1B"/>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4E3E1B"/>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4E3E1B"/>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4E3E1B"/>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4E3E1B"/>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4E3E1B"/>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 Id="rId3" Type="http://schemas.microsoft.com/office/2007/relationships/hdphoto" Target="../media/hdphoto8.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 Id="rId3" Type="http://schemas.microsoft.com/office/2007/relationships/hdphoto" Target="../media/hdphoto9.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 Id="rId3" Type="http://schemas.microsoft.com/office/2007/relationships/hdphoto" Target="../media/hdphoto10.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 Id="rId3"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 Id="rId3" Type="http://schemas.microsoft.com/office/2007/relationships/hdphoto" Target="../media/hdphoto2.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 Id="rId3" Type="http://schemas.microsoft.com/office/2007/relationships/hdphoto" Target="../media/hdphoto3.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 Id="rId3" Type="http://schemas.microsoft.com/office/2007/relationships/hdphoto" Target="../media/hdphoto4.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 Id="rId3" Type="http://schemas.microsoft.com/office/2007/relationships/hdphoto" Target="../media/hdphoto5.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 Id="rId3" Type="http://schemas.microsoft.com/office/2007/relationships/hdphoto" Target="../media/hdphoto6.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 Id="rId3" Type="http://schemas.microsoft.com/office/2007/relationships/hdphoto" Target="../media/hdphoto7.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 Id="rId3"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664" y="1015072"/>
            <a:ext cx="8424672" cy="499262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54" y="5632792"/>
            <a:ext cx="9144000" cy="7498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6946" y="4961437"/>
            <a:ext cx="2225040" cy="859536"/>
          </a:xfrm>
          <a:prstGeom prst="rect">
            <a:avLst/>
          </a:prstGeom>
        </p:spPr>
      </p:pic>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75302" y="1263940"/>
            <a:ext cx="8204834" cy="5113751"/>
          </a:xfrm>
        </p:spPr>
        <p:txBody>
          <a:bodyPr>
            <a:normAutofit fontScale="92500"/>
          </a:bodyPr>
          <a:lstStyle/>
          <a:p>
            <a:pPr algn="l"/>
            <a:r>
              <a:rPr lang="en-US" dirty="0">
                <a:solidFill>
                  <a:srgbClr val="B8B194"/>
                </a:solidFill>
              </a:rPr>
              <a:t>3.  Mental Health: </a:t>
            </a:r>
          </a:p>
          <a:p>
            <a:pPr marL="457200" indent="-457200" algn="l">
              <a:buFont typeface="Arial" charset="0"/>
              <a:buChar char="•"/>
            </a:pPr>
            <a:r>
              <a:rPr lang="en-US" dirty="0">
                <a:solidFill>
                  <a:srgbClr val="B8B194"/>
                </a:solidFill>
              </a:rPr>
              <a:t>"Finally, brethren, whatsoever things are true, whatsoever things are honest, whatsoever things are just, whatsoever things are pure, whatsoever things are lovely, whatsoever things are of good report; if there be any virtue, and if there be any praise, think on these things. Those things, which ye have both learned, and received, and heard, and seen in me, do: and the God of peace </a:t>
            </a:r>
            <a:r>
              <a:rPr lang="en-US" dirty="0" smtClean="0">
                <a:solidFill>
                  <a:srgbClr val="B8B194"/>
                </a:solidFill>
              </a:rPr>
              <a:t>shall </a:t>
            </a:r>
            <a:r>
              <a:rPr lang="en-US" dirty="0">
                <a:solidFill>
                  <a:srgbClr val="B8B194"/>
                </a:solidFill>
              </a:rPr>
              <a:t>be with you" (Philippians 4:8-9).</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65383" y="386835"/>
            <a:ext cx="8424672" cy="1072896"/>
          </a:xfrm>
          <a:prstGeom prst="rect">
            <a:avLst/>
          </a:prstGeom>
        </p:spPr>
      </p:pic>
    </p:spTree>
    <p:extLst>
      <p:ext uri="{BB962C8B-B14F-4D97-AF65-F5344CB8AC3E}">
        <p14:creationId xmlns:p14="http://schemas.microsoft.com/office/powerpoint/2010/main" val="2129678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75302" y="1263940"/>
            <a:ext cx="8204834" cy="5113751"/>
          </a:xfrm>
        </p:spPr>
        <p:txBody>
          <a:bodyPr>
            <a:normAutofit/>
          </a:bodyPr>
          <a:lstStyle/>
          <a:p>
            <a:pPr algn="l"/>
            <a:r>
              <a:rPr lang="en-US" dirty="0" smtClean="0">
                <a:solidFill>
                  <a:srgbClr val="B8B194"/>
                </a:solidFill>
              </a:rPr>
              <a:t>4</a:t>
            </a:r>
            <a:r>
              <a:rPr lang="en-US" dirty="0">
                <a:solidFill>
                  <a:srgbClr val="B8B194"/>
                </a:solidFill>
              </a:rPr>
              <a:t>. Paul's Sufficiency:</a:t>
            </a:r>
          </a:p>
          <a:p>
            <a:pPr marL="457200" indent="-457200" algn="l">
              <a:buFont typeface="Arial" charset="0"/>
              <a:buChar char="•"/>
            </a:pPr>
            <a:r>
              <a:rPr lang="en-US" dirty="0">
                <a:solidFill>
                  <a:srgbClr val="B8B194"/>
                </a:solidFill>
              </a:rPr>
              <a:t>"I can do all things through Christ which </a:t>
            </a:r>
            <a:r>
              <a:rPr lang="en-US" dirty="0" err="1">
                <a:solidFill>
                  <a:srgbClr val="B8B194"/>
                </a:solidFill>
              </a:rPr>
              <a:t>strengtheneth</a:t>
            </a:r>
            <a:r>
              <a:rPr lang="en-US" dirty="0">
                <a:solidFill>
                  <a:srgbClr val="B8B194"/>
                </a:solidFill>
              </a:rPr>
              <a:t> me" (Philippians 4:13).</a:t>
            </a:r>
          </a:p>
          <a:p>
            <a:pPr marL="457200" indent="-457200" algn="l">
              <a:buFont typeface="Arial" charset="0"/>
              <a:buChar char="•"/>
            </a:pPr>
            <a:r>
              <a:rPr lang="en-US" dirty="0">
                <a:solidFill>
                  <a:srgbClr val="B8B194"/>
                </a:solidFill>
              </a:rPr>
              <a:t>"All things" referred to everything that was in the will of God for him. </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65383" y="386835"/>
            <a:ext cx="8424672" cy="1072896"/>
          </a:xfrm>
          <a:prstGeom prst="rect">
            <a:avLst/>
          </a:prstGeom>
        </p:spPr>
      </p:pic>
    </p:spTree>
    <p:extLst>
      <p:ext uri="{BB962C8B-B14F-4D97-AF65-F5344CB8AC3E}">
        <p14:creationId xmlns:p14="http://schemas.microsoft.com/office/powerpoint/2010/main" val="1076981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75302" y="1263940"/>
            <a:ext cx="8204834" cy="5113751"/>
          </a:xfrm>
        </p:spPr>
        <p:txBody>
          <a:bodyPr>
            <a:normAutofit/>
          </a:bodyPr>
          <a:lstStyle/>
          <a:p>
            <a:pPr algn="l"/>
            <a:r>
              <a:rPr lang="en-US" dirty="0" smtClean="0">
                <a:solidFill>
                  <a:srgbClr val="B8B194"/>
                </a:solidFill>
              </a:rPr>
              <a:t>5</a:t>
            </a:r>
            <a:r>
              <a:rPr lang="en-US" dirty="0">
                <a:solidFill>
                  <a:srgbClr val="B8B194"/>
                </a:solidFill>
              </a:rPr>
              <a:t>. The Promise Of Ample Supply: </a:t>
            </a:r>
          </a:p>
          <a:p>
            <a:pPr marL="457200" indent="-457200" algn="l">
              <a:buFont typeface="Arial" charset="0"/>
              <a:buChar char="•"/>
            </a:pPr>
            <a:r>
              <a:rPr lang="en-US" dirty="0">
                <a:solidFill>
                  <a:srgbClr val="B8B194"/>
                </a:solidFill>
              </a:rPr>
              <a:t>"But my God shall supply all your needs according to his riches in glory by Christ Jesus" (Philippians 4:19).</a:t>
            </a:r>
          </a:p>
          <a:p>
            <a:pPr marL="457200" indent="-457200" algn="l">
              <a:buFont typeface="Arial" charset="0"/>
              <a:buChar char="•"/>
            </a:pPr>
            <a:r>
              <a:rPr lang="en-US" dirty="0">
                <a:solidFill>
                  <a:srgbClr val="B8B194"/>
                </a:solidFill>
              </a:rPr>
              <a:t>The key to this promise is the phrase "according to his riches in glory." </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65383" y="386835"/>
            <a:ext cx="8424672" cy="1072896"/>
          </a:xfrm>
          <a:prstGeom prst="rect">
            <a:avLst/>
          </a:prstGeom>
        </p:spPr>
      </p:pic>
    </p:spTree>
    <p:extLst>
      <p:ext uri="{BB962C8B-B14F-4D97-AF65-F5344CB8AC3E}">
        <p14:creationId xmlns:p14="http://schemas.microsoft.com/office/powerpoint/2010/main" val="25013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75302" y="1263940"/>
            <a:ext cx="8204834" cy="5113751"/>
          </a:xfrm>
        </p:spPr>
        <p:txBody>
          <a:bodyPr/>
          <a:lstStyle/>
          <a:p>
            <a:pPr algn="l"/>
            <a:r>
              <a:rPr lang="en-US" dirty="0" smtClean="0">
                <a:solidFill>
                  <a:srgbClr val="B8B194"/>
                </a:solidFill>
              </a:rPr>
              <a:t>1.  Warning </a:t>
            </a:r>
            <a:r>
              <a:rPr lang="en-US" dirty="0">
                <a:solidFill>
                  <a:srgbClr val="B8B194"/>
                </a:solidFill>
              </a:rPr>
              <a:t>Against Legalism:</a:t>
            </a:r>
          </a:p>
          <a:p>
            <a:pPr marL="457200" indent="-457200" algn="l">
              <a:buFont typeface="Arial" charset="0"/>
              <a:buChar char="•"/>
            </a:pPr>
            <a:r>
              <a:rPr lang="en-US" dirty="0">
                <a:solidFill>
                  <a:srgbClr val="B8B194"/>
                </a:solidFill>
              </a:rPr>
              <a:t>"Finally, my brethren, rejoice in the Lord. To write to same things to you, to me indeed is not grievous, but for you it is safe. Beware of dogs, beware of evil workers, beware of the concision" (Philippians 3:1-2).</a:t>
            </a:r>
          </a:p>
          <a:p>
            <a:pPr marL="457200" indent="-457200" algn="l">
              <a:buFont typeface="Arial" charset="0"/>
              <a:buChar char="•"/>
            </a:pPr>
            <a:endParaRPr lang="en-US" dirty="0">
              <a:solidFill>
                <a:srgbClr val="B8B194"/>
              </a:solidFill>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65383" y="386835"/>
            <a:ext cx="8424672" cy="1072896"/>
          </a:xfrm>
          <a:prstGeom prst="rect">
            <a:avLst/>
          </a:prstGeom>
        </p:spPr>
      </p:pic>
    </p:spTree>
    <p:extLst>
      <p:ext uri="{BB962C8B-B14F-4D97-AF65-F5344CB8AC3E}">
        <p14:creationId xmlns:p14="http://schemas.microsoft.com/office/powerpoint/2010/main" val="544258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75302" y="1263940"/>
            <a:ext cx="8204834" cy="5113751"/>
          </a:xfrm>
        </p:spPr>
        <p:txBody>
          <a:bodyPr/>
          <a:lstStyle/>
          <a:p>
            <a:pPr marL="457200" indent="-457200" algn="l">
              <a:buFont typeface="Arial" charset="0"/>
              <a:buChar char="•"/>
            </a:pPr>
            <a:r>
              <a:rPr lang="en-US" dirty="0">
                <a:solidFill>
                  <a:srgbClr val="B8B194"/>
                </a:solidFill>
              </a:rPr>
              <a:t>In this Scripture, Paul warns the Philippians against one kind with three characteristics: dogs, evil workers, concision.</a:t>
            </a:r>
          </a:p>
          <a:p>
            <a:pPr marL="457200" indent="-457200" algn="l">
              <a:buFont typeface="Arial" charset="0"/>
              <a:buChar char="•"/>
            </a:pPr>
            <a:r>
              <a:rPr lang="en-US" dirty="0">
                <a:solidFill>
                  <a:srgbClr val="B8B194"/>
                </a:solidFill>
              </a:rPr>
              <a:t>Instead of using the word "circumcision," Paul uses the word "concision" which means "those who mutilate the flesh." </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65383" y="386835"/>
            <a:ext cx="8424672" cy="1072896"/>
          </a:xfrm>
          <a:prstGeom prst="rect">
            <a:avLst/>
          </a:prstGeom>
        </p:spPr>
      </p:pic>
    </p:spTree>
    <p:extLst>
      <p:ext uri="{BB962C8B-B14F-4D97-AF65-F5344CB8AC3E}">
        <p14:creationId xmlns:p14="http://schemas.microsoft.com/office/powerpoint/2010/main" val="719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75302" y="1263940"/>
            <a:ext cx="8204834" cy="5113751"/>
          </a:xfrm>
        </p:spPr>
        <p:txBody>
          <a:bodyPr/>
          <a:lstStyle/>
          <a:p>
            <a:pPr algn="l"/>
            <a:r>
              <a:rPr lang="en-US" dirty="0">
                <a:solidFill>
                  <a:srgbClr val="B8B194"/>
                </a:solidFill>
              </a:rPr>
              <a:t>2. Paul's Background of Righteousness: (Philippians 3:3-9).</a:t>
            </a:r>
          </a:p>
          <a:p>
            <a:pPr marL="457200" indent="-457200" algn="l">
              <a:buFont typeface="Arial" charset="0"/>
              <a:buChar char="•"/>
            </a:pPr>
            <a:r>
              <a:rPr lang="en-US" dirty="0">
                <a:solidFill>
                  <a:srgbClr val="B8B194"/>
                </a:solidFill>
              </a:rPr>
              <a:t>Here Paul describes fully his background of righteousness. </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65383" y="386835"/>
            <a:ext cx="8424672" cy="1072896"/>
          </a:xfrm>
          <a:prstGeom prst="rect">
            <a:avLst/>
          </a:prstGeom>
        </p:spPr>
      </p:pic>
    </p:spTree>
    <p:extLst>
      <p:ext uri="{BB962C8B-B14F-4D97-AF65-F5344CB8AC3E}">
        <p14:creationId xmlns:p14="http://schemas.microsoft.com/office/powerpoint/2010/main" val="1025821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75302" y="1263940"/>
            <a:ext cx="8204834" cy="5113751"/>
          </a:xfrm>
        </p:spPr>
        <p:txBody>
          <a:bodyPr/>
          <a:lstStyle/>
          <a:p>
            <a:pPr algn="l"/>
            <a:r>
              <a:rPr lang="en-US" dirty="0">
                <a:solidFill>
                  <a:srgbClr val="B8B194"/>
                </a:solidFill>
              </a:rPr>
              <a:t>3. Paul's Heavenly Goal: (Philippians 3:10-16).</a:t>
            </a:r>
          </a:p>
          <a:p>
            <a:pPr marL="457200" indent="-457200" algn="l">
              <a:buFont typeface="Arial" charset="0"/>
              <a:buChar char="•"/>
            </a:pPr>
            <a:r>
              <a:rPr lang="en-US" dirty="0">
                <a:solidFill>
                  <a:srgbClr val="B8B194"/>
                </a:solidFill>
              </a:rPr>
              <a:t>Paul had had a glimpse of the glory of heaven (II Corinthians 12:4) and he was determined to reach heaven regardless of the cost. </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65383" y="386835"/>
            <a:ext cx="8424672" cy="1072896"/>
          </a:xfrm>
          <a:prstGeom prst="rect">
            <a:avLst/>
          </a:prstGeom>
        </p:spPr>
      </p:pic>
    </p:spTree>
    <p:extLst>
      <p:ext uri="{BB962C8B-B14F-4D97-AF65-F5344CB8AC3E}">
        <p14:creationId xmlns:p14="http://schemas.microsoft.com/office/powerpoint/2010/main" val="1945973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75302" y="1263940"/>
            <a:ext cx="8204834" cy="5113751"/>
          </a:xfrm>
        </p:spPr>
        <p:txBody>
          <a:bodyPr/>
          <a:lstStyle/>
          <a:p>
            <a:pPr algn="l"/>
            <a:r>
              <a:rPr lang="en-US" dirty="0">
                <a:solidFill>
                  <a:srgbClr val="B8B194"/>
                </a:solidFill>
              </a:rPr>
              <a:t>4. Heavenly Citizenship: (Philippians 3:17-21).</a:t>
            </a:r>
          </a:p>
          <a:p>
            <a:pPr marL="457200" indent="-457200" algn="l">
              <a:buFont typeface="Arial" charset="0"/>
              <a:buChar char="•"/>
            </a:pPr>
            <a:r>
              <a:rPr lang="en-US" dirty="0">
                <a:solidFill>
                  <a:srgbClr val="B8B194"/>
                </a:solidFill>
              </a:rPr>
              <a:t>The word "conversation" in verse twenty means "citizenship." </a:t>
            </a:r>
          </a:p>
          <a:p>
            <a:pPr marL="457200" indent="-457200" algn="l">
              <a:buFont typeface="Arial" charset="0"/>
              <a:buChar char="•"/>
            </a:pPr>
            <a:r>
              <a:rPr lang="en-US" dirty="0">
                <a:solidFill>
                  <a:srgbClr val="B8B194"/>
                </a:solidFill>
              </a:rPr>
              <a:t>The phrase "vile body" means "the body of our humiliation." </a:t>
            </a:r>
          </a:p>
          <a:p>
            <a:pPr marL="457200" indent="-457200" algn="l">
              <a:buFont typeface="Arial" charset="0"/>
              <a:buChar char="•"/>
            </a:pPr>
            <a:r>
              <a:rPr lang="en-US" dirty="0">
                <a:solidFill>
                  <a:srgbClr val="B8B194"/>
                </a:solidFill>
              </a:rPr>
              <a:t>When Jesus returns, this frail house will be changed like unto His own glorious body.</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65383" y="386835"/>
            <a:ext cx="8424672" cy="1072896"/>
          </a:xfrm>
          <a:prstGeom prst="rect">
            <a:avLst/>
          </a:prstGeom>
        </p:spPr>
      </p:pic>
    </p:spTree>
    <p:extLst>
      <p:ext uri="{BB962C8B-B14F-4D97-AF65-F5344CB8AC3E}">
        <p14:creationId xmlns:p14="http://schemas.microsoft.com/office/powerpoint/2010/main" val="1448879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75302" y="1263940"/>
            <a:ext cx="8204834" cy="5113751"/>
          </a:xfrm>
        </p:spPr>
        <p:txBody>
          <a:bodyPr/>
          <a:lstStyle/>
          <a:p>
            <a:pPr algn="l"/>
            <a:r>
              <a:rPr lang="en-US" dirty="0">
                <a:solidFill>
                  <a:srgbClr val="B8B194"/>
                </a:solidFill>
              </a:rPr>
              <a:t>1. Exhortation To Two Women:</a:t>
            </a:r>
          </a:p>
          <a:p>
            <a:pPr marL="457200" indent="-457200" algn="l">
              <a:buFont typeface="Arial" charset="0"/>
              <a:buChar char="•"/>
            </a:pPr>
            <a:r>
              <a:rPr lang="en-US" dirty="0" err="1">
                <a:solidFill>
                  <a:srgbClr val="B8B194"/>
                </a:solidFill>
              </a:rPr>
              <a:t>Euodia</a:t>
            </a:r>
            <a:r>
              <a:rPr lang="en-US" dirty="0">
                <a:solidFill>
                  <a:srgbClr val="B8B194"/>
                </a:solidFill>
              </a:rPr>
              <a:t> and </a:t>
            </a:r>
            <a:r>
              <a:rPr lang="en-US" dirty="0" err="1">
                <a:solidFill>
                  <a:srgbClr val="B8B194"/>
                </a:solidFill>
              </a:rPr>
              <a:t>Syntyche</a:t>
            </a:r>
            <a:r>
              <a:rPr lang="en-US" dirty="0">
                <a:solidFill>
                  <a:srgbClr val="B8B194"/>
                </a:solidFill>
              </a:rPr>
              <a:t> were two prominent women in the Philippian church who had personal differences and were bringing some annoyance to the entire church. </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65383" y="386835"/>
            <a:ext cx="8424672" cy="1072896"/>
          </a:xfrm>
          <a:prstGeom prst="rect">
            <a:avLst/>
          </a:prstGeom>
        </p:spPr>
      </p:pic>
    </p:spTree>
    <p:extLst>
      <p:ext uri="{BB962C8B-B14F-4D97-AF65-F5344CB8AC3E}">
        <p14:creationId xmlns:p14="http://schemas.microsoft.com/office/powerpoint/2010/main" val="228867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75302" y="1263940"/>
            <a:ext cx="8204834" cy="5113751"/>
          </a:xfrm>
        </p:spPr>
        <p:txBody>
          <a:bodyPr/>
          <a:lstStyle/>
          <a:p>
            <a:pPr algn="l"/>
            <a:r>
              <a:rPr lang="en-US" dirty="0">
                <a:solidFill>
                  <a:srgbClr val="B8B194"/>
                </a:solidFill>
              </a:rPr>
              <a:t>2. Do Not Worry Or Be Anxious: </a:t>
            </a:r>
          </a:p>
          <a:p>
            <a:pPr marL="457200" indent="-457200" algn="l">
              <a:buFont typeface="Arial" charset="0"/>
              <a:buChar char="•"/>
            </a:pPr>
            <a:r>
              <a:rPr lang="en-US" dirty="0">
                <a:solidFill>
                  <a:srgbClr val="B8B194"/>
                </a:solidFill>
              </a:rPr>
              <a:t>"Let your moderation be known unto all men. The Lord at is hand. Be careful for nothing; but in every thing by prayer and supplication with thanksgiving let your requests be made known unto God. And the peace of God, which </a:t>
            </a:r>
            <a:r>
              <a:rPr lang="en-US" dirty="0" err="1">
                <a:solidFill>
                  <a:srgbClr val="B8B194"/>
                </a:solidFill>
              </a:rPr>
              <a:t>passeth</a:t>
            </a:r>
            <a:r>
              <a:rPr lang="en-US" dirty="0">
                <a:solidFill>
                  <a:srgbClr val="B8B194"/>
                </a:solidFill>
              </a:rPr>
              <a:t> all understanding, shall keep your hearts and minds through Christ Jesus" (Philippians 4:5-7).</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65383" y="386835"/>
            <a:ext cx="8424672" cy="1072896"/>
          </a:xfrm>
          <a:prstGeom prst="rect">
            <a:avLst/>
          </a:prstGeom>
        </p:spPr>
      </p:pic>
    </p:spTree>
    <p:extLst>
      <p:ext uri="{BB962C8B-B14F-4D97-AF65-F5344CB8AC3E}">
        <p14:creationId xmlns:p14="http://schemas.microsoft.com/office/powerpoint/2010/main" val="1161784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75302" y="1263940"/>
            <a:ext cx="8204834" cy="5113751"/>
          </a:xfrm>
        </p:spPr>
        <p:txBody>
          <a:bodyPr/>
          <a:lstStyle/>
          <a:p>
            <a:pPr marL="457200" indent="-457200" algn="l">
              <a:buFont typeface="Arial" charset="0"/>
              <a:buChar char="•"/>
            </a:pPr>
            <a:r>
              <a:rPr lang="en-US" dirty="0">
                <a:solidFill>
                  <a:srgbClr val="B8B194"/>
                </a:solidFill>
              </a:rPr>
              <a:t>Because of the near coming of the Lord, Paul admonishes the church to be reasonable in all things and have the ability to be considerate and not be extreme. </a:t>
            </a:r>
          </a:p>
          <a:p>
            <a:pPr marL="457200" indent="-457200" algn="l">
              <a:buFont typeface="Arial" charset="0"/>
              <a:buChar char="•"/>
            </a:pPr>
            <a:r>
              <a:rPr lang="en-US" dirty="0">
                <a:solidFill>
                  <a:srgbClr val="B8B194"/>
                </a:solidFill>
              </a:rPr>
              <a:t>He exhorted them to trust the Lord fully. </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65383" y="386835"/>
            <a:ext cx="8424672" cy="1072896"/>
          </a:xfrm>
          <a:prstGeom prst="rect">
            <a:avLst/>
          </a:prstGeom>
        </p:spPr>
      </p:pic>
    </p:spTree>
    <p:extLst>
      <p:ext uri="{BB962C8B-B14F-4D97-AF65-F5344CB8AC3E}">
        <p14:creationId xmlns:p14="http://schemas.microsoft.com/office/powerpoint/2010/main" val="1582851878"/>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3488</TotalTime>
  <Words>539</Words>
  <Application>Microsoft Macintosh PowerPoint</Application>
  <PresentationFormat>On-screen Show (4:3)</PresentationFormat>
  <Paragraphs>26</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Adelle-Regular</vt:lpstr>
      <vt:lpstr>Apple Chancery</vt:lpstr>
      <vt:lpstr>Arial</vt:lpstr>
      <vt:lpstr>Georgia</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Microsoft Office User</cp:lastModifiedBy>
  <cp:revision>50</cp:revision>
  <dcterms:created xsi:type="dcterms:W3CDTF">2014-03-26T14:03:34Z</dcterms:created>
  <dcterms:modified xsi:type="dcterms:W3CDTF">2016-09-07T19:59:29Z</dcterms:modified>
</cp:coreProperties>
</file>