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4A33"/>
    <a:srgbClr val="C03A32"/>
    <a:srgbClr val="847121"/>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7" autoAdjust="0"/>
    <p:restoredTop sz="94712"/>
  </p:normalViewPr>
  <p:slideViewPr>
    <p:cSldViewPr snapToGrid="0" snapToObjects="1">
      <p:cViewPr>
        <p:scale>
          <a:sx n="105" d="100"/>
          <a:sy n="105" d="100"/>
        </p:scale>
        <p:origin x="127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449947" y="3964004"/>
            <a:ext cx="3421044" cy="268049"/>
          </a:xfrm>
        </p:spPr>
        <p:txBody>
          <a:bodyPr>
            <a:noAutofit/>
          </a:bodyPr>
          <a:lstStyle>
            <a:lvl1pPr>
              <a:defRPr sz="1200">
                <a:solidFill>
                  <a:srgbClr val="847121"/>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49947" y="3144819"/>
            <a:ext cx="3509370" cy="768681"/>
          </a:xfrm>
        </p:spPr>
        <p:txBody>
          <a:bodyPr>
            <a:noAutofit/>
          </a:bodyPr>
          <a:lstStyle>
            <a:lvl1pPr>
              <a:defRPr sz="2400">
                <a:solidFill>
                  <a:srgbClr val="C03A32"/>
                </a:solidFill>
              </a:defRPr>
            </a:lvl1pPr>
          </a:lstStyle>
          <a:p>
            <a:r>
              <a:rPr lang="en-US" dirty="0" smtClean="0"/>
              <a:t>Add Your Title</a:t>
            </a:r>
            <a:endParaRPr lang="en-US" dirty="0"/>
          </a:p>
        </p:txBody>
      </p:sp>
      <p:sp>
        <p:nvSpPr>
          <p:cNvPr id="5" name="Text Placeholder 5"/>
          <p:cNvSpPr>
            <a:spLocks noGrp="1"/>
          </p:cNvSpPr>
          <p:nvPr>
            <p:ph type="body" sz="quarter" idx="11" hasCustomPrompt="1"/>
          </p:nvPr>
        </p:nvSpPr>
        <p:spPr>
          <a:xfrm>
            <a:off x="5449947" y="3964004"/>
            <a:ext cx="3421044" cy="268049"/>
          </a:xfrm>
        </p:spPr>
        <p:txBody>
          <a:bodyPr>
            <a:noAutofit/>
          </a:bodyPr>
          <a:lstStyle>
            <a:lvl1pPr>
              <a:defRPr sz="1200">
                <a:solidFill>
                  <a:srgbClr val="847121"/>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41115" y="157685"/>
            <a:ext cx="8878483" cy="5089359"/>
          </a:xfrm>
        </p:spPr>
        <p:txBody>
          <a:bodyPr anchor="ctr"/>
          <a:lstStyle>
            <a:lvl1pPr algn="ctr">
              <a:defRPr baseline="0">
                <a:solidFill>
                  <a:srgbClr val="CF4A33"/>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41115" y="157685"/>
            <a:ext cx="8878483" cy="5089359"/>
          </a:xfrm>
        </p:spPr>
        <p:txBody>
          <a:bodyPr anchor="ctr"/>
          <a:lstStyle>
            <a:lvl1pPr algn="ctr">
              <a:defRPr baseline="0">
                <a:solidFill>
                  <a:srgbClr val="CF4A33"/>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34056" y="5537558"/>
            <a:ext cx="2465004" cy="561956"/>
          </a:xfrm>
        </p:spPr>
        <p:txBody>
          <a:bodyPr>
            <a:noAutofit/>
          </a:bodyPr>
          <a:lstStyle>
            <a:lvl1pPr>
              <a:defRPr sz="1800">
                <a:solidFill>
                  <a:srgbClr val="CF4A33"/>
                </a:solidFill>
              </a:defRPr>
            </a:lvl1pPr>
          </a:lstStyle>
          <a:p>
            <a:r>
              <a:rPr lang="en-US" dirty="0" smtClean="0"/>
              <a:t>Add Your Title</a:t>
            </a:r>
            <a:endParaRPr lang="en-US" dirty="0"/>
          </a:p>
        </p:txBody>
      </p:sp>
      <p:sp>
        <p:nvSpPr>
          <p:cNvPr id="5" name="Text Placeholder 6"/>
          <p:cNvSpPr>
            <a:spLocks noGrp="1"/>
          </p:cNvSpPr>
          <p:nvPr>
            <p:ph type="body" sz="quarter" idx="10" hasCustomPrompt="1"/>
          </p:nvPr>
        </p:nvSpPr>
        <p:spPr>
          <a:xfrm>
            <a:off x="141115" y="157685"/>
            <a:ext cx="8878483" cy="5089359"/>
          </a:xfrm>
        </p:spPr>
        <p:txBody>
          <a:bodyPr anchor="ctr"/>
          <a:lstStyle>
            <a:lvl1pPr algn="ctr">
              <a:defRPr baseline="0">
                <a:solidFill>
                  <a:srgbClr val="CF4A33"/>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56793" y="188142"/>
            <a:ext cx="8803955" cy="6449055"/>
          </a:xfrm>
        </p:spPr>
        <p:txBody>
          <a:bodyPr anchor="ctr"/>
          <a:lstStyle>
            <a:lvl1pPr marL="0" indent="0" algn="ctr">
              <a:buFont typeface="Arial"/>
              <a:buNone/>
              <a:defRPr>
                <a:solidFill>
                  <a:srgbClr val="CF4A33"/>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9/5/16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CF4A33"/>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CF4A33"/>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CF4A33"/>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CF4A33"/>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CF4A33"/>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CF4A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109" t="11813" r="10964" b="6399"/>
          <a:stretch/>
        </p:blipFill>
        <p:spPr>
          <a:xfrm>
            <a:off x="5498592" y="2670048"/>
            <a:ext cx="3645408" cy="219456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The pastor should visit the home promptly upon hearing the news of the death. </a:t>
            </a:r>
          </a:p>
          <a:p>
            <a:pPr marL="457200" lvl="0" indent="-457200" algn="l">
              <a:buFont typeface="Arial" charset="0"/>
              <a:buChar char="•"/>
            </a:pPr>
            <a:r>
              <a:rPr lang="en-US" dirty="0"/>
              <a:t>At this time he will simply and quietly give his sympathy and concern and lead the family in a season of prayer.</a:t>
            </a:r>
          </a:p>
          <a:p>
            <a:pPr marL="457200" lvl="0" indent="-457200" algn="l">
              <a:buFont typeface="Arial" charset="0"/>
              <a:buChar char="•"/>
            </a:pPr>
            <a:r>
              <a:rPr lang="en-US" dirty="0"/>
              <a:t>He should always respect the family's desires and requests regarding the funeral service.</a:t>
            </a:r>
          </a:p>
          <a:p>
            <a:pPr marL="457200" lvl="0" indent="-457200" algn="l">
              <a:buFont typeface="Arial" charset="0"/>
              <a:buChar char="•"/>
            </a:pPr>
            <a:r>
              <a:rPr lang="en-US" dirty="0"/>
              <a:t>The minister should at all times be calm and conduct himself in a manner which will build strength and faith in the hearts of the sorrowing.</a:t>
            </a:r>
          </a:p>
        </p:txBody>
      </p:sp>
    </p:spTree>
    <p:extLst>
      <p:ext uri="{BB962C8B-B14F-4D97-AF65-F5344CB8AC3E}">
        <p14:creationId xmlns:p14="http://schemas.microsoft.com/office/powerpoint/2010/main" val="193787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The funeral service itself should be simple, brief and orderly. </a:t>
            </a:r>
          </a:p>
          <a:p>
            <a:pPr marL="457200" lvl="0" indent="-457200" algn="l">
              <a:buFont typeface="Arial" charset="0"/>
              <a:buChar char="•"/>
            </a:pPr>
            <a:r>
              <a:rPr lang="en-US" dirty="0"/>
              <a:t>The purpose of the service is to calm and soothe the bereaved and to point them to Jesus Christ. The reading of Scripture should have an important place in the service. </a:t>
            </a:r>
          </a:p>
          <a:p>
            <a:pPr marL="457200" lvl="0" indent="-457200" algn="l">
              <a:buFont typeface="Arial" charset="0"/>
              <a:buChar char="•"/>
            </a:pPr>
            <a:r>
              <a:rPr lang="en-US" dirty="0"/>
              <a:t>Next to the reading of Scripture is prayer.</a:t>
            </a:r>
          </a:p>
          <a:p>
            <a:pPr marL="457200" lvl="0" indent="-457200" algn="l">
              <a:buFont typeface="Arial" charset="0"/>
              <a:buChar char="•"/>
            </a:pPr>
            <a:r>
              <a:rPr lang="en-US" dirty="0"/>
              <a:t>If hymns are to be sung, they should be chosen carefully.</a:t>
            </a:r>
          </a:p>
          <a:p>
            <a:pPr marL="457200" lvl="0" indent="-457200" algn="l">
              <a:buFont typeface="Arial" charset="0"/>
              <a:buChar char="•"/>
            </a:pPr>
            <a:r>
              <a:rPr lang="en-US" dirty="0"/>
              <a:t>Old hymns are best.</a:t>
            </a:r>
          </a:p>
        </p:txBody>
      </p:sp>
    </p:spTree>
    <p:extLst>
      <p:ext uri="{BB962C8B-B14F-4D97-AF65-F5344CB8AC3E}">
        <p14:creationId xmlns:p14="http://schemas.microsoft.com/office/powerpoint/2010/main" val="15000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The order of the service should be typed out and given to those who may be assisting.</a:t>
            </a:r>
          </a:p>
          <a:p>
            <a:pPr marL="457200" lvl="0" indent="-457200" algn="l">
              <a:buFont typeface="Arial" charset="0"/>
              <a:buChar char="•"/>
            </a:pPr>
            <a:r>
              <a:rPr lang="en-US" dirty="0"/>
              <a:t>The pastor should acquaint himself thoroughly with the life and death of the deceased. </a:t>
            </a:r>
          </a:p>
          <a:p>
            <a:pPr marL="457200" lvl="0" indent="-457200" algn="l">
              <a:buFont typeface="Arial" charset="0"/>
              <a:buChar char="•"/>
            </a:pPr>
            <a:r>
              <a:rPr lang="en-US" dirty="0"/>
              <a:t>He also should know something of the spiritual experience of the deceased.</a:t>
            </a:r>
          </a:p>
          <a:p>
            <a:pPr marL="457200" lvl="0" indent="-457200" algn="l">
              <a:buFont typeface="Arial" charset="0"/>
              <a:buChar char="•"/>
            </a:pPr>
            <a:r>
              <a:rPr lang="en-US" dirty="0"/>
              <a:t>When the funeral service is concluded, it is proper for the pastor to take his place in advance of the pallbearers.</a:t>
            </a:r>
          </a:p>
        </p:txBody>
      </p:sp>
    </p:spTree>
    <p:extLst>
      <p:ext uri="{BB962C8B-B14F-4D97-AF65-F5344CB8AC3E}">
        <p14:creationId xmlns:p14="http://schemas.microsoft.com/office/powerpoint/2010/main" val="111137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The minister should always call at the home very soon after the funeral to offer consolation and counsel.</a:t>
            </a:r>
          </a:p>
          <a:p>
            <a:pPr marL="457200" lvl="0" indent="-457200" algn="l">
              <a:buFont typeface="Arial" charset="0"/>
              <a:buChar char="•"/>
            </a:pPr>
            <a:r>
              <a:rPr lang="en-US" dirty="0"/>
              <a:t>At all times the pastor should remember that he is ministering to the living and not to the dead. If it is possible to say a few words of eulogy regarding the departed, he should surely do so but it should never be overdone. </a:t>
            </a:r>
          </a:p>
          <a:p>
            <a:pPr marL="457200" lvl="0" indent="-457200" algn="l">
              <a:buFont typeface="Arial" charset="0"/>
              <a:buChar char="•"/>
            </a:pPr>
            <a:r>
              <a:rPr lang="en-US" dirty="0"/>
              <a:t>His main duty is to point the living to Jesus Christ.</a:t>
            </a:r>
          </a:p>
        </p:txBody>
      </p:sp>
    </p:spTree>
    <p:extLst>
      <p:ext uri="{BB962C8B-B14F-4D97-AF65-F5344CB8AC3E}">
        <p14:creationId xmlns:p14="http://schemas.microsoft.com/office/powerpoint/2010/main" val="5119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792" y="5532586"/>
            <a:ext cx="6888480" cy="566928"/>
          </a:xfrm>
          <a:prstGeom prst="rect">
            <a:avLst/>
          </a:prstGeom>
        </p:spPr>
      </p:pic>
    </p:spTree>
    <p:extLst>
      <p:ext uri="{BB962C8B-B14F-4D97-AF65-F5344CB8AC3E}">
        <p14:creationId xmlns:p14="http://schemas.microsoft.com/office/powerpoint/2010/main" val="16305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The pastor should acquaint himself with the laws of the state, province or country, concerning marriage. </a:t>
            </a:r>
          </a:p>
          <a:p>
            <a:pPr marL="457200" lvl="0" indent="-457200" algn="l">
              <a:buFont typeface="Arial" charset="0"/>
              <a:buChar char="•"/>
            </a:pPr>
            <a:r>
              <a:rPr lang="en-US" dirty="0"/>
              <a:t>These differ from state to state, and province to province. </a:t>
            </a:r>
          </a:p>
          <a:p>
            <a:pPr marL="457200" lvl="0" indent="-457200" algn="l">
              <a:buFont typeface="Arial" charset="0"/>
              <a:buChar char="•"/>
            </a:pPr>
            <a:r>
              <a:rPr lang="en-US" dirty="0"/>
              <a:t>He should read carefully the marriage law and at all times strictly abide by it.</a:t>
            </a:r>
          </a:p>
          <a:p>
            <a:pPr marL="457200" lvl="0" indent="-457200" algn="l">
              <a:buFont typeface="Arial" charset="0"/>
              <a:buChar char="•"/>
            </a:pPr>
            <a:r>
              <a:rPr lang="en-US" dirty="0"/>
              <a:t>The pastor must receive his appointment as a marriage officer and be authorized by the government to perform marriages.</a:t>
            </a:r>
          </a:p>
        </p:txBody>
      </p:sp>
    </p:spTree>
    <p:extLst>
      <p:ext uri="{BB962C8B-B14F-4D97-AF65-F5344CB8AC3E}">
        <p14:creationId xmlns:p14="http://schemas.microsoft.com/office/powerpoint/2010/main" val="110452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The minister should counsel with the young couple before plans for the marriage are made final. </a:t>
            </a:r>
          </a:p>
          <a:p>
            <a:pPr marL="457200" lvl="0" indent="-457200" algn="l">
              <a:buFont typeface="Arial" charset="0"/>
              <a:buChar char="•"/>
            </a:pPr>
            <a:r>
              <a:rPr lang="en-US" dirty="0"/>
              <a:t>He must make certain that he is free to marry them according to the Bible. </a:t>
            </a:r>
          </a:p>
          <a:p>
            <a:pPr marL="457200" lvl="0" indent="-457200" algn="l">
              <a:buFont typeface="Arial" charset="0"/>
              <a:buChar char="•"/>
            </a:pPr>
            <a:r>
              <a:rPr lang="en-US" dirty="0"/>
              <a:t>He must satisfy himself with their spiritual status, etc.</a:t>
            </a:r>
          </a:p>
          <a:p>
            <a:pPr marL="457200" lvl="0" indent="-457200" algn="l">
              <a:buFont typeface="Arial" charset="0"/>
              <a:buChar char="•"/>
            </a:pPr>
            <a:r>
              <a:rPr lang="en-US" dirty="0"/>
              <a:t>The pastor must also familiarize himself with the customs of that particular community. Customs are so varied and different when it comes to marriages. </a:t>
            </a:r>
          </a:p>
        </p:txBody>
      </p:sp>
    </p:spTree>
    <p:extLst>
      <p:ext uri="{BB962C8B-B14F-4D97-AF65-F5344CB8AC3E}">
        <p14:creationId xmlns:p14="http://schemas.microsoft.com/office/powerpoint/2010/main" val="19801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By acquainting himself with the customs of the area the minister need never be caught by surprise or off guard.</a:t>
            </a:r>
          </a:p>
          <a:p>
            <a:pPr marL="457200" lvl="0" indent="-457200" algn="l">
              <a:buFont typeface="Arial" charset="0"/>
              <a:buChar char="•"/>
            </a:pPr>
            <a:r>
              <a:rPr lang="en-US" dirty="0"/>
              <a:t>At the wedding the bride is queen for the day. </a:t>
            </a:r>
          </a:p>
          <a:p>
            <a:pPr marL="457200" lvl="0" indent="-457200" algn="l">
              <a:buFont typeface="Arial" charset="0"/>
              <a:buChar char="•"/>
            </a:pPr>
            <a:r>
              <a:rPr lang="en-US" dirty="0"/>
              <a:t>Wherever possible her wishes and desires should be respected. </a:t>
            </a:r>
          </a:p>
          <a:p>
            <a:pPr marL="457200" lvl="0" indent="-457200" algn="l">
              <a:buFont typeface="Arial" charset="0"/>
              <a:buChar char="•"/>
            </a:pPr>
            <a:r>
              <a:rPr lang="en-US" dirty="0"/>
              <a:t>She should plan her wedding the way she wants it. </a:t>
            </a:r>
          </a:p>
          <a:p>
            <a:pPr marL="457200" lvl="0" indent="-457200" algn="l">
              <a:buFont typeface="Arial" charset="0"/>
              <a:buChar char="•"/>
            </a:pPr>
            <a:r>
              <a:rPr lang="en-US" dirty="0"/>
              <a:t>There is much freedom today allowed as far as weddings are concerned. </a:t>
            </a:r>
          </a:p>
        </p:txBody>
      </p:sp>
    </p:spTree>
    <p:extLst>
      <p:ext uri="{BB962C8B-B14F-4D97-AF65-F5344CB8AC3E}">
        <p14:creationId xmlns:p14="http://schemas.microsoft.com/office/powerpoint/2010/main" val="58501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As far as possible the minister should allow her to do the planning. </a:t>
            </a:r>
          </a:p>
          <a:p>
            <a:pPr marL="457200" lvl="0" indent="-457200" algn="l">
              <a:buFont typeface="Arial" charset="0"/>
              <a:buChar char="•"/>
            </a:pPr>
            <a:r>
              <a:rPr lang="en-US" dirty="0"/>
              <a:t>At the same time he must be prepared to give advice when needed.</a:t>
            </a:r>
          </a:p>
          <a:p>
            <a:pPr marL="457200" lvl="0" indent="-457200" algn="l">
              <a:buFont typeface="Arial" charset="0"/>
              <a:buChar char="•"/>
            </a:pPr>
            <a:r>
              <a:rPr lang="en-US" dirty="0"/>
              <a:t>The marriage ceremony should be simple, solemn and sacred. </a:t>
            </a:r>
          </a:p>
          <a:p>
            <a:pPr marL="457200" lvl="0" indent="-457200" algn="l">
              <a:buFont typeface="Arial" charset="0"/>
              <a:buChar char="•"/>
            </a:pPr>
            <a:r>
              <a:rPr lang="en-US" dirty="0"/>
              <a:t>Although it is a joyful occasion the minister must never be frivolous as two young lives are joined together.</a:t>
            </a:r>
          </a:p>
        </p:txBody>
      </p:sp>
    </p:spTree>
    <p:extLst>
      <p:ext uri="{BB962C8B-B14F-4D97-AF65-F5344CB8AC3E}">
        <p14:creationId xmlns:p14="http://schemas.microsoft.com/office/powerpoint/2010/main" val="1092766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The pastor should never refuse marrying a young couple unless the marriage is impossible according to the Word of God. </a:t>
            </a:r>
          </a:p>
          <a:p>
            <a:pPr marL="457200" lvl="0" indent="-457200" algn="l">
              <a:buFont typeface="Arial" charset="0"/>
              <a:buChar char="•"/>
            </a:pPr>
            <a:r>
              <a:rPr lang="en-US" dirty="0"/>
              <a:t>He must remember that he will always have access to that home and that he will always have influence in the lives of the young couple. </a:t>
            </a:r>
          </a:p>
          <a:p>
            <a:pPr marL="457200" lvl="0" indent="-457200" algn="l">
              <a:buFont typeface="Arial" charset="0"/>
              <a:buChar char="•"/>
            </a:pPr>
            <a:r>
              <a:rPr lang="en-US" dirty="0"/>
              <a:t>If he refuses, his influence over them is finished.</a:t>
            </a:r>
          </a:p>
        </p:txBody>
      </p:sp>
    </p:spTree>
    <p:extLst>
      <p:ext uri="{BB962C8B-B14F-4D97-AF65-F5344CB8AC3E}">
        <p14:creationId xmlns:p14="http://schemas.microsoft.com/office/powerpoint/2010/main" val="211927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118" y="5525366"/>
            <a:ext cx="6888480" cy="566928"/>
          </a:xfrm>
          <a:prstGeom prst="rect">
            <a:avLst/>
          </a:prstGeom>
        </p:spPr>
      </p:pic>
    </p:spTree>
    <p:extLst>
      <p:ext uri="{BB962C8B-B14F-4D97-AF65-F5344CB8AC3E}">
        <p14:creationId xmlns:p14="http://schemas.microsoft.com/office/powerpoint/2010/main" val="57199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This may be conducted at any time; night or day whenever there is a candidate to baptize.</a:t>
            </a:r>
          </a:p>
          <a:p>
            <a:pPr marL="457200" lvl="0" indent="-457200" algn="l">
              <a:buFont typeface="Arial" charset="0"/>
              <a:buChar char="•"/>
            </a:pPr>
            <a:r>
              <a:rPr lang="en-US" dirty="0"/>
              <a:t>The minister should counsel with the candidate and explain fully the meaning of baptism, the manner of baptism, and question the candidate regarding whether or not he is ready for baptism. </a:t>
            </a:r>
          </a:p>
          <a:p>
            <a:pPr marL="457200" lvl="0" indent="-457200" algn="l">
              <a:buFont typeface="Arial" charset="0"/>
              <a:buChar char="•"/>
            </a:pPr>
            <a:r>
              <a:rPr lang="en-US" dirty="0"/>
              <a:t>Baptism is by immersion in water. </a:t>
            </a:r>
          </a:p>
          <a:p>
            <a:pPr marL="457200" lvl="0" indent="-457200" algn="l">
              <a:buFont typeface="Arial" charset="0"/>
              <a:buChar char="•"/>
            </a:pPr>
            <a:r>
              <a:rPr lang="en-US" dirty="0"/>
              <a:t>This could mean that one could administer baptism in a baptistery, the sea, a lake, a running stream or even in the bathtub if it were necessary</a:t>
            </a:r>
            <a:r>
              <a:rPr lang="en-US" dirty="0" smtClean="0"/>
              <a:t>.</a:t>
            </a:r>
            <a:endParaRPr lang="en-US" dirty="0"/>
          </a:p>
        </p:txBody>
      </p:sp>
    </p:spTree>
    <p:extLst>
      <p:ext uri="{BB962C8B-B14F-4D97-AF65-F5344CB8AC3E}">
        <p14:creationId xmlns:p14="http://schemas.microsoft.com/office/powerpoint/2010/main" val="14648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Generally it is desirable for the minister to enter the water with the candidate although sometimes it might not be possible.</a:t>
            </a:r>
          </a:p>
          <a:p>
            <a:pPr marL="457200" lvl="0" indent="-457200" algn="l">
              <a:buFont typeface="Arial" charset="0"/>
              <a:buChar char="•"/>
            </a:pPr>
            <a:r>
              <a:rPr lang="en-US" dirty="0"/>
              <a:t>Attention should be given in advance to suitable clothing. </a:t>
            </a:r>
          </a:p>
          <a:p>
            <a:pPr marL="457200" lvl="0" indent="-457200" algn="l">
              <a:buFont typeface="Arial" charset="0"/>
              <a:buChar char="•"/>
            </a:pPr>
            <a:r>
              <a:rPr lang="en-US" dirty="0"/>
              <a:t>Never is it excusable to expose the body of a person being baptized. </a:t>
            </a:r>
          </a:p>
          <a:p>
            <a:pPr marL="457200" lvl="0" indent="-457200" algn="l">
              <a:buFont typeface="Arial" charset="0"/>
              <a:buChar char="•"/>
            </a:pPr>
            <a:r>
              <a:rPr lang="en-US" dirty="0"/>
              <a:t>It is a girl or woman being baptized a sheet should be thrown around them as they leave the water.</a:t>
            </a:r>
          </a:p>
        </p:txBody>
      </p:sp>
    </p:spTree>
    <p:extLst>
      <p:ext uri="{BB962C8B-B14F-4D97-AF65-F5344CB8AC3E}">
        <p14:creationId xmlns:p14="http://schemas.microsoft.com/office/powerpoint/2010/main" val="167653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When baptizing in a river the minister should baptize upstream. </a:t>
            </a:r>
          </a:p>
          <a:p>
            <a:pPr marL="457200" lvl="0" indent="-457200" algn="l">
              <a:buFont typeface="Arial" charset="0"/>
              <a:buChar char="•"/>
            </a:pPr>
            <a:r>
              <a:rPr lang="en-US" dirty="0"/>
              <a:t>The current will assist him in lifting the believer out of the water and never will the clothes be lifted by the current exposing the body of the candidate.</a:t>
            </a:r>
          </a:p>
          <a:p>
            <a:pPr marL="457200" lvl="0" indent="-457200" algn="l">
              <a:buFont typeface="Arial" charset="0"/>
              <a:buChar char="•"/>
            </a:pPr>
            <a:r>
              <a:rPr lang="en-US" dirty="0"/>
              <a:t>After entering the water the believer should be permitted to give his testimony.</a:t>
            </a:r>
          </a:p>
          <a:p>
            <a:pPr marL="457200" lvl="0" indent="-457200" algn="l">
              <a:buFont typeface="Arial" charset="0"/>
              <a:buChar char="•"/>
            </a:pPr>
            <a:r>
              <a:rPr lang="en-US" dirty="0"/>
              <a:t>Prayer should follow this for the candidate.</a:t>
            </a:r>
          </a:p>
          <a:p>
            <a:pPr marL="457200" lvl="0" indent="-457200" algn="l">
              <a:buFont typeface="Arial" charset="0"/>
              <a:buChar char="•"/>
            </a:pPr>
            <a:r>
              <a:rPr lang="en-US" dirty="0"/>
              <a:t>This prayer may be by the officiating minister or anyone in the congregation.</a:t>
            </a:r>
          </a:p>
        </p:txBody>
      </p:sp>
    </p:spTree>
    <p:extLst>
      <p:ext uri="{BB962C8B-B14F-4D97-AF65-F5344CB8AC3E}">
        <p14:creationId xmlns:p14="http://schemas.microsoft.com/office/powerpoint/2010/main" val="192389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Water Baptism to be Scriptural must always be administered in the Name of Jesus. </a:t>
            </a:r>
          </a:p>
          <a:p>
            <a:pPr marL="457200" lvl="0" indent="-457200" algn="l">
              <a:buFont typeface="Arial" charset="0"/>
              <a:buChar char="•"/>
            </a:pPr>
            <a:r>
              <a:rPr lang="en-US" dirty="0"/>
              <a:t>In fact a person is not baptized unless he has been baptized according to the Scriptures in the Name of Jesus. </a:t>
            </a:r>
          </a:p>
          <a:p>
            <a:pPr marL="457200" lvl="0" indent="-457200" algn="l">
              <a:buFont typeface="Arial" charset="0"/>
              <a:buChar char="•"/>
            </a:pPr>
            <a:r>
              <a:rPr lang="en-US" dirty="0"/>
              <a:t>Each pastor may have his own wording to the formula to be pronounced which, of course, is permissible providing it is in the Name of Jesus. </a:t>
            </a:r>
          </a:p>
          <a:p>
            <a:pPr marL="457200" lvl="0" indent="-457200" algn="l">
              <a:buFont typeface="Arial" charset="0"/>
              <a:buChar char="•"/>
            </a:pPr>
            <a:r>
              <a:rPr lang="en-US" dirty="0"/>
              <a:t>The writer gives the words, which he has used for many years in baptizing scores of people. </a:t>
            </a:r>
          </a:p>
        </p:txBody>
      </p:sp>
    </p:spTree>
    <p:extLst>
      <p:ext uri="{BB962C8B-B14F-4D97-AF65-F5344CB8AC3E}">
        <p14:creationId xmlns:p14="http://schemas.microsoft.com/office/powerpoint/2010/main" val="119438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lvl="0" algn="l"/>
            <a:r>
              <a:rPr lang="en-US" dirty="0"/>
              <a:t>It is only given here as an example for the student's </a:t>
            </a:r>
            <a:r>
              <a:rPr lang="en-US" dirty="0" smtClean="0"/>
              <a:t>consideration</a:t>
            </a:r>
            <a:r>
              <a:rPr lang="en-US" dirty="0"/>
              <a:t>:</a:t>
            </a:r>
          </a:p>
          <a:p>
            <a:pPr marL="457200" lvl="0" indent="-457200" algn="l">
              <a:buFont typeface="Arial" charset="0"/>
              <a:buChar char="•"/>
            </a:pPr>
            <a:r>
              <a:rPr lang="en-US" dirty="0"/>
              <a:t>"Brother (Sister) . . . upon the profession of your faith and in obedience to the Word of God, I now baptize you in the Name of the Lord Jesus Christ for the remission of sins and you shall receive the gift of the Holy Ghost."</a:t>
            </a:r>
          </a:p>
        </p:txBody>
      </p:sp>
    </p:spTree>
    <p:extLst>
      <p:ext uri="{BB962C8B-B14F-4D97-AF65-F5344CB8AC3E}">
        <p14:creationId xmlns:p14="http://schemas.microsoft.com/office/powerpoint/2010/main" val="143548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solidFill>
            <a:schemeClr val="tx1">
              <a:alpha val="74000"/>
            </a:schemeClr>
          </a:solidFill>
        </p:spPr>
        <p:txBody>
          <a:bodyPr/>
          <a:lstStyle/>
          <a:p>
            <a:pPr marL="457200" lvl="0" indent="-457200" algn="l">
              <a:buFont typeface="Arial" charset="0"/>
              <a:buChar char="•"/>
            </a:pPr>
            <a:r>
              <a:rPr lang="en-US" dirty="0"/>
              <a:t>Upon pronouncing the formula the minister then proceeds to immerse the candidate in water (only once) making certain that the water completely covers the candidate. </a:t>
            </a:r>
          </a:p>
          <a:p>
            <a:pPr marL="457200" lvl="0" indent="-457200" algn="l">
              <a:buFont typeface="Arial" charset="0"/>
              <a:buChar char="•"/>
            </a:pPr>
            <a:r>
              <a:rPr lang="en-US" dirty="0"/>
              <a:t>Faith should have been built up in the heart of the candidate to receive the Holy Ghost in the water. </a:t>
            </a:r>
          </a:p>
          <a:p>
            <a:pPr marL="457200" lvl="0" indent="-457200" algn="l">
              <a:buFont typeface="Arial" charset="0"/>
              <a:buChar char="•"/>
            </a:pPr>
            <a:r>
              <a:rPr lang="en-US" dirty="0"/>
              <a:t>Therefore, they should never be in a hurry to leave the water but remain in the water for a season of worshipping and praising the Lord.</a:t>
            </a:r>
          </a:p>
        </p:txBody>
      </p:sp>
    </p:spTree>
    <p:extLst>
      <p:ext uri="{BB962C8B-B14F-4D97-AF65-F5344CB8AC3E}">
        <p14:creationId xmlns:p14="http://schemas.microsoft.com/office/powerpoint/2010/main" val="143740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536" y="5532586"/>
            <a:ext cx="6888480" cy="566928"/>
          </a:xfrm>
          <a:prstGeom prst="rect">
            <a:avLst/>
          </a:prstGeom>
        </p:spPr>
      </p:pic>
    </p:spTree>
    <p:extLst>
      <p:ext uri="{BB962C8B-B14F-4D97-AF65-F5344CB8AC3E}">
        <p14:creationId xmlns:p14="http://schemas.microsoft.com/office/powerpoint/2010/main" val="108208747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208</TotalTime>
  <Words>1080</Words>
  <Application>Microsoft Macintosh PowerPoint</Application>
  <PresentationFormat>On-screen Show (4:3)</PresentationFormat>
  <Paragraphs>58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Trebuchet MS</vt:lpstr>
      <vt:lpstr>Arial</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24</cp:revision>
  <dcterms:created xsi:type="dcterms:W3CDTF">2014-03-26T14:03:34Z</dcterms:created>
  <dcterms:modified xsi:type="dcterms:W3CDTF">2016-09-05T16:44:39Z</dcterms:modified>
</cp:coreProperties>
</file>