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1" r:id="rId4"/>
    <p:sldId id="265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3" r:id="rId14"/>
    <p:sldId id="273" r:id="rId15"/>
    <p:sldId id="284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 autoAdjust="0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3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9476" y="4110268"/>
            <a:ext cx="2193925" cy="3180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0084" y="2419685"/>
            <a:ext cx="3086016" cy="139365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9476" y="4110268"/>
            <a:ext cx="2193925" cy="3180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57938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57938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2146" y="5654841"/>
            <a:ext cx="1500872" cy="66359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57938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662043" y="561829"/>
            <a:ext cx="7024756" cy="5304552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96" y="4125504"/>
            <a:ext cx="2548128" cy="493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10" y="2148743"/>
            <a:ext cx="4395216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3200" i="1" dirty="0"/>
              <a:t>"Set in order one against the other: Thus shalt thou make for all the boards of the Tabernacle" (Exodus 26:18).</a:t>
            </a:r>
            <a:endParaRPr lang="en-US" sz="2000" dirty="0"/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 Boards were to stand upright on their own, and yet they stood collectively to make up the dwelling place for the Lord. </a:t>
            </a:r>
            <a:endParaRPr lang="en-US" sz="2000" dirty="0"/>
          </a:p>
          <a:p>
            <a:pPr lvl="1"/>
            <a:r>
              <a:rPr lang="en-US" sz="3200" dirty="0"/>
              <a:t>No single board could make up a fit dwelling for Jehovah.</a:t>
            </a:r>
            <a:endParaRPr lang="en-US" sz="2000" dirty="0"/>
          </a:p>
          <a:p>
            <a:pPr lvl="1"/>
            <a:r>
              <a:rPr lang="en-US" sz="3200" dirty="0"/>
              <a:t>Every Board had its place. </a:t>
            </a:r>
            <a:endParaRPr lang="en-US" sz="2000" dirty="0"/>
          </a:p>
          <a:p>
            <a:pPr lvl="1"/>
            <a:r>
              <a:rPr lang="en-US" sz="3200" dirty="0"/>
              <a:t>Each Board needed the support of the other Boards. </a:t>
            </a:r>
            <a:endParaRPr lang="en-US" sz="2000" dirty="0"/>
          </a:p>
          <a:p>
            <a:pPr lvl="1"/>
            <a:r>
              <a:rPr lang="en-US" sz="3200" dirty="0"/>
              <a:t>The Glory of the Lord could only dwell in a unified building.</a:t>
            </a:r>
            <a:endParaRPr lang="en-US" sz="2000" dirty="0"/>
          </a:p>
          <a:p>
            <a:pPr lvl="1"/>
            <a:r>
              <a:rPr lang="en-US" sz="3200" dirty="0"/>
              <a:t>Ephesians 2:22, 4:3, 13 and 1 Corinthians 12:12-18</a:t>
            </a:r>
            <a:endParaRPr lang="en-US" sz="2000" dirty="0"/>
          </a:p>
          <a:p>
            <a:pPr lvl="0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5" y="5533799"/>
            <a:ext cx="2515206" cy="13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8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507365"/>
            <a:ext cx="8206339" cy="4210879"/>
          </a:xfrm>
        </p:spPr>
        <p:txBody>
          <a:bodyPr>
            <a:normAutofit/>
          </a:bodyPr>
          <a:lstStyle/>
          <a:p>
            <a:pPr lvl="0" algn="l"/>
            <a:r>
              <a:rPr lang="en-US" sz="2800" dirty="0"/>
              <a:t>The forty-eight boards were positioned thusly: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sz="2800" dirty="0"/>
              <a:t>20 Boards for the South and North side 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sz="2800" dirty="0"/>
              <a:t>6 Boards for the West side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sz="2800" dirty="0"/>
              <a:t>2 Boards for the corners on the West end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sz="2800" dirty="0"/>
              <a:t>48 Boards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sz="2800" dirty="0"/>
              <a:t>The corner Boards were supported by coupling rings which were to be beneath and above the Corner Boards.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5" y="5533799"/>
            <a:ext cx="2515206" cy="13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/>
              <a:t> "And thou shalt overlay the Boards with gold..." (Exodus 26:29).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2800" dirty="0"/>
              <a:t>The boards were overlaid with gold, which represents the deity of Christ and also the church is covered with His beauty, 2 Corinthians 5:17.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2800" dirty="0"/>
              <a:t>The church is the body of Christ, covered with His glory.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sz="2800" dirty="0"/>
              <a:t>Christ is within us (Colossians 1:27), and yet we are in Him (2 Corinthians 5:17).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5" y="5533799"/>
            <a:ext cx="2515206" cy="13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1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3359" y="561829"/>
            <a:ext cx="8273440" cy="53045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basic title font" charset="0"/>
                <a:ea typeface="basic title font" charset="0"/>
                <a:cs typeface="basic title font" charset="0"/>
              </a:rPr>
              <a:t>THE </a:t>
            </a:r>
            <a:r>
              <a:rPr lang="en-US" sz="3200" b="1" dirty="0">
                <a:solidFill>
                  <a:schemeClr val="tx1"/>
                </a:solidFill>
                <a:latin typeface="basic title font" charset="0"/>
                <a:ea typeface="basic title font" charset="0"/>
                <a:cs typeface="basic title font" charset="0"/>
              </a:rPr>
              <a:t>SOCKETS: (Exodus 26:19-22, 25) </a:t>
            </a:r>
            <a:endParaRPr lang="en-US" sz="3200" dirty="0">
              <a:solidFill>
                <a:schemeClr val="tx1"/>
              </a:solidFill>
              <a:latin typeface="basic title font" charset="0"/>
              <a:ea typeface="basic title font" charset="0"/>
              <a:cs typeface="basic title fo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4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3200" dirty="0"/>
              <a:t>For each of the 48 boards, there were two sockets of silver. </a:t>
            </a:r>
            <a:endParaRPr lang="en-US" sz="2000" dirty="0"/>
          </a:p>
          <a:p>
            <a:pPr lvl="0"/>
            <a:r>
              <a:rPr lang="en-US" sz="3200" dirty="0"/>
              <a:t>There were:</a:t>
            </a:r>
            <a:endParaRPr lang="en-US" sz="2000" dirty="0"/>
          </a:p>
          <a:p>
            <a:pPr lvl="1"/>
            <a:r>
              <a:rPr lang="en-US" sz="3200" dirty="0"/>
              <a:t>40 Sockets for the 20 boards on the south side,</a:t>
            </a:r>
            <a:endParaRPr lang="en-US" sz="2000" dirty="0"/>
          </a:p>
          <a:p>
            <a:pPr lvl="1"/>
            <a:r>
              <a:rPr lang="en-US" sz="3200" dirty="0"/>
              <a:t>40 Sockets for the 20 boards on the north side,</a:t>
            </a:r>
            <a:endParaRPr lang="en-US" sz="2000" dirty="0"/>
          </a:p>
          <a:p>
            <a:pPr lvl="1"/>
            <a:r>
              <a:rPr lang="en-US" sz="3200" dirty="0"/>
              <a:t>16 Sockets for the 8 boards on the west side,</a:t>
            </a:r>
            <a:endParaRPr lang="en-US" sz="2000" dirty="0"/>
          </a:p>
          <a:p>
            <a:pPr lvl="1"/>
            <a:r>
              <a:rPr lang="en-US" sz="3200" dirty="0"/>
              <a:t>96 Sockets total.</a:t>
            </a:r>
            <a:endParaRPr lang="en-US" sz="2000" dirty="0"/>
          </a:p>
          <a:p>
            <a:pPr lvl="0"/>
            <a:r>
              <a:rPr lang="en-US" sz="3200" dirty="0"/>
              <a:t>These Sockets were the very foundation of the Tabernacle. </a:t>
            </a:r>
            <a:endParaRPr lang="en-US" sz="2000" dirty="0"/>
          </a:p>
          <a:p>
            <a:pPr lvl="1"/>
            <a:r>
              <a:rPr lang="en-US" sz="3200" dirty="0"/>
              <a:t>1Corinthians 3:9-14</a:t>
            </a:r>
            <a:endParaRPr lang="en-US" sz="2000" dirty="0"/>
          </a:p>
          <a:p>
            <a:pPr lvl="1"/>
            <a:r>
              <a:rPr lang="en-US" sz="3200" dirty="0"/>
              <a:t>It is absolutely essential to lay a proper and firm foundation</a:t>
            </a:r>
            <a:r>
              <a:rPr lang="en-US" sz="32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5" y="5533799"/>
            <a:ext cx="2515206" cy="13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3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62861"/>
            <a:ext cx="8272272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3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lvl="0" algn="l"/>
            <a:r>
              <a:rPr lang="en-US" sz="3200" dirty="0"/>
              <a:t>On each side of the structure there were positioned five bars of </a:t>
            </a:r>
            <a:r>
              <a:rPr lang="en-US" sz="3200" dirty="0" err="1"/>
              <a:t>Shittim</a:t>
            </a:r>
            <a:r>
              <a:rPr lang="en-US" sz="3200" dirty="0"/>
              <a:t> wood overlaid with gold. </a:t>
            </a:r>
            <a:endParaRPr lang="en-US" sz="2000" dirty="0"/>
          </a:p>
          <a:p>
            <a:pPr lvl="1"/>
            <a:r>
              <a:rPr lang="en-US" sz="3200" dirty="0"/>
              <a:t>These were 15 bars in all, five on each wall. </a:t>
            </a:r>
            <a:endParaRPr lang="en-US" sz="2000" dirty="0"/>
          </a:p>
          <a:p>
            <a:pPr lvl="1"/>
            <a:r>
              <a:rPr lang="en-US" sz="3200" dirty="0"/>
              <a:t>Four bars were run through the golden rings. </a:t>
            </a:r>
            <a:endParaRPr lang="en-US" sz="2000" dirty="0"/>
          </a:p>
          <a:p>
            <a:pPr lvl="1"/>
            <a:r>
              <a:rPr lang="en-US" sz="3200" dirty="0"/>
              <a:t>The fifth bar was run through the middle of the boards</a:t>
            </a:r>
            <a:r>
              <a:rPr lang="en-US" sz="32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5" y="5533799"/>
            <a:ext cx="2515206" cy="13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4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lvl="0" algn="l"/>
            <a:r>
              <a:rPr lang="en-US" sz="3200" dirty="0"/>
              <a:t>The bars completed the structure, giving it the necessary strength. </a:t>
            </a:r>
            <a:endParaRPr lang="en-US" sz="2000" dirty="0"/>
          </a:p>
          <a:p>
            <a:pPr lvl="1"/>
            <a:r>
              <a:rPr lang="en-US" sz="3200" dirty="0"/>
              <a:t>The bars very well could represent the five-fold ministry that was given for the edifying of the entire body of Christ (Ephesians 4:11-16). </a:t>
            </a:r>
            <a:endParaRPr lang="en-US" sz="2000" dirty="0"/>
          </a:p>
          <a:p>
            <a:pPr lvl="1"/>
            <a:r>
              <a:rPr lang="en-US" sz="3200" dirty="0"/>
              <a:t>Just as the Tabernacle could withstand winds that blew against it, so the ministries keep the church from being swayed by every wind of doctrine</a:t>
            </a:r>
            <a:r>
              <a:rPr lang="en-US" sz="32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5" y="5533799"/>
            <a:ext cx="2515206" cy="13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62861"/>
            <a:ext cx="8272272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 Tabernacle consisted of a framework of 48 boards overlaid with gold. </a:t>
            </a:r>
            <a:endParaRPr lang="en-US" sz="2000" dirty="0"/>
          </a:p>
          <a:p>
            <a:pPr lvl="1"/>
            <a:r>
              <a:rPr lang="en-US" sz="3200" dirty="0"/>
              <a:t>These boards stood in 96 sockets of silver and were braced by five bars on each of its three closed sides. </a:t>
            </a:r>
            <a:endParaRPr lang="en-US" sz="2000" dirty="0"/>
          </a:p>
          <a:p>
            <a:pPr lvl="0"/>
            <a:r>
              <a:rPr lang="en-US" sz="3200" dirty="0"/>
              <a:t>The door and veil divided the structure into two compartments:</a:t>
            </a:r>
            <a:endParaRPr lang="en-US" sz="2000" dirty="0"/>
          </a:p>
          <a:p>
            <a:pPr lvl="1"/>
            <a:r>
              <a:rPr lang="en-US" sz="3200" dirty="0"/>
              <a:t>The Holy Place (10 cubits wide by 20 cubits long by 10 cubits high), </a:t>
            </a:r>
            <a:endParaRPr lang="en-US" sz="2000" dirty="0"/>
          </a:p>
          <a:p>
            <a:pPr lvl="1"/>
            <a:r>
              <a:rPr lang="en-US" sz="3200" dirty="0"/>
              <a:t>The Most Holy Place (10 cubits in each measurement, forming a perfect cube).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5" y="5533799"/>
            <a:ext cx="2515206" cy="13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" y="562861"/>
            <a:ext cx="8272272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9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i="1" dirty="0"/>
              <a:t>"And thou shalt make boards for the Tabernacle of </a:t>
            </a:r>
            <a:r>
              <a:rPr lang="en-US" sz="3200" i="1" dirty="0" err="1"/>
              <a:t>shittim</a:t>
            </a:r>
            <a:r>
              <a:rPr lang="en-US" sz="3200" i="1" dirty="0"/>
              <a:t> wood..."Exodus</a:t>
            </a:r>
            <a:endParaRPr lang="en-US" sz="2000" dirty="0"/>
          </a:p>
          <a:p>
            <a:r>
              <a:rPr lang="en-US" sz="3200" i="1" dirty="0"/>
              <a:t>26:15).</a:t>
            </a:r>
            <a:endParaRPr lang="en-US" sz="2000" dirty="0"/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 err="1"/>
              <a:t>Shittim</a:t>
            </a:r>
            <a:r>
              <a:rPr lang="en-US" sz="3200" dirty="0"/>
              <a:t> wood comes from the </a:t>
            </a:r>
            <a:r>
              <a:rPr lang="en-US" sz="3200" dirty="0" err="1"/>
              <a:t>shittah</a:t>
            </a:r>
            <a:r>
              <a:rPr lang="en-US" sz="3200" dirty="0"/>
              <a:t> tree.</a:t>
            </a:r>
            <a:endParaRPr lang="en-US" sz="2000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The wood is very knotty and full of gnarls, not growing straight</a:t>
            </a:r>
            <a:r>
              <a:rPr lang="en-US" sz="32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5" y="5533799"/>
            <a:ext cx="2515206" cy="13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9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".. </a:t>
            </a:r>
            <a:r>
              <a:rPr lang="en-US" sz="3200" i="1" dirty="0"/>
              <a:t>standing up" (Exodus 26:15).</a:t>
            </a:r>
            <a:endParaRPr lang="en-US" sz="2000" dirty="0"/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Each board was to be standing up upright before the Lord. </a:t>
            </a:r>
            <a:endParaRPr lang="en-US" sz="2000" dirty="0"/>
          </a:p>
          <a:p>
            <a:pPr lvl="1"/>
            <a:r>
              <a:rPr lang="en-US" sz="3200" dirty="0"/>
              <a:t>Each member of the body is to "stand fast in the faith; stand fast in the Spirit; stand fast in the Lord; stand perfect and complete; and having done all to stand, stand</a:t>
            </a:r>
            <a:r>
              <a:rPr lang="en-US" sz="3200" dirty="0" smtClean="0"/>
              <a:t>..."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5" y="5533799"/>
            <a:ext cx="2515206" cy="13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2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i="1" dirty="0"/>
              <a:t>"Ten cubits shall be the length of the board, and a cubit and a half shall be the width of the board" (Exodus 26:16).</a:t>
            </a:r>
            <a:endParaRPr lang="en-US" sz="2000" dirty="0"/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Each board to be overlaid with gold, and measure up to Divine standards. </a:t>
            </a:r>
            <a:endParaRPr lang="en-US" sz="2000" dirty="0"/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 boards were to be ten cubits high.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5" y="5533799"/>
            <a:ext cx="2515206" cy="13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sz="3200" dirty="0"/>
              <a:t>The number ten represents trial, testing, law, order and responsibility. </a:t>
            </a:r>
            <a:endParaRPr lang="en-US" sz="2000" dirty="0"/>
          </a:p>
          <a:p>
            <a:pPr lvl="1"/>
            <a:r>
              <a:rPr lang="en-US" sz="3200" dirty="0"/>
              <a:t>Ex: Ten Commandments, the Ten Talents and the Ten Virgins. </a:t>
            </a:r>
            <a:endParaRPr lang="en-US" sz="2000" dirty="0"/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 width of the boards is identical to the measurement of height for the Grate of the Brazen Altar, The Table of </a:t>
            </a:r>
            <a:r>
              <a:rPr lang="en-US" sz="3200" dirty="0" err="1"/>
              <a:t>Shewbread</a:t>
            </a:r>
            <a:r>
              <a:rPr lang="en-US" sz="3200" dirty="0"/>
              <a:t> and the Mercy Seat on the Ark of the Covenant</a:t>
            </a:r>
            <a:r>
              <a:rPr lang="en-US" sz="32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5" y="5533799"/>
            <a:ext cx="2515206" cy="13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3200" i="1" dirty="0"/>
              <a:t>"Two </a:t>
            </a:r>
            <a:r>
              <a:rPr lang="en-US" sz="3200" i="1" dirty="0" err="1"/>
              <a:t>tenons</a:t>
            </a:r>
            <a:r>
              <a:rPr lang="en-US" sz="3200" i="1" dirty="0"/>
              <a:t> shall there be on one board" (Exodus 26:17).</a:t>
            </a:r>
            <a:endParaRPr lang="en-US" sz="2000" dirty="0"/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These two </a:t>
            </a:r>
            <a:r>
              <a:rPr lang="en-US" sz="3200" dirty="0" err="1"/>
              <a:t>tenons</a:t>
            </a:r>
            <a:r>
              <a:rPr lang="en-US" sz="3200" dirty="0"/>
              <a:t> enabled the board to stand upright and securely in its own place in the sockets.</a:t>
            </a:r>
            <a:endParaRPr lang="en-US" sz="2000" dirty="0"/>
          </a:p>
          <a:p>
            <a:pPr marL="457200" lvl="0" indent="-457200" algn="l">
              <a:buFont typeface="Arial" charset="0"/>
              <a:buChar char="•"/>
            </a:pPr>
            <a:r>
              <a:rPr lang="en-US" sz="3200" dirty="0"/>
              <a:t>There are two tenants of the Apostolic Faith that were exposed whenever the apostles preached: Christ's Death and His Resurrection. </a:t>
            </a:r>
            <a:endParaRPr lang="en-US" sz="2000" dirty="0"/>
          </a:p>
          <a:p>
            <a:pPr lvl="1"/>
            <a:r>
              <a:rPr lang="en-US" sz="3200" dirty="0"/>
              <a:t>When a believer believes this, he will walk a balanced, steadfast life in the Holy Spirit</a:t>
            </a:r>
            <a:r>
              <a:rPr lang="en-US" sz="32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5" y="5533799"/>
            <a:ext cx="2515206" cy="13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06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159</TotalTime>
  <Words>793</Words>
  <Application>Microsoft Macintosh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basic title font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24</cp:revision>
  <dcterms:created xsi:type="dcterms:W3CDTF">2014-03-26T14:03:34Z</dcterms:created>
  <dcterms:modified xsi:type="dcterms:W3CDTF">2016-09-05T16:52:12Z</dcterms:modified>
</cp:coreProperties>
</file>