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75" r:id="rId4"/>
    <p:sldId id="262" r:id="rId5"/>
    <p:sldId id="276" r:id="rId6"/>
    <p:sldId id="277" r:id="rId7"/>
    <p:sldId id="263" r:id="rId8"/>
    <p:sldId id="278" r:id="rId9"/>
    <p:sldId id="264" r:id="rId10"/>
    <p:sldId id="279" r:id="rId11"/>
    <p:sldId id="265" r:id="rId12"/>
    <p:sldId id="280" r:id="rId13"/>
    <p:sldId id="266" r:id="rId14"/>
    <p:sldId id="267"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5D3C"/>
    <a:srgbClr val="D2B483"/>
    <a:srgbClr val="E7C691"/>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0" autoAdjust="0"/>
    <p:restoredTop sz="94671"/>
  </p:normalViewPr>
  <p:slideViewPr>
    <p:cSldViewPr snapToGrid="0" snapToObjects="1">
      <p:cViewPr>
        <p:scale>
          <a:sx n="100" d="100"/>
          <a:sy n="100" d="100"/>
        </p:scale>
        <p:origin x="192"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419476" y="4050835"/>
            <a:ext cx="2193925" cy="484716"/>
          </a:xfrm>
        </p:spPr>
        <p:txBody>
          <a:bodyPr>
            <a:normAutofit/>
          </a:bodyPr>
          <a:lstStyle>
            <a:lvl1pPr>
              <a:defRPr sz="1600">
                <a:solidFill>
                  <a:srgbClr val="8E5D3C"/>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3719" y="2276515"/>
            <a:ext cx="5598746" cy="1664701"/>
          </a:xfrm>
        </p:spPr>
        <p:txBody>
          <a:bodyPr/>
          <a:lstStyle/>
          <a:p>
            <a:r>
              <a:rPr lang="en-US" dirty="0" smtClean="0"/>
              <a:t>Add Your Title</a:t>
            </a:r>
            <a:endParaRPr lang="en-US" dirty="0"/>
          </a:p>
        </p:txBody>
      </p:sp>
      <p:sp>
        <p:nvSpPr>
          <p:cNvPr id="4" name="Text Placeholder 5"/>
          <p:cNvSpPr>
            <a:spLocks noGrp="1"/>
          </p:cNvSpPr>
          <p:nvPr>
            <p:ph type="body" sz="quarter" idx="12" hasCustomPrompt="1"/>
          </p:nvPr>
        </p:nvSpPr>
        <p:spPr>
          <a:xfrm>
            <a:off x="3419476" y="4050835"/>
            <a:ext cx="2193925" cy="484716"/>
          </a:xfrm>
        </p:spPr>
        <p:txBody>
          <a:bodyPr>
            <a:normAutofit/>
          </a:bodyPr>
          <a:lstStyle>
            <a:lvl1pPr>
              <a:defRPr sz="1600">
                <a:solidFill>
                  <a:srgbClr val="8E5D3C"/>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83761"/>
            <a:ext cx="8206339" cy="451150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483761"/>
            <a:ext cx="8206339" cy="451150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80520" y="5577461"/>
            <a:ext cx="2838992" cy="697183"/>
          </a:xfrm>
        </p:spPr>
        <p:txBody>
          <a:bodyPr>
            <a:noAutofit/>
          </a:bodyPr>
          <a:lstStyle>
            <a:lvl1pPr>
              <a:defRPr sz="18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483761"/>
            <a:ext cx="8206339" cy="451150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9607" y="561829"/>
            <a:ext cx="8217192" cy="5805547"/>
          </a:xfrm>
        </p:spPr>
        <p:txBody>
          <a:bodyPr anchor="ctr"/>
          <a:lstStyle>
            <a:lvl1pPr marL="0" indent="0" algn="ctr">
              <a:buFont typeface="Arial"/>
              <a:buNone/>
              <a:defRPr>
                <a:solidFill>
                  <a:srgbClr val="8E5D3C"/>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11/3/16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D2B483"/>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D2B483"/>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D2B483"/>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D2B483"/>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D2B483"/>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D2B4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360" y="2542403"/>
            <a:ext cx="1097280" cy="6766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592" y="3669444"/>
            <a:ext cx="1359408" cy="451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768" y="3894996"/>
            <a:ext cx="2950464" cy="646176"/>
          </a:xfrm>
          <a:prstGeom prst="rect">
            <a:avLst/>
          </a:prstGeom>
        </p:spPr>
      </p:pic>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PROPITIATION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a:bodyPr>
          <a:lstStyle/>
          <a:p>
            <a:pPr marL="457200" lvl="0" indent="-457200" algn="l">
              <a:buFont typeface="Arial" charset="0"/>
              <a:buChar char="•"/>
            </a:pPr>
            <a:r>
              <a:rPr lang="en-US"/>
              <a:t>Sin keeps man at a distance from God but Christ has so dealt with sin on man's behalf that man may now "draw nigh" to God "in His name." The word "propitiation" in Romans 3:25 is the same word in the Greek used to translate the word "mercy seat</a:t>
            </a:r>
          </a:p>
        </p:txBody>
      </p:sp>
    </p:spTree>
    <p:extLst>
      <p:ext uri="{BB962C8B-B14F-4D97-AF65-F5344CB8AC3E}">
        <p14:creationId xmlns:p14="http://schemas.microsoft.com/office/powerpoint/2010/main" val="131516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THE IMPORTANCE OF THE ATONEMENT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lnSpcReduction="10000"/>
          </a:bodyPr>
          <a:lstStyle/>
          <a:p>
            <a:pPr marL="457200" lvl="0" indent="-457200" algn="l">
              <a:buFont typeface="Arial" charset="0"/>
              <a:buChar char="•"/>
            </a:pPr>
            <a:r>
              <a:rPr lang="en-US" dirty="0"/>
              <a:t>The incarnation was for the purpose of the atonement. Jesus partook of flesh and blood in order that He might die. (I John 3:5, Hebrews 2:14).</a:t>
            </a:r>
          </a:p>
          <a:p>
            <a:pPr marL="457200" lvl="0" indent="-457200" algn="l">
              <a:buFont typeface="Arial" charset="0"/>
              <a:buChar char="•"/>
            </a:pPr>
            <a:r>
              <a:rPr lang="en-US" dirty="0"/>
              <a:t>Christ came into the world to give His life a ransom for many (Matthew 20:28).</a:t>
            </a:r>
          </a:p>
          <a:p>
            <a:pPr marL="457200" lvl="0" indent="-457200" algn="l">
              <a:buFont typeface="Arial" charset="0"/>
              <a:buChar char="•"/>
            </a:pPr>
            <a:r>
              <a:rPr lang="en-US" dirty="0"/>
              <a:t>One out of every forty-four verses in the New Testament speaks of the atonement and the death of Christ is mentioned one hundred and seventy-five times.</a:t>
            </a:r>
          </a:p>
        </p:txBody>
      </p:sp>
    </p:spTree>
    <p:extLst>
      <p:ext uri="{BB962C8B-B14F-4D97-AF65-F5344CB8AC3E}">
        <p14:creationId xmlns:p14="http://schemas.microsoft.com/office/powerpoint/2010/main" val="144197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THE IMPORTANCE OF THE ATONEMENT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a:bodyPr>
          <a:lstStyle/>
          <a:p>
            <a:pPr marL="457200" lvl="0" indent="-457200" algn="l">
              <a:buFont typeface="Arial" charset="0"/>
              <a:buChar char="•"/>
            </a:pPr>
            <a:r>
              <a:rPr lang="en-US" dirty="0"/>
              <a:t>The importance of the atonement may be seen by the fact that:</a:t>
            </a:r>
          </a:p>
          <a:p>
            <a:pPr marL="514350" lvl="0" indent="-514350" algn="l">
              <a:buFont typeface="+mj-lt"/>
              <a:buAutoNum type="arabicPeriod"/>
            </a:pPr>
            <a:r>
              <a:rPr lang="en-US" dirty="0"/>
              <a:t>Moses and Elijah were interested in the death of Christ (Luke 9:30).</a:t>
            </a:r>
          </a:p>
          <a:p>
            <a:pPr marL="514350" lvl="0" indent="-514350" algn="l">
              <a:buFont typeface="+mj-lt"/>
              <a:buAutoNum type="arabicPeriod"/>
            </a:pPr>
            <a:r>
              <a:rPr lang="en-US" dirty="0"/>
              <a:t>The Old Testament prophets searched deeply into this great subject (I Peter 1:11).</a:t>
            </a:r>
          </a:p>
          <a:p>
            <a:pPr marL="514350" lvl="0" indent="-514350" algn="l">
              <a:buFont typeface="+mj-lt"/>
              <a:buAutoNum type="arabicPeriod"/>
            </a:pPr>
            <a:r>
              <a:rPr lang="en-US" dirty="0"/>
              <a:t>The theme of the song in heaven is that of Christ's death (Revelation 5:8-12).</a:t>
            </a:r>
          </a:p>
        </p:txBody>
      </p:sp>
    </p:spTree>
    <p:extLst>
      <p:ext uri="{BB962C8B-B14F-4D97-AF65-F5344CB8AC3E}">
        <p14:creationId xmlns:p14="http://schemas.microsoft.com/office/powerpoint/2010/main" val="211795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UNSCRIPTURAL VIEWS OF CHRIST'S </a:t>
            </a:r>
            <a:r>
              <a:rPr lang="en-US" altLang="en-US" sz="3200" dirty="0" smtClean="0">
                <a:effectLst>
                  <a:outerShdw sx="1000" sy="1000" algn="tl">
                    <a:srgbClr val="C0C0C0"/>
                  </a:outerShdw>
                </a:effectLst>
                <a:latin typeface="Arial" charset="0"/>
                <a:ea typeface="Arial" charset="0"/>
                <a:cs typeface="Arial" charset="0"/>
              </a:rPr>
              <a:t>DEATH</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fontScale="92500" lnSpcReduction="10000"/>
          </a:bodyPr>
          <a:lstStyle/>
          <a:p>
            <a:pPr marL="457200" indent="-457200" algn="l">
              <a:buFont typeface="Arial" charset="0"/>
              <a:buChar char="•"/>
            </a:pPr>
            <a:r>
              <a:rPr lang="en-US" dirty="0"/>
              <a:t>Modern thought fails to see the necessity of Jesus dying.</a:t>
            </a:r>
          </a:p>
          <a:p>
            <a:pPr marL="457200" indent="-457200" algn="l">
              <a:buFont typeface="Arial" charset="0"/>
              <a:buChar char="•"/>
            </a:pPr>
            <a:r>
              <a:rPr lang="en-US" dirty="0"/>
              <a:t>Stephen died a martyr and Saul of Tarsus watched him die, but Paul did not preach forgiveness of sins through Stephen's death (Acts 13:38). </a:t>
            </a:r>
          </a:p>
          <a:p>
            <a:pPr marL="457200" indent="-457200" algn="l">
              <a:buFont typeface="Arial" charset="0"/>
              <a:buChar char="•"/>
            </a:pPr>
            <a:r>
              <a:rPr lang="en-US" dirty="0"/>
              <a:t>We must see sin as the Bible depicts it, in its exceeding sinfulness, that which must be punished, and guilt which needs expiation, then and only then, will we understand the reason for the cross of Christ.</a:t>
            </a:r>
          </a:p>
        </p:txBody>
      </p:sp>
    </p:spTree>
    <p:extLst>
      <p:ext uri="{BB962C8B-B14F-4D97-AF65-F5344CB8AC3E}">
        <p14:creationId xmlns:p14="http://schemas.microsoft.com/office/powerpoint/2010/main" val="154549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2800">
                <a:effectLst>
                  <a:outerShdw sx="1000" sy="1000" algn="tl">
                    <a:srgbClr val="C0C0C0"/>
                  </a:outerShdw>
                </a:effectLst>
                <a:latin typeface="Arial" charset="0"/>
                <a:ea typeface="Arial" charset="0"/>
                <a:cs typeface="Arial" charset="0"/>
              </a:rPr>
              <a:t>EFFECTS OF CHRIST'S DEATH ON THE UNIVERSE </a:t>
            </a:r>
            <a:endParaRPr lang="en-US" sz="28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a:bodyPr>
          <a:lstStyle/>
          <a:p>
            <a:pPr marL="457200" indent="-457200" algn="l">
              <a:buFont typeface="Arial" charset="0"/>
              <a:buChar char="•"/>
            </a:pPr>
            <a:r>
              <a:rPr lang="en-US" dirty="0"/>
              <a:t>Just as the entire world was affected by the fall of man even so does the death of Christ have an effect on the entire universe (Romans 8:19-23). </a:t>
            </a:r>
          </a:p>
          <a:p>
            <a:pPr marL="457200" indent="-457200" algn="l">
              <a:buFont typeface="Arial" charset="0"/>
              <a:buChar char="•"/>
            </a:pPr>
            <a:r>
              <a:rPr lang="en-US" dirty="0"/>
              <a:t>The propitiation reaches to the farthest bounds of the universe and as far as sin goes. In other words, the remedy is as great as the need. </a:t>
            </a:r>
            <a:endParaRPr lang="en-US" dirty="0"/>
          </a:p>
        </p:txBody>
      </p:sp>
    </p:spTree>
    <p:extLst>
      <p:ext uri="{BB962C8B-B14F-4D97-AF65-F5344CB8AC3E}">
        <p14:creationId xmlns:p14="http://schemas.microsoft.com/office/powerpoint/2010/main" val="166131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2800">
                <a:effectLst>
                  <a:outerShdw sx="1000" sy="1000" algn="tl">
                    <a:srgbClr val="C0C0C0"/>
                  </a:outerShdw>
                </a:effectLst>
                <a:latin typeface="Arial" charset="0"/>
                <a:ea typeface="Arial" charset="0"/>
                <a:cs typeface="Arial" charset="0"/>
              </a:rPr>
              <a:t>EFFECTS OF CHRIST'S DEATH ON THE UNIVERSE </a:t>
            </a:r>
            <a:endParaRPr lang="en-US" sz="28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lnSpcReduction="10000"/>
          </a:bodyPr>
          <a:lstStyle/>
          <a:p>
            <a:pPr marL="457200" indent="-457200" algn="l">
              <a:buFont typeface="Arial" charset="0"/>
              <a:buChar char="•"/>
            </a:pPr>
            <a:r>
              <a:rPr lang="en-US" dirty="0"/>
              <a:t>Man need no longer be a slave of sin. Calvary brings to the needy a remission of the past, present, and future sins. Now it is not so much a question of what shall I do with my sins, but rather what shall I do with Jesus who is called Christ? "Blotting out the handwriting of ordinances that was against us, which was contrary to us, and took it out of the way nailing it at the cross" (Colossians 2:14).</a:t>
            </a:r>
          </a:p>
        </p:txBody>
      </p:sp>
    </p:spTree>
    <p:extLst>
      <p:ext uri="{BB962C8B-B14F-4D97-AF65-F5344CB8AC3E}">
        <p14:creationId xmlns:p14="http://schemas.microsoft.com/office/powerpoint/2010/main" val="178654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THE EFFICACY OF THE </a:t>
            </a:r>
            <a:r>
              <a:rPr lang="en-US" altLang="en-US" sz="3200" dirty="0" smtClean="0">
                <a:effectLst>
                  <a:outerShdw sx="1000" sy="1000" algn="tl">
                    <a:srgbClr val="C0C0C0"/>
                  </a:outerShdw>
                </a:effectLst>
                <a:latin typeface="Arial" charset="0"/>
                <a:ea typeface="Arial" charset="0"/>
                <a:cs typeface="Arial" charset="0"/>
              </a:rPr>
              <a:t>ATONEMENT</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fontScale="85000" lnSpcReduction="20000"/>
          </a:bodyPr>
          <a:lstStyle/>
          <a:p>
            <a:pPr marL="457200" indent="-457200" algn="l">
              <a:buFont typeface="Arial" charset="0"/>
              <a:buChar char="•"/>
            </a:pPr>
            <a:r>
              <a:rPr lang="en-US" dirty="0"/>
              <a:t>The meaning of the word "efficacious" is "producing or sure to produce a desired result."</a:t>
            </a:r>
          </a:p>
          <a:p>
            <a:pPr marL="457200" indent="-457200" algn="l">
              <a:buFont typeface="Arial" charset="0"/>
              <a:buChar char="•"/>
            </a:pPr>
            <a:r>
              <a:rPr lang="en-US" dirty="0"/>
              <a:t>What does the </a:t>
            </a:r>
            <a:r>
              <a:rPr lang="en-US" dirty="0" smtClean="0"/>
              <a:t>atonement </a:t>
            </a:r>
            <a:r>
              <a:rPr lang="en-US" dirty="0"/>
              <a:t>produce</a:t>
            </a:r>
            <a:r>
              <a:rPr lang="en-US" dirty="0" smtClean="0"/>
              <a:t>?</a:t>
            </a:r>
          </a:p>
          <a:p>
            <a:pPr marL="457200" indent="-457200" algn="l">
              <a:buFont typeface="Arial" charset="0"/>
              <a:buChar char="•"/>
            </a:pPr>
            <a:endParaRPr lang="en-US" dirty="0" smtClean="0"/>
          </a:p>
          <a:p>
            <a:pPr algn="l"/>
            <a:r>
              <a:rPr lang="en-US" u="sng" dirty="0"/>
              <a:t>1. PARDON OF TRANSGRESSIONS.</a:t>
            </a:r>
            <a:endParaRPr lang="en-US" dirty="0"/>
          </a:p>
          <a:p>
            <a:pPr algn="l"/>
            <a:r>
              <a:rPr lang="en-US" dirty="0"/>
              <a:t>Study the following references: John 1:29; John 5:24; Ephesians 1:7; Hebrews 9:22-28 and Revelation 1:5.</a:t>
            </a:r>
          </a:p>
          <a:p>
            <a:pPr algn="l"/>
            <a:r>
              <a:rPr lang="en-US" dirty="0"/>
              <a:t> </a:t>
            </a:r>
          </a:p>
          <a:p>
            <a:pPr algn="l"/>
            <a:r>
              <a:rPr lang="en-US" u="sng" dirty="0"/>
              <a:t>2. FREEDOM FROM SIN.</a:t>
            </a:r>
            <a:endParaRPr lang="en-US" dirty="0"/>
          </a:p>
          <a:p>
            <a:pPr algn="l"/>
            <a:r>
              <a:rPr lang="en-US" dirty="0"/>
              <a:t>Not only free from the guilt of sin but also free from the power of sin. Romans 6:14</a:t>
            </a:r>
            <a:r>
              <a:rPr lang="en-US" dirty="0" smtClean="0"/>
              <a:t>.</a:t>
            </a:r>
            <a:endParaRPr lang="en-US" dirty="0"/>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THE EFFICACY OF THE </a:t>
            </a:r>
            <a:r>
              <a:rPr lang="en-US" altLang="en-US" sz="3200" dirty="0" smtClean="0">
                <a:effectLst>
                  <a:outerShdw sx="1000" sy="1000" algn="tl">
                    <a:srgbClr val="C0C0C0"/>
                  </a:outerShdw>
                </a:effectLst>
                <a:latin typeface="Arial" charset="0"/>
                <a:ea typeface="Arial" charset="0"/>
                <a:cs typeface="Arial" charset="0"/>
              </a:rPr>
              <a:t>ATONEMENT</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fontScale="70000" lnSpcReduction="20000"/>
          </a:bodyPr>
          <a:lstStyle/>
          <a:p>
            <a:pPr algn="l"/>
            <a:r>
              <a:rPr lang="en-US" u="sng" dirty="0"/>
              <a:t>3. DELIVERANCE FROM DEATH.</a:t>
            </a:r>
            <a:endParaRPr lang="en-US" dirty="0"/>
          </a:p>
          <a:p>
            <a:pPr algn="l"/>
            <a:r>
              <a:rPr lang="en-US" dirty="0"/>
              <a:t>Death is the result of sin. </a:t>
            </a:r>
            <a:r>
              <a:rPr lang="en-US" i="1" dirty="0"/>
              <a:t>"That he by the grace of God should taste of death for every man" (Hebrews 2:9). "Whosoever </a:t>
            </a:r>
            <a:r>
              <a:rPr lang="en-US" i="1" dirty="0" err="1"/>
              <a:t>liveth</a:t>
            </a:r>
            <a:r>
              <a:rPr lang="en-US" i="1" dirty="0"/>
              <a:t> and believeth in me shall never die" (John 11:26).</a:t>
            </a:r>
            <a:endParaRPr lang="en-US" dirty="0"/>
          </a:p>
          <a:p>
            <a:pPr algn="l"/>
            <a:r>
              <a:rPr lang="en-US" dirty="0"/>
              <a:t> </a:t>
            </a:r>
          </a:p>
          <a:p>
            <a:pPr algn="l"/>
            <a:r>
              <a:rPr lang="en-US" u="sng" dirty="0"/>
              <a:t>4. GIFT OF EVERLASTING LIFE.</a:t>
            </a:r>
            <a:endParaRPr lang="en-US" dirty="0"/>
          </a:p>
          <a:p>
            <a:pPr algn="l"/>
            <a:r>
              <a:rPr lang="en-US" i="1" dirty="0"/>
              <a:t>"…Should not perish, but have eternal life…should not perish, but have everlasting life"</a:t>
            </a:r>
            <a:endParaRPr lang="en-US" dirty="0"/>
          </a:p>
          <a:p>
            <a:pPr algn="l"/>
            <a:r>
              <a:rPr lang="en-US" i="1" dirty="0"/>
              <a:t>(John 3:14-16).</a:t>
            </a:r>
            <a:endParaRPr lang="en-US" dirty="0"/>
          </a:p>
          <a:p>
            <a:pPr algn="l"/>
            <a:r>
              <a:rPr lang="en-US" dirty="0"/>
              <a:t> </a:t>
            </a:r>
          </a:p>
          <a:p>
            <a:pPr algn="l"/>
            <a:r>
              <a:rPr lang="en-US" u="sng" dirty="0"/>
              <a:t>5. VICTORIOUS LIFE.</a:t>
            </a:r>
            <a:endParaRPr lang="en-US" dirty="0"/>
          </a:p>
          <a:p>
            <a:pPr algn="l"/>
            <a:r>
              <a:rPr lang="en-US" dirty="0"/>
              <a:t>Christ conquered Satan on our behalf. Christians have the VICTORY over the devil as long as they have the VICTOR over the devil.</a:t>
            </a:r>
          </a:p>
        </p:txBody>
      </p:sp>
    </p:spTree>
    <p:extLst>
      <p:ext uri="{BB962C8B-B14F-4D97-AF65-F5344CB8AC3E}">
        <p14:creationId xmlns:p14="http://schemas.microsoft.com/office/powerpoint/2010/main" val="16030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THE NATURE OF THE ATONEMENT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a:bodyPr>
          <a:lstStyle/>
          <a:p>
            <a:pPr marL="457200" lvl="0" indent="-457200" algn="l">
              <a:buFont typeface="Arial" charset="0"/>
              <a:buChar char="•"/>
            </a:pPr>
            <a:r>
              <a:rPr lang="en-US" dirty="0"/>
              <a:t>The word "atonement" in the Hebrew means literally "to cover," and is translated in our Authorized Version by the following words: make atonement, purge, purge away, reconcile, make reconciliation, pacify, pardon, to be merciful, put off</a:t>
            </a:r>
            <a:r>
              <a:rPr lang="en-US" dirty="0" smtClean="0"/>
              <a:t>.</a:t>
            </a:r>
            <a:endParaRPr lang="en-US" dirty="0"/>
          </a:p>
        </p:txBody>
      </p:sp>
    </p:spTree>
    <p:extLst>
      <p:ext uri="{BB962C8B-B14F-4D97-AF65-F5344CB8AC3E}">
        <p14:creationId xmlns:p14="http://schemas.microsoft.com/office/powerpoint/2010/main" val="80132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THE NATURE OF THE ATONEMENT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a:bodyPr>
          <a:lstStyle/>
          <a:p>
            <a:pPr marL="457200" lvl="0" indent="-457200" algn="l">
              <a:buFont typeface="Arial" charset="0"/>
              <a:buChar char="•"/>
            </a:pPr>
            <a:r>
              <a:rPr lang="en-US" dirty="0"/>
              <a:t>Atonement includes the covering of both the sins and the sinner. </a:t>
            </a:r>
          </a:p>
          <a:p>
            <a:pPr marL="457200" lvl="0" indent="-457200" algn="l">
              <a:buFont typeface="Arial" charset="0"/>
              <a:buChar char="•"/>
            </a:pPr>
            <a:r>
              <a:rPr lang="en-US" dirty="0"/>
              <a:t>To atone for sin is to cover sin from God's sight so that it loses its power to provoke His wrath. </a:t>
            </a:r>
            <a:endParaRPr lang="en-US" dirty="0"/>
          </a:p>
        </p:txBody>
      </p:sp>
    </p:spTree>
    <p:extLst>
      <p:ext uri="{BB962C8B-B14F-4D97-AF65-F5344CB8AC3E}">
        <p14:creationId xmlns:p14="http://schemas.microsoft.com/office/powerpoint/2010/main" val="80901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THE NATURE OF THE ATONEMENT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fontScale="92500" lnSpcReduction="10000"/>
          </a:bodyPr>
          <a:lstStyle/>
          <a:p>
            <a:pPr lvl="0" algn="l"/>
            <a:r>
              <a:rPr lang="en-US" dirty="0"/>
              <a:t>What were the effects of the atonement or covering?</a:t>
            </a:r>
          </a:p>
          <a:p>
            <a:pPr lvl="1"/>
            <a:r>
              <a:rPr lang="en-US" dirty="0"/>
              <a:t>1. Blotted out - Jeremiah 18:23, Isaiah 43:25.</a:t>
            </a:r>
          </a:p>
          <a:p>
            <a:pPr lvl="1"/>
            <a:r>
              <a:rPr lang="en-US" dirty="0"/>
              <a:t>2. Removed - Isaiah 6:7.</a:t>
            </a:r>
          </a:p>
          <a:p>
            <a:pPr lvl="1"/>
            <a:r>
              <a:rPr lang="en-US" dirty="0"/>
              <a:t>3. Covered - Psalm 32:1.</a:t>
            </a:r>
          </a:p>
          <a:p>
            <a:pPr lvl="1"/>
            <a:r>
              <a:rPr lang="en-US" dirty="0"/>
              <a:t>4. Cast into the depths of the sea - Micah 2:19</a:t>
            </a:r>
            <a:r>
              <a:rPr lang="en-US" dirty="0" smtClean="0"/>
              <a:t>.</a:t>
            </a:r>
          </a:p>
          <a:p>
            <a:pPr lvl="1"/>
            <a:r>
              <a:rPr lang="en-US" dirty="0"/>
              <a:t>5. Cast behind God's back - Isaiah 38:17.</a:t>
            </a:r>
          </a:p>
          <a:p>
            <a:pPr lvl="1"/>
            <a:r>
              <a:rPr lang="en-US" dirty="0"/>
              <a:t>6. Pardoned - Psalm 78:38</a:t>
            </a:r>
            <a:r>
              <a:rPr lang="en-US" dirty="0" smtClean="0"/>
              <a:t>.</a:t>
            </a:r>
            <a:endParaRPr lang="en-US" dirty="0"/>
          </a:p>
        </p:txBody>
      </p:sp>
    </p:spTree>
    <p:extLst>
      <p:ext uri="{BB962C8B-B14F-4D97-AF65-F5344CB8AC3E}">
        <p14:creationId xmlns:p14="http://schemas.microsoft.com/office/powerpoint/2010/main" val="25502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SUBSTITUTION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lstStyle/>
          <a:p>
            <a:r>
              <a:rPr lang="en-US" i="1" dirty="0"/>
              <a:t>"For he hath made him to be sin for us" (II Corinthians 5:21).</a:t>
            </a:r>
            <a:endParaRPr lang="en-US" dirty="0"/>
          </a:p>
          <a:p>
            <a:r>
              <a:rPr lang="en-US" i="1" dirty="0"/>
              <a:t>"Who his own self bare our sins in his own body on the tree" (I Peter 2:24).</a:t>
            </a:r>
            <a:endParaRPr lang="en-US" dirty="0"/>
          </a:p>
        </p:txBody>
      </p:sp>
    </p:spTree>
    <p:extLst>
      <p:ext uri="{BB962C8B-B14F-4D97-AF65-F5344CB8AC3E}">
        <p14:creationId xmlns:p14="http://schemas.microsoft.com/office/powerpoint/2010/main" val="123297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SUBSTITUTION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fontScale="92500" lnSpcReduction="10000"/>
          </a:bodyPr>
          <a:lstStyle/>
          <a:p>
            <a:pPr marL="457200" lvl="0" indent="-457200" algn="l">
              <a:buFont typeface="Arial" charset="0"/>
              <a:buChar char="•"/>
            </a:pPr>
            <a:r>
              <a:rPr lang="en-US" dirty="0"/>
              <a:t>The sacrifices of the Old Testament were substitutionary in nature; in like manner, Jesus did for us on the cross what we could not do for ourselves. </a:t>
            </a:r>
          </a:p>
          <a:p>
            <a:pPr marL="457200" lvl="0" indent="-457200" algn="l">
              <a:buFont typeface="Arial" charset="0"/>
              <a:buChar char="•"/>
            </a:pPr>
            <a:r>
              <a:rPr lang="en-US" dirty="0" smtClean="0"/>
              <a:t>Having taken human nature, He was able to identify Himself with mankind and so suffer their penalty. </a:t>
            </a:r>
          </a:p>
          <a:p>
            <a:pPr marL="457200" lvl="0" indent="-457200" algn="l">
              <a:buFont typeface="Arial" charset="0"/>
              <a:buChar char="•"/>
            </a:pPr>
            <a:r>
              <a:rPr lang="en-US" dirty="0" smtClean="0"/>
              <a:t>He died in our stead; He took the penalty that was ours, in order that we might escape it. Read and study carefully Isaiah, chapter fifty-three.</a:t>
            </a:r>
            <a:endParaRPr lang="en-US" dirty="0"/>
          </a:p>
        </p:txBody>
      </p:sp>
    </p:spTree>
    <p:extLst>
      <p:ext uri="{BB962C8B-B14F-4D97-AF65-F5344CB8AC3E}">
        <p14:creationId xmlns:p14="http://schemas.microsoft.com/office/powerpoint/2010/main" val="69023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77461"/>
            <a:ext cx="9144000" cy="697183"/>
          </a:xfrm>
        </p:spPr>
        <p:txBody>
          <a:bodyPr/>
          <a:lstStyle/>
          <a:p>
            <a:r>
              <a:rPr lang="en-US" altLang="en-US" sz="3200" dirty="0">
                <a:effectLst>
                  <a:outerShdw sx="1000" sy="1000" algn="tl">
                    <a:srgbClr val="C0C0C0"/>
                  </a:outerShdw>
                </a:effectLst>
                <a:latin typeface="Arial" charset="0"/>
                <a:ea typeface="Arial" charset="0"/>
                <a:cs typeface="Arial" charset="0"/>
              </a:rPr>
              <a:t>PROPITIATION </a:t>
            </a:r>
            <a:endParaRPr lang="en-US" sz="3200" dirty="0">
              <a:effectLst>
                <a:outerShdw sx="1000" sy="1000" algn="tl">
                  <a:srgbClr val="C0C0C0"/>
                </a:outerShdw>
              </a:effectLst>
              <a:latin typeface="Arial" charset="0"/>
              <a:ea typeface="Arial" charset="0"/>
              <a:cs typeface="Arial" charset="0"/>
            </a:endParaRPr>
          </a:p>
        </p:txBody>
      </p:sp>
      <p:sp>
        <p:nvSpPr>
          <p:cNvPr id="5" name="Text Placeholder 4"/>
          <p:cNvSpPr>
            <a:spLocks noGrp="1"/>
          </p:cNvSpPr>
          <p:nvPr>
            <p:ph type="body" sz="quarter" idx="11"/>
          </p:nvPr>
        </p:nvSpPr>
        <p:spPr/>
        <p:txBody>
          <a:bodyPr>
            <a:normAutofit lnSpcReduction="10000"/>
          </a:bodyPr>
          <a:lstStyle/>
          <a:p>
            <a:pPr marL="457200" indent="-457200" algn="l">
              <a:buFont typeface="Arial" charset="0"/>
              <a:buChar char="•"/>
            </a:pPr>
            <a:r>
              <a:rPr lang="en-US" dirty="0"/>
              <a:t>The word "propitiation" is believed to come from a Latin word "</a:t>
            </a:r>
            <a:r>
              <a:rPr lang="en-US" dirty="0" err="1"/>
              <a:t>prope</a:t>
            </a:r>
            <a:r>
              <a:rPr lang="en-US" dirty="0"/>
              <a:t>" meaning "near." </a:t>
            </a:r>
          </a:p>
          <a:p>
            <a:pPr marL="457200" indent="-457200" algn="l">
              <a:buFont typeface="Arial" charset="0"/>
              <a:buChar char="•"/>
            </a:pPr>
            <a:r>
              <a:rPr lang="en-US" dirty="0"/>
              <a:t>A sacrifice of propitiation brings man near to God, reconciles him to God by atoning for his transgressions and winning Divine </a:t>
            </a:r>
            <a:r>
              <a:rPr lang="en-US" dirty="0" err="1"/>
              <a:t>favour</a:t>
            </a:r>
            <a:r>
              <a:rPr lang="en-US" dirty="0"/>
              <a:t> and grace. To propitiate is to appease the righteous wrath of a holy God by the offering of an atoning sacrifice. Christ is described as such a propitiation (Romans 3:25, I John 2:2). </a:t>
            </a:r>
          </a:p>
        </p:txBody>
      </p:sp>
    </p:spTree>
    <p:extLst>
      <p:ext uri="{BB962C8B-B14F-4D97-AF65-F5344CB8AC3E}">
        <p14:creationId xmlns:p14="http://schemas.microsoft.com/office/powerpoint/2010/main" val="4492471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98</TotalTime>
  <Words>927</Words>
  <Application>Microsoft Macintosh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Trebuchet MS</vt:lpstr>
      <vt:lpstr>Arial</vt:lpstr>
      <vt:lpstr>Default</vt:lpstr>
      <vt:lpstr>PowerPoint Presentation</vt:lpstr>
      <vt:lpstr>THE EFFICACY OF THE ATONEMENT</vt:lpstr>
      <vt:lpstr>THE EFFICACY OF THE ATONEMENT</vt:lpstr>
      <vt:lpstr>THE NATURE OF THE ATONEMENT </vt:lpstr>
      <vt:lpstr>THE NATURE OF THE ATONEMENT </vt:lpstr>
      <vt:lpstr>THE NATURE OF THE ATONEMENT </vt:lpstr>
      <vt:lpstr>SUBSTITUTION </vt:lpstr>
      <vt:lpstr>SUBSTITUTION </vt:lpstr>
      <vt:lpstr>PROPITIATION </vt:lpstr>
      <vt:lpstr>PROPITIATION </vt:lpstr>
      <vt:lpstr>THE IMPORTANCE OF THE ATONEMENT </vt:lpstr>
      <vt:lpstr>THE IMPORTANCE OF THE ATONEMENT </vt:lpstr>
      <vt:lpstr>UNSCRIPTURAL VIEWS OF CHRIST'S DEATH</vt:lpstr>
      <vt:lpstr>EFFECTS OF CHRIST'S DEATH ON THE UNIVERSE </vt:lpstr>
      <vt:lpstr>EFFECTS OF CHRIST'S DEATH ON THE UNIVERSE </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20</cp:revision>
  <dcterms:created xsi:type="dcterms:W3CDTF">2014-03-26T14:03:34Z</dcterms:created>
  <dcterms:modified xsi:type="dcterms:W3CDTF">2016-11-03T19:34:56Z</dcterms:modified>
</cp:coreProperties>
</file>