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DABD"/>
    <a:srgbClr val="0E0707"/>
    <a:srgbClr val="7F0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35" autoAdjust="0"/>
    <p:restoredTop sz="94671"/>
  </p:normalViewPr>
  <p:slideViewPr>
    <p:cSldViewPr snapToGrid="0" snapToObjects="1">
      <p:cViewPr varScale="1">
        <p:scale>
          <a:sx n="104" d="100"/>
          <a:sy n="104" d="100"/>
        </p:scale>
        <p:origin x="151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692526" y="6201286"/>
            <a:ext cx="1751013" cy="5207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E0DABD"/>
                </a:solidFill>
              </a:defRPr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9346" y="587892"/>
            <a:ext cx="4547492" cy="3386776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692526" y="6201286"/>
            <a:ext cx="1751013" cy="5207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E0DABD"/>
                </a:solidFill>
              </a:defRPr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49207"/>
            <a:ext cx="8211824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249207"/>
            <a:ext cx="8211824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60335" y="4794908"/>
            <a:ext cx="3441474" cy="79713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249207"/>
            <a:ext cx="8211824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2162689"/>
            <a:ext cx="8160063" cy="2885953"/>
          </a:xfrm>
        </p:spPr>
        <p:txBody>
          <a:bodyPr anchor="ctr"/>
          <a:lstStyle>
            <a:lvl1pPr marL="0" indent="0">
              <a:buFont typeface="Arial"/>
              <a:buNone/>
              <a:defRPr>
                <a:solidFill>
                  <a:srgbClr val="E0DAB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rgbClr val="E0DABD"/>
                </a:solidFill>
              </a:defRPr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2120003"/>
            <a:ext cx="8160063" cy="4247372"/>
          </a:xfrm>
        </p:spPr>
        <p:txBody>
          <a:bodyPr anchor="ctr"/>
          <a:lstStyle>
            <a:lvl1pPr marL="0" indent="0">
              <a:buFont typeface="Arial"/>
              <a:buNone/>
              <a:defRPr>
                <a:solidFill>
                  <a:srgbClr val="E0DAB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E0707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0E0707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0E0707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0E0707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0E0707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0E0707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87110"/>
            <a:ext cx="9144000" cy="6461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8653"/>
            <a:ext cx="9144000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1341" y="1841156"/>
            <a:ext cx="8019535" cy="5016843"/>
          </a:xfrm>
        </p:spPr>
        <p:txBody>
          <a:bodyPr>
            <a:normAutofit/>
          </a:bodyPr>
          <a:lstStyle/>
          <a:p>
            <a:pPr lvl="0" algn="l"/>
            <a:r>
              <a:rPr lang="en-US" dirty="0"/>
              <a:t>It is necessary to read the account of the resurrection in the four gospels to get the story as it happened. Undoubtedly, His appearances were as follows: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The women at the tomb see the angels.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The women hurry to tell the disciples. Peter and John lived quite close; the other 	disciples were a greater distance from the tomb.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8"/>
            <a:ext cx="9144000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15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1341" y="1841156"/>
            <a:ext cx="8019535" cy="5016843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Peter and John run to the tomb. John, being younger, outruns Peter but stops at the </a:t>
            </a:r>
            <a:r>
              <a:rPr lang="en-US" dirty="0" smtClean="0"/>
              <a:t>door </a:t>
            </a:r>
            <a:r>
              <a:rPr lang="en-US" dirty="0"/>
              <a:t>of the tomb. Peter goes on past John and enters the tomb first.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Mary follows returning to the tomb, and lingers there, and sees Jesus.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Jesus appears to the disciples on the road to Emmaus.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Jesus appears to Peter.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8"/>
            <a:ext cx="9144000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1341" y="1841156"/>
            <a:ext cx="8019535" cy="5016843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Jesus appears to the ten apostles with Thomas absent.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Jesus appears to the apostles with Thomas present.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Jesus appears to the apostles and a multitude on the mount.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8"/>
            <a:ext cx="9144000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43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1341" y="1841156"/>
            <a:ext cx="8019535" cy="5016843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Jesus appears to the apostles on the shores of Lake Galilee.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Jesus appears to James.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Jesus appears to the apostles at the ascension.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Jesus appears to Paul on the road to Damascus.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8"/>
            <a:ext cx="9144000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62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7" y="4694"/>
            <a:ext cx="9144000" cy="84124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1341" y="1841156"/>
            <a:ext cx="8019535" cy="5016843"/>
          </a:xfrm>
        </p:spPr>
        <p:txBody>
          <a:bodyPr>
            <a:norm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Scriptural References</a:t>
            </a:r>
            <a:r>
              <a:rPr lang="en-US" dirty="0" smtClean="0"/>
              <a:t>:</a:t>
            </a:r>
            <a:r>
              <a:rPr lang="en-US" dirty="0"/>
              <a:t> </a:t>
            </a:r>
            <a:r>
              <a:rPr lang="en-US" dirty="0" smtClean="0"/>
              <a:t>Acts 2:24; Acts 3:15; Acts 17:31; Philippians 3:21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Christianity is the only religion that bases its claims of acceptance upon the </a:t>
            </a:r>
            <a:r>
              <a:rPr lang="en-US" dirty="0" smtClean="0"/>
              <a:t>resurrection </a:t>
            </a:r>
            <a:r>
              <a:rPr lang="en-US" dirty="0"/>
              <a:t>of its founder.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All is vain if Christ's body is not raised from the dead. </a:t>
            </a: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1341" y="1841156"/>
            <a:ext cx="8019535" cy="5016843"/>
          </a:xfrm>
        </p:spPr>
        <p:txBody>
          <a:bodyPr>
            <a:norm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Remove the resurrection from Paul's Gospel and his message is gone.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The early church constantly affirmed the resurrection. The apostles preached it in </a:t>
            </a:r>
            <a:r>
              <a:rPr lang="en-US" dirty="0" smtClean="0"/>
              <a:t>the </a:t>
            </a:r>
            <a:r>
              <a:rPr lang="en-US" dirty="0"/>
              <a:t>face of the fiercest opposition.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If Jesus Christ had remained in the grave, the story of His life and death would </a:t>
            </a:r>
            <a:r>
              <a:rPr lang="en-US" dirty="0" smtClean="0"/>
              <a:t>have </a:t>
            </a:r>
            <a:r>
              <a:rPr lang="en-US" dirty="0"/>
              <a:t>remained buried with him.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7" y="4694"/>
            <a:ext cx="9144000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36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1341" y="1841156"/>
            <a:ext cx="8019535" cy="5016843"/>
          </a:xfrm>
        </p:spPr>
        <p:txBody>
          <a:bodyPr>
            <a:norm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The New Testament is an effect of Christ's resurrection.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The resurrection of Christ's body from the tomb proves the Deity of Jesus and the </a:t>
            </a:r>
            <a:r>
              <a:rPr lang="en-US" dirty="0" smtClean="0"/>
              <a:t>efficaciousness </a:t>
            </a:r>
            <a:r>
              <a:rPr lang="en-US" dirty="0"/>
              <a:t>of the atonement to save sinners.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Study the following references: Acts 4:10; Acts 13:30-34; I Peter 1:21-23 and </a:t>
            </a:r>
            <a:r>
              <a:rPr lang="en-US" dirty="0" smtClean="0"/>
              <a:t>I Corinthians </a:t>
            </a:r>
            <a:r>
              <a:rPr lang="en-US" dirty="0"/>
              <a:t>chapter 15.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7" y="4694"/>
            <a:ext cx="9144000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327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1341" y="1841156"/>
            <a:ext cx="8019535" cy="5016843"/>
          </a:xfrm>
        </p:spPr>
        <p:txBody>
          <a:bodyPr>
            <a:norm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Scriptural References</a:t>
            </a:r>
            <a:r>
              <a:rPr lang="en-US" dirty="0" smtClean="0"/>
              <a:t>: Matthew 28:6; Mark 16:6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The number of the witnesses to the resurrection was many.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The weight of their testimony is quite conclusive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0" y="0"/>
            <a:ext cx="9144000" cy="84026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E0707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600" dirty="0">
                <a:gradFill>
                  <a:gsLst>
                    <a:gs pos="100000">
                      <a:srgbClr val="7F0030">
                        <a:alpha val="97000"/>
                      </a:srgbClr>
                    </a:gs>
                    <a:gs pos="0">
                      <a:srgbClr val="0E0707">
                        <a:alpha val="78000"/>
                      </a:srgbClr>
                    </a:gs>
                  </a:gsLst>
                  <a:lin ang="5400000" scaled="0"/>
                </a:gradFill>
                <a:latin typeface="BigNoodleTitling" charset="0"/>
                <a:ea typeface="BigNoodleTitling" charset="0"/>
                <a:cs typeface="BigNoodleTitling" charset="0"/>
              </a:rPr>
              <a:t>PROOF OF THE RESURRECTION</a:t>
            </a:r>
          </a:p>
        </p:txBody>
      </p:sp>
    </p:spTree>
    <p:extLst>
      <p:ext uri="{BB962C8B-B14F-4D97-AF65-F5344CB8AC3E}">
        <p14:creationId xmlns:p14="http://schemas.microsoft.com/office/powerpoint/2010/main" val="1223011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1341" y="1841156"/>
            <a:ext cx="8019535" cy="5016843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Both friends and enemies testify to the resurrection of Christ: the women, the </a:t>
            </a:r>
            <a:r>
              <a:rPr lang="en-US" dirty="0" smtClean="0"/>
              <a:t>disciples</a:t>
            </a:r>
            <a:r>
              <a:rPr lang="en-US" dirty="0"/>
              <a:t>, the angels and the Roman guards.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The soldiers were bribed to tell the story of Him being stolen from the tomb </a:t>
            </a:r>
            <a:r>
              <a:rPr lang="en-US" dirty="0" smtClean="0"/>
              <a:t>(</a:t>
            </a:r>
            <a:r>
              <a:rPr lang="en-US" dirty="0"/>
              <a:t>Matthew 28:11- 15). Note verse 13: </a:t>
            </a:r>
            <a:r>
              <a:rPr lang="en-US" i="1" dirty="0"/>
              <a:t>"Say ye, His disciples came by night, and stole 	him away while we slept."</a:t>
            </a:r>
            <a:r>
              <a:rPr lang="en-US" dirty="0"/>
              <a:t> If they were asleep, how could they know what took </a:t>
            </a:r>
            <a:r>
              <a:rPr lang="en-US" dirty="0" smtClean="0"/>
              <a:t>place</a:t>
            </a:r>
            <a:r>
              <a:rPr lang="en-US" dirty="0"/>
              <a:t>?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0" y="0"/>
            <a:ext cx="9144000" cy="84026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E0707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600" dirty="0">
                <a:gradFill>
                  <a:gsLst>
                    <a:gs pos="100000">
                      <a:srgbClr val="7F0030">
                        <a:alpha val="97000"/>
                      </a:srgbClr>
                    </a:gs>
                    <a:gs pos="0">
                      <a:srgbClr val="0E0707">
                        <a:alpha val="78000"/>
                      </a:srgbClr>
                    </a:gs>
                  </a:gsLst>
                  <a:lin ang="5400000" scaled="0"/>
                </a:gradFill>
                <a:latin typeface="BigNoodleTitling" charset="0"/>
                <a:ea typeface="BigNoodleTitling" charset="0"/>
                <a:cs typeface="BigNoodleTitling" charset="0"/>
              </a:rPr>
              <a:t>PROOF OF THE RESURRECTION</a:t>
            </a:r>
          </a:p>
        </p:txBody>
      </p:sp>
    </p:spTree>
    <p:extLst>
      <p:ext uri="{BB962C8B-B14F-4D97-AF65-F5344CB8AC3E}">
        <p14:creationId xmlns:p14="http://schemas.microsoft.com/office/powerpoint/2010/main" val="671132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1341" y="1841156"/>
            <a:ext cx="8019535" cy="5016843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We have the testimony of the angels that Jesus had risen as was foretold (</a:t>
            </a:r>
            <a:r>
              <a:rPr lang="en-US" dirty="0" smtClean="0"/>
              <a:t>Matthew 28:6</a:t>
            </a:r>
            <a:r>
              <a:rPr lang="en-US" dirty="0"/>
              <a:t>, Mark 16:6).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The apostle Paul lists a number of witnesses to the resurrection in the fifteenth </a:t>
            </a:r>
            <a:r>
              <a:rPr lang="en-US" dirty="0" smtClean="0"/>
              <a:t>chapter </a:t>
            </a:r>
            <a:r>
              <a:rPr lang="en-US" dirty="0"/>
              <a:t>of I Corinthians: Peter; The twelve; about five hundred brethren; James; 	The apostles and finally Paul, himself, on the road to Damascus.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0" y="0"/>
            <a:ext cx="9144000" cy="84026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E0707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600" dirty="0">
                <a:gradFill>
                  <a:gsLst>
                    <a:gs pos="100000">
                      <a:srgbClr val="7F0030">
                        <a:alpha val="97000"/>
                      </a:srgbClr>
                    </a:gs>
                    <a:gs pos="0">
                      <a:srgbClr val="0E0707">
                        <a:alpha val="78000"/>
                      </a:srgbClr>
                    </a:gs>
                  </a:gsLst>
                  <a:lin ang="5400000" scaled="0"/>
                </a:gradFill>
                <a:latin typeface="BigNoodleTitling" charset="0"/>
                <a:ea typeface="BigNoodleTitling" charset="0"/>
                <a:cs typeface="BigNoodleTitling" charset="0"/>
              </a:rPr>
              <a:t>PROOF OF THE RESURRECTION</a:t>
            </a:r>
          </a:p>
        </p:txBody>
      </p:sp>
    </p:spTree>
    <p:extLst>
      <p:ext uri="{BB962C8B-B14F-4D97-AF65-F5344CB8AC3E}">
        <p14:creationId xmlns:p14="http://schemas.microsoft.com/office/powerpoint/2010/main" val="788133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78" y="0"/>
            <a:ext cx="9144000" cy="84124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1341" y="1841156"/>
            <a:ext cx="8019535" cy="5016843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All the proof that we need of the resurrection is the fact that Jesus Christ saves </a:t>
            </a:r>
            <a:r>
              <a:rPr lang="en-US" dirty="0" smtClean="0"/>
              <a:t>sinners</a:t>
            </a:r>
            <a:r>
              <a:rPr lang="en-US" dirty="0"/>
              <a:t>, heals sick bodies, and abides within the hearts of His saints today.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He not only has appeared to Saul of Tarsus on the Damascus road, but also to each 	of His blood washed children on their respective roads.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The reality of the resurrection is proven by the reality of His living presence today. </a:t>
            </a:r>
          </a:p>
        </p:txBody>
      </p:sp>
    </p:spTree>
    <p:extLst>
      <p:ext uri="{BB962C8B-B14F-4D97-AF65-F5344CB8AC3E}">
        <p14:creationId xmlns:p14="http://schemas.microsoft.com/office/powerpoint/2010/main" val="1258658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1341" y="1841156"/>
            <a:ext cx="8019535" cy="5016843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The resurrection of Christ made the power of the atonement effective.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It took His death, burial and resurrection to provide salvation for us. Likewise, it </a:t>
            </a:r>
            <a:r>
              <a:rPr lang="en-US" dirty="0" smtClean="0"/>
              <a:t>takes </a:t>
            </a:r>
            <a:r>
              <a:rPr lang="en-US" dirty="0"/>
              <a:t>death, burial and resurrection on our part to become recipients of </a:t>
            </a:r>
            <a:r>
              <a:rPr lang="en-US" dirty="0" smtClean="0"/>
              <a:t>the SALVATION </a:t>
            </a:r>
            <a:r>
              <a:rPr lang="en-US" dirty="0"/>
              <a:t>provided for us.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78" y="0"/>
            <a:ext cx="9144000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7943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113</TotalTime>
  <Words>592</Words>
  <Application>Microsoft Macintosh PowerPoint</Application>
  <PresentationFormat>On-screen Show (4:3)</PresentationFormat>
  <Paragraphs>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Adelle-Regular</vt:lpstr>
      <vt:lpstr>Apple Chancery</vt:lpstr>
      <vt:lpstr>BigNoodleTitling</vt:lpstr>
      <vt:lpstr>Georgia</vt:lpstr>
      <vt:lpstr>Arial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Microsoft Office User</cp:lastModifiedBy>
  <cp:revision>26</cp:revision>
  <dcterms:created xsi:type="dcterms:W3CDTF">2014-03-26T14:03:34Z</dcterms:created>
  <dcterms:modified xsi:type="dcterms:W3CDTF">2016-12-05T21:01:22Z</dcterms:modified>
</cp:coreProperties>
</file>