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80" r:id="rId4"/>
    <p:sldId id="281" r:id="rId5"/>
    <p:sldId id="282" r:id="rId6"/>
    <p:sldId id="283" r:id="rId7"/>
    <p:sldId id="258" r:id="rId8"/>
    <p:sldId id="284" r:id="rId9"/>
    <p:sldId id="259" r:id="rId10"/>
    <p:sldId id="285" r:id="rId11"/>
    <p:sldId id="286" r:id="rId12"/>
    <p:sldId id="287" r:id="rId13"/>
    <p:sldId id="260" r:id="rId14"/>
    <p:sldId id="288"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6BF"/>
    <a:srgbClr val="AFA8A3"/>
    <a:srgbClr val="D3D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02"/>
    <p:restoredTop sz="94712"/>
  </p:normalViewPr>
  <p:slideViewPr>
    <p:cSldViewPr snapToGrid="0" snapToObjects="1">
      <p:cViewPr varScale="1">
        <p:scale>
          <a:sx n="102" d="100"/>
          <a:sy n="102"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F5DDB-113A-F243-A3AF-E35CDECA2C98}" type="datetimeFigureOut">
              <a:rPr lang="en-US" smtClean="0"/>
              <a:t>11/7/16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4FF06-51D3-8B4A-8980-8F107DE2C9D0}" type="slidenum">
              <a:rPr lang="en-US" smtClean="0"/>
              <a:t>‹#›</a:t>
            </a:fld>
            <a:endParaRPr lang="en-US"/>
          </a:p>
        </p:txBody>
      </p:sp>
    </p:spTree>
    <p:extLst>
      <p:ext uri="{BB962C8B-B14F-4D97-AF65-F5344CB8AC3E}">
        <p14:creationId xmlns:p14="http://schemas.microsoft.com/office/powerpoint/2010/main" val="185417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4FF06-51D3-8B4A-8980-8F107DE2C9D0}" type="slidenum">
              <a:rPr lang="en-US" smtClean="0"/>
              <a:t>14</a:t>
            </a:fld>
            <a:endParaRPr lang="en-US"/>
          </a:p>
        </p:txBody>
      </p:sp>
    </p:spTree>
    <p:extLst>
      <p:ext uri="{BB962C8B-B14F-4D97-AF65-F5344CB8AC3E}">
        <p14:creationId xmlns:p14="http://schemas.microsoft.com/office/powerpoint/2010/main" val="91491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4FF06-51D3-8B4A-8980-8F107DE2C9D0}" type="slidenum">
              <a:rPr lang="en-US" smtClean="0"/>
              <a:t>15</a:t>
            </a:fld>
            <a:endParaRPr lang="en-US"/>
          </a:p>
        </p:txBody>
      </p:sp>
    </p:spTree>
    <p:extLst>
      <p:ext uri="{BB962C8B-B14F-4D97-AF65-F5344CB8AC3E}">
        <p14:creationId xmlns:p14="http://schemas.microsoft.com/office/powerpoint/2010/main" val="19490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18736A-9FEF-6044-8CF7-A61BF184AD81}"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38485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18736A-9FEF-6044-8CF7-A61BF184AD81}"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10588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18736A-9FEF-6044-8CF7-A61BF184AD81}"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147597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18736A-9FEF-6044-8CF7-A61BF184AD81}"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11413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8736A-9FEF-6044-8CF7-A61BF184AD81}"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51801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18736A-9FEF-6044-8CF7-A61BF184AD81}"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36017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18736A-9FEF-6044-8CF7-A61BF184AD81}" type="datetimeFigureOut">
              <a:rPr lang="en-US" smtClean="0"/>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181623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18736A-9FEF-6044-8CF7-A61BF184AD81}" type="datetimeFigureOut">
              <a:rPr lang="en-US" smtClean="0"/>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121197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8736A-9FEF-6044-8CF7-A61BF184AD81}" type="datetimeFigureOut">
              <a:rPr lang="en-US" smtClean="0"/>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84304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8736A-9FEF-6044-8CF7-A61BF184AD81}"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503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8736A-9FEF-6044-8CF7-A61BF184AD81}"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349D4-ED4B-AF4C-BA67-68CFD27372A9}" type="slidenum">
              <a:rPr lang="en-US" smtClean="0"/>
              <a:t>‹#›</a:t>
            </a:fld>
            <a:endParaRPr lang="en-US"/>
          </a:p>
        </p:txBody>
      </p:sp>
    </p:spTree>
    <p:extLst>
      <p:ext uri="{BB962C8B-B14F-4D97-AF65-F5344CB8AC3E}">
        <p14:creationId xmlns:p14="http://schemas.microsoft.com/office/powerpoint/2010/main" val="894290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8736A-9FEF-6044-8CF7-A61BF184AD81}" type="datetimeFigureOut">
              <a:rPr lang="en-US" smtClean="0"/>
              <a:t>11/7/16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349D4-ED4B-AF4C-BA67-68CFD27372A9}" type="slidenum">
              <a:rPr lang="en-US" smtClean="0"/>
              <a:t>‹#›</a:t>
            </a:fld>
            <a:endParaRPr lang="en-US"/>
          </a:p>
        </p:txBody>
      </p:sp>
    </p:spTree>
    <p:extLst>
      <p:ext uri="{BB962C8B-B14F-4D97-AF65-F5344CB8AC3E}">
        <p14:creationId xmlns:p14="http://schemas.microsoft.com/office/powerpoint/2010/main" val="1607026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30"/>
          <a:stretch/>
        </p:blipFill>
        <p:spPr>
          <a:xfrm>
            <a:off x="685800" y="1548247"/>
            <a:ext cx="7772400" cy="27842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464" y="3826568"/>
            <a:ext cx="2481072" cy="50596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128" y="4232328"/>
            <a:ext cx="3285744" cy="755904"/>
          </a:xfrm>
          <a:prstGeom prst="rect">
            <a:avLst/>
          </a:prstGeom>
        </p:spPr>
      </p:pic>
    </p:spTree>
    <p:extLst>
      <p:ext uri="{BB962C8B-B14F-4D97-AF65-F5344CB8AC3E}">
        <p14:creationId xmlns:p14="http://schemas.microsoft.com/office/powerpoint/2010/main" val="29077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a:solidFill>
                  <a:srgbClr val="D0C6BF"/>
                </a:solidFill>
                <a:latin typeface="Times New Roman" charset="0"/>
                <a:ea typeface="Times New Roman" charset="0"/>
                <a:cs typeface="Times New Roman" charset="0"/>
              </a:rPr>
              <a:t>THE RESURRECTION: (I Corinthians 15) </a:t>
            </a:r>
            <a:endParaRPr lang="en-US" sz="3400" dirty="0">
              <a:solidFill>
                <a:srgbClr val="D0C6BF"/>
              </a:solidFill>
              <a:latin typeface="Times New Roman" charset="0"/>
              <a:ea typeface="Times New Roman" charset="0"/>
              <a:cs typeface="Times New Roman" charset="0"/>
            </a:endParaRPr>
          </a:p>
        </p:txBody>
      </p:sp>
      <p:sp>
        <p:nvSpPr>
          <p:cNvPr id="4" name="Rectangle 3"/>
          <p:cNvSpPr/>
          <p:nvPr/>
        </p:nvSpPr>
        <p:spPr>
          <a:xfrm>
            <a:off x="568036" y="1179632"/>
            <a:ext cx="8021782" cy="5078313"/>
          </a:xfrm>
          <a:prstGeom prst="rect">
            <a:avLst/>
          </a:prstGeom>
        </p:spPr>
        <p:txBody>
          <a:bodyPr wrap="square">
            <a:spAutoFit/>
          </a:bodyPr>
          <a:lstStyle/>
          <a:p>
            <a:r>
              <a:rPr lang="en-US" sz="3600" u="sng" dirty="0">
                <a:solidFill>
                  <a:srgbClr val="D0C6BF"/>
                </a:solidFill>
                <a:latin typeface="Times New Roman" charset="0"/>
                <a:ea typeface="Times New Roman" charset="0"/>
                <a:cs typeface="Times New Roman" charset="0"/>
              </a:rPr>
              <a:t>2. THE MANNER AND NATURE OF THE RESURRECTION: (verses 35-50).</a:t>
            </a:r>
            <a:endParaRPr lang="en-US" sz="3600" dirty="0">
              <a:solidFill>
                <a:srgbClr val="D0C6BF"/>
              </a:solidFill>
              <a:latin typeface="Times New Roman" charset="0"/>
              <a:ea typeface="Times New Roman" charset="0"/>
              <a:cs typeface="Times New Roman" charset="0"/>
            </a:endParaRPr>
          </a:p>
          <a:p>
            <a:pPr marL="457200" lvl="0" indent="-457200">
              <a:buFont typeface="Arial" charset="0"/>
              <a:buChar char="•"/>
            </a:pPr>
            <a:r>
              <a:rPr lang="en-US" sz="3600" dirty="0">
                <a:solidFill>
                  <a:srgbClr val="D0C6BF"/>
                </a:solidFill>
                <a:latin typeface="Times New Roman" charset="0"/>
                <a:ea typeface="Times New Roman" charset="0"/>
                <a:cs typeface="Times New Roman" charset="0"/>
              </a:rPr>
              <a:t>Paul anticipated some questions concerning the nature of the resurrection and answered those questions. </a:t>
            </a:r>
          </a:p>
          <a:p>
            <a:pPr marL="457200" lvl="0" indent="-457200">
              <a:buFont typeface="Arial" charset="0"/>
              <a:buChar char="•"/>
            </a:pPr>
            <a:r>
              <a:rPr lang="en-US" sz="3600" dirty="0">
                <a:solidFill>
                  <a:srgbClr val="D0C6BF"/>
                </a:solidFill>
                <a:latin typeface="Times New Roman" charset="0"/>
                <a:ea typeface="Times New Roman" charset="0"/>
                <a:cs typeface="Times New Roman" charset="0"/>
              </a:rPr>
              <a:t>We shall be changed from mortal to immortal. All shall not die, but all shall be changed</a:t>
            </a:r>
            <a:r>
              <a:rPr lang="en-US" sz="3600" dirty="0" smtClean="0">
                <a:solidFill>
                  <a:srgbClr val="D0C6BF"/>
                </a:solidFill>
                <a:latin typeface="Times New Roman" charset="0"/>
                <a:ea typeface="Times New Roman" charset="0"/>
                <a:cs typeface="Times New Roman" charset="0"/>
              </a:rPr>
              <a:t>.</a:t>
            </a:r>
            <a:endParaRPr lang="en-US" sz="3600" dirty="0">
              <a:solidFill>
                <a:srgbClr val="D0C6BF"/>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18299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a:solidFill>
                  <a:srgbClr val="D0C6BF"/>
                </a:solidFill>
                <a:latin typeface="Times New Roman" charset="0"/>
                <a:ea typeface="Times New Roman" charset="0"/>
                <a:cs typeface="Times New Roman" charset="0"/>
              </a:rPr>
              <a:t>THE RESURRECTION: (I Corinthians 15) </a:t>
            </a:r>
            <a:endParaRPr lang="en-US" sz="3400" dirty="0">
              <a:solidFill>
                <a:srgbClr val="D0C6BF"/>
              </a:solidFill>
              <a:latin typeface="Times New Roman" charset="0"/>
              <a:ea typeface="Times New Roman" charset="0"/>
              <a:cs typeface="Times New Roman" charset="0"/>
            </a:endParaRPr>
          </a:p>
        </p:txBody>
      </p:sp>
      <p:sp>
        <p:nvSpPr>
          <p:cNvPr id="4" name="Rectangle 3"/>
          <p:cNvSpPr/>
          <p:nvPr/>
        </p:nvSpPr>
        <p:spPr>
          <a:xfrm>
            <a:off x="568036" y="1207329"/>
            <a:ext cx="8021782" cy="5324535"/>
          </a:xfrm>
          <a:prstGeom prst="rect">
            <a:avLst/>
          </a:prstGeom>
        </p:spPr>
        <p:txBody>
          <a:bodyPr wrap="square">
            <a:spAutoFit/>
          </a:bodyPr>
          <a:lstStyle/>
          <a:p>
            <a:pPr marL="457200" lvl="0" indent="-457200">
              <a:buFont typeface="Arial" charset="0"/>
              <a:buChar char="•"/>
            </a:pPr>
            <a:r>
              <a:rPr lang="en-US" sz="3400">
                <a:solidFill>
                  <a:srgbClr val="D0C6BF"/>
                </a:solidFill>
                <a:latin typeface="Times New Roman" charset="0"/>
                <a:ea typeface="Times New Roman" charset="0"/>
                <a:cs typeface="Times New Roman" charset="0"/>
              </a:rPr>
              <a:t>3. </a:t>
            </a:r>
            <a:r>
              <a:rPr lang="en-US" sz="3400" dirty="0">
                <a:solidFill>
                  <a:srgbClr val="D0C6BF"/>
                </a:solidFill>
                <a:latin typeface="Times New Roman" charset="0"/>
                <a:ea typeface="Times New Roman" charset="0"/>
                <a:cs typeface="Times New Roman" charset="0"/>
              </a:rPr>
              <a:t>THE FINAL TRIUMPH: (verses 51-58).</a:t>
            </a:r>
          </a:p>
          <a:p>
            <a:pPr marL="457200" lvl="0" indent="-457200">
              <a:buFont typeface="Arial" charset="0"/>
              <a:buChar char="•"/>
            </a:pPr>
            <a:r>
              <a:rPr lang="en-US" sz="3400" dirty="0">
                <a:solidFill>
                  <a:srgbClr val="D0C6BF"/>
                </a:solidFill>
                <a:latin typeface="Times New Roman" charset="0"/>
                <a:ea typeface="Times New Roman" charset="0"/>
                <a:cs typeface="Times New Roman" charset="0"/>
              </a:rPr>
              <a:t>The apostle revealed a mystery of those who have died in the Lord. He describes them as being asleep in Jesus. To be absent from the body is to present with the Lord. They are waiting to be clothed upon with a new body. A redeemed spirit without a body, waiting for that moment, the day of resurrection. </a:t>
            </a:r>
          </a:p>
        </p:txBody>
      </p:sp>
    </p:spTree>
    <p:extLst>
      <p:ext uri="{BB962C8B-B14F-4D97-AF65-F5344CB8AC3E}">
        <p14:creationId xmlns:p14="http://schemas.microsoft.com/office/powerpoint/2010/main" val="213589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a:solidFill>
                  <a:srgbClr val="D0C6BF"/>
                </a:solidFill>
                <a:latin typeface="Times New Roman" charset="0"/>
                <a:ea typeface="Times New Roman" charset="0"/>
                <a:cs typeface="Times New Roman" charset="0"/>
              </a:rPr>
              <a:t>THE RESURRECTION: (I Corinthians 15) </a:t>
            </a:r>
            <a:endParaRPr lang="en-US" sz="3400" dirty="0">
              <a:solidFill>
                <a:srgbClr val="D0C6BF"/>
              </a:solidFill>
              <a:latin typeface="Times New Roman" charset="0"/>
              <a:ea typeface="Times New Roman" charset="0"/>
              <a:cs typeface="Times New Roman" charset="0"/>
            </a:endParaRPr>
          </a:p>
        </p:txBody>
      </p:sp>
      <p:sp>
        <p:nvSpPr>
          <p:cNvPr id="4" name="Rectangle 3"/>
          <p:cNvSpPr/>
          <p:nvPr/>
        </p:nvSpPr>
        <p:spPr>
          <a:xfrm>
            <a:off x="568036" y="1579288"/>
            <a:ext cx="8021782" cy="4524315"/>
          </a:xfrm>
          <a:prstGeom prst="rect">
            <a:avLst/>
          </a:prstGeom>
        </p:spPr>
        <p:txBody>
          <a:bodyPr wrap="square">
            <a:spAutoFit/>
          </a:bodyPr>
          <a:lstStyle/>
          <a:p>
            <a:pPr marL="457200" lvl="0" indent="-457200">
              <a:buFont typeface="Arial" charset="0"/>
              <a:buChar char="•"/>
            </a:pPr>
            <a:r>
              <a:rPr lang="en-US" sz="3200" dirty="0">
                <a:solidFill>
                  <a:srgbClr val="D0C6BF"/>
                </a:solidFill>
                <a:latin typeface="Times New Roman" charset="0"/>
                <a:ea typeface="Times New Roman" charset="0"/>
                <a:cs typeface="Times New Roman" charset="0"/>
              </a:rPr>
              <a:t>Suddenly, in the twinkling of an eye, the trumpet shall sound. The dead shall be raised incorruptible and we shall not be changed. </a:t>
            </a:r>
          </a:p>
          <a:p>
            <a:pPr marL="457200" lvl="0" indent="-457200">
              <a:buFont typeface="Arial" charset="0"/>
              <a:buChar char="•"/>
            </a:pPr>
            <a:r>
              <a:rPr lang="en-US" sz="3200" dirty="0">
                <a:solidFill>
                  <a:srgbClr val="D0C6BF"/>
                </a:solidFill>
                <a:latin typeface="Times New Roman" charset="0"/>
                <a:ea typeface="Times New Roman" charset="0"/>
                <a:cs typeface="Times New Roman" charset="0"/>
              </a:rPr>
              <a:t>The fate of your soul will also be the fate of your body; the two cannot be separated, eternally. </a:t>
            </a:r>
          </a:p>
          <a:p>
            <a:pPr marL="457200" lvl="0" indent="-457200">
              <a:buFont typeface="Arial" charset="0"/>
              <a:buChar char="•"/>
            </a:pPr>
            <a:r>
              <a:rPr lang="en-US" sz="3200" dirty="0">
                <a:solidFill>
                  <a:srgbClr val="D0C6BF"/>
                </a:solidFill>
                <a:latin typeface="Times New Roman" charset="0"/>
                <a:ea typeface="Times New Roman" charset="0"/>
                <a:cs typeface="Times New Roman" charset="0"/>
              </a:rPr>
              <a:t>Death cannot touch the soul or the spirit of a Christian. It touches the body for a short time until the resurrection takes place.</a:t>
            </a:r>
          </a:p>
        </p:txBody>
      </p:sp>
    </p:spTree>
    <p:extLst>
      <p:ext uri="{BB962C8B-B14F-4D97-AF65-F5344CB8AC3E}">
        <p14:creationId xmlns:p14="http://schemas.microsoft.com/office/powerpoint/2010/main" val="127876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POSTCRIPT: (I Corinthians 16). </a:t>
            </a:r>
          </a:p>
        </p:txBody>
      </p:sp>
      <p:sp>
        <p:nvSpPr>
          <p:cNvPr id="4" name="Rectangle 3"/>
          <p:cNvSpPr/>
          <p:nvPr/>
        </p:nvSpPr>
        <p:spPr>
          <a:xfrm>
            <a:off x="568036" y="1458402"/>
            <a:ext cx="8021782" cy="5170646"/>
          </a:xfrm>
          <a:prstGeom prst="rect">
            <a:avLst/>
          </a:prstGeom>
        </p:spPr>
        <p:txBody>
          <a:bodyPr wrap="square">
            <a:spAutoFit/>
          </a:bodyPr>
          <a:lstStyle/>
          <a:p>
            <a:pPr marR="0" lvl="0">
              <a:spcBef>
                <a:spcPts val="0"/>
              </a:spcBef>
              <a:spcAft>
                <a:spcPts val="0"/>
              </a:spcAft>
              <a:tabLst>
                <a:tab pos="457200" algn="l"/>
              </a:tabLst>
            </a:pPr>
            <a:r>
              <a:rPr lang="en-US" sz="3300" dirty="0">
                <a:solidFill>
                  <a:srgbClr val="D0C6BF"/>
                </a:solidFill>
                <a:latin typeface="Times New Roman" charset="0"/>
                <a:ea typeface="Times New Roman" charset="0"/>
              </a:rPr>
              <a:t>1. THE MATTER OF COLLECTION:</a:t>
            </a:r>
          </a:p>
          <a:p>
            <a:pPr marL="571500" marR="0" lvl="0" indent="-5715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Paul gave the church instruction concerning receiving offerings to help the church at Jerusalem. </a:t>
            </a:r>
          </a:p>
          <a:p>
            <a:pPr marL="571500" marR="0" lvl="0" indent="-5715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He was receiving offerings from the Gentile churches for the assistance of the mother church. Paul advised the Corinthians to collect the money on the first day of the week and to choose one to deliver it to Jerusalem. </a:t>
            </a:r>
          </a:p>
        </p:txBody>
      </p:sp>
    </p:spTree>
    <p:extLst>
      <p:ext uri="{BB962C8B-B14F-4D97-AF65-F5344CB8AC3E}">
        <p14:creationId xmlns:p14="http://schemas.microsoft.com/office/powerpoint/2010/main" val="57334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POSTCRIPT: (I Corinthians 16). </a:t>
            </a:r>
          </a:p>
        </p:txBody>
      </p:sp>
      <p:sp>
        <p:nvSpPr>
          <p:cNvPr id="4" name="Rectangle 3"/>
          <p:cNvSpPr/>
          <p:nvPr/>
        </p:nvSpPr>
        <p:spPr>
          <a:xfrm>
            <a:off x="568036" y="1458402"/>
            <a:ext cx="8021782" cy="5170646"/>
          </a:xfrm>
          <a:prstGeom prst="rect">
            <a:avLst/>
          </a:prstGeom>
        </p:spPr>
        <p:txBody>
          <a:bodyPr wrap="square">
            <a:spAutoFit/>
          </a:bodyPr>
          <a:lstStyle/>
          <a:p>
            <a:pPr marR="0" lvl="0">
              <a:spcBef>
                <a:spcPts val="0"/>
              </a:spcBef>
              <a:spcAft>
                <a:spcPts val="0"/>
              </a:spcAft>
              <a:tabLst>
                <a:tab pos="457200" algn="l"/>
              </a:tabLst>
            </a:pPr>
            <a:r>
              <a:rPr lang="en-US" sz="3300" dirty="0">
                <a:solidFill>
                  <a:srgbClr val="D0C6BF"/>
                </a:solidFill>
                <a:latin typeface="Times New Roman" charset="0"/>
                <a:ea typeface="Times New Roman" charset="0"/>
              </a:rPr>
              <a:t>2. FINAL EXHORTATIONS:</a:t>
            </a:r>
          </a:p>
          <a:p>
            <a:pPr marL="457200" marR="0" lvl="0" indent="-4572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In the chapter we have Paul giving the Corinthians many final exhortations. He exhorts them: watch, stand fast in the faith, quit you like men, and be strong. Let all things be done with love.</a:t>
            </a:r>
          </a:p>
          <a:p>
            <a:pPr marL="457200" marR="0" lvl="0" indent="-4572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Paul told them concerning his plans to visit Corinth. He said that he would pass through Macedonia and possibly spend the winter with them. </a:t>
            </a:r>
          </a:p>
        </p:txBody>
      </p:sp>
    </p:spTree>
    <p:extLst>
      <p:ext uri="{BB962C8B-B14F-4D97-AF65-F5344CB8AC3E}">
        <p14:creationId xmlns:p14="http://schemas.microsoft.com/office/powerpoint/2010/main" val="11474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POSTCRIPT: (I Corinthians 16). </a:t>
            </a:r>
          </a:p>
        </p:txBody>
      </p:sp>
      <p:sp>
        <p:nvSpPr>
          <p:cNvPr id="4" name="Rectangle 3"/>
          <p:cNvSpPr/>
          <p:nvPr/>
        </p:nvSpPr>
        <p:spPr>
          <a:xfrm>
            <a:off x="568036" y="2341805"/>
            <a:ext cx="8021782" cy="3170099"/>
          </a:xfrm>
          <a:prstGeom prst="rect">
            <a:avLst/>
          </a:prstGeom>
        </p:spPr>
        <p:txBody>
          <a:bodyPr wrap="square">
            <a:spAutoFit/>
          </a:bodyPr>
          <a:lstStyle/>
          <a:p>
            <a:pPr marL="457200" marR="0" lvl="0" indent="-457200">
              <a:spcBef>
                <a:spcPts val="0"/>
              </a:spcBef>
              <a:spcAft>
                <a:spcPts val="0"/>
              </a:spcAft>
              <a:buFont typeface="Arial" charset="0"/>
              <a:buChar char="•"/>
              <a:tabLst>
                <a:tab pos="457200" algn="l"/>
              </a:tabLst>
            </a:pPr>
            <a:r>
              <a:rPr lang="en-US" sz="4000" dirty="0">
                <a:solidFill>
                  <a:srgbClr val="D0C6BF"/>
                </a:solidFill>
                <a:latin typeface="Times New Roman" charset="0"/>
                <a:ea typeface="Times New Roman" charset="0"/>
              </a:rPr>
              <a:t>This verse 22 contains a very serious message and tells us what the option is if we love not Jesus. It is to be cursed with a very serious judgment for the Lord cometh.</a:t>
            </a:r>
          </a:p>
        </p:txBody>
      </p:sp>
    </p:spTree>
    <p:extLst>
      <p:ext uri="{BB962C8B-B14F-4D97-AF65-F5344CB8AC3E}">
        <p14:creationId xmlns:p14="http://schemas.microsoft.com/office/powerpoint/2010/main" val="176530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THE CHRISTIAN AND LOVE </a:t>
            </a:r>
          </a:p>
        </p:txBody>
      </p:sp>
      <p:sp>
        <p:nvSpPr>
          <p:cNvPr id="4" name="Rectangle 3"/>
          <p:cNvSpPr/>
          <p:nvPr/>
        </p:nvSpPr>
        <p:spPr>
          <a:xfrm>
            <a:off x="568036" y="1250584"/>
            <a:ext cx="8021782" cy="5078313"/>
          </a:xfrm>
          <a:prstGeom prst="rect">
            <a:avLst/>
          </a:prstGeom>
        </p:spPr>
        <p:txBody>
          <a:bodyPr wrap="square">
            <a:spAutoFit/>
          </a:bodyPr>
          <a:lstStyle/>
          <a:p>
            <a:pPr marL="571500" marR="0" lvl="0" indent="-571500">
              <a:spcBef>
                <a:spcPts val="0"/>
              </a:spcBef>
              <a:spcAft>
                <a:spcPts val="0"/>
              </a:spcAft>
              <a:buFont typeface="Arial" charset="0"/>
              <a:buChar char="•"/>
              <a:tabLst>
                <a:tab pos="457200" algn="l"/>
              </a:tabLst>
            </a:pPr>
            <a:r>
              <a:rPr lang="en-US" sz="3600" dirty="0" smtClean="0">
                <a:solidFill>
                  <a:srgbClr val="D0C6BF"/>
                </a:solidFill>
                <a:latin typeface="Times New Roman" charset="0"/>
                <a:ea typeface="Times New Roman" charset="0"/>
              </a:rPr>
              <a:t>1 Corinthians 13.</a:t>
            </a:r>
          </a:p>
          <a:p>
            <a:pPr marL="571500" marR="0" lvl="0" indent="-571500">
              <a:spcBef>
                <a:spcPts val="0"/>
              </a:spcBef>
              <a:spcAft>
                <a:spcPts val="0"/>
              </a:spcAft>
              <a:buFont typeface="Arial" charset="0"/>
              <a:buChar char="•"/>
              <a:tabLst>
                <a:tab pos="457200" algn="l"/>
              </a:tabLst>
            </a:pPr>
            <a:r>
              <a:rPr lang="en-US" sz="3600" dirty="0" smtClean="0">
                <a:solidFill>
                  <a:srgbClr val="D0C6BF"/>
                </a:solidFill>
                <a:latin typeface="Times New Roman" charset="0"/>
                <a:ea typeface="Times New Roman" charset="0"/>
              </a:rPr>
              <a:t>There </a:t>
            </a:r>
            <a:r>
              <a:rPr lang="en-US" sz="3600" dirty="0">
                <a:solidFill>
                  <a:srgbClr val="D0C6BF"/>
                </a:solidFill>
                <a:latin typeface="Times New Roman" charset="0"/>
                <a:ea typeface="Times New Roman" charset="0"/>
              </a:rPr>
              <a:t>are two Greek words translated "love" in the New Testament. </a:t>
            </a:r>
          </a:p>
          <a:p>
            <a:pPr marL="571500" marR="0" lvl="0" indent="-571500">
              <a:spcBef>
                <a:spcPts val="0"/>
              </a:spcBef>
              <a:spcAft>
                <a:spcPts val="0"/>
              </a:spcAft>
              <a:buFont typeface="Arial" charset="0"/>
              <a:buChar char="•"/>
              <a:tabLst>
                <a:tab pos="457200" algn="l"/>
              </a:tabLst>
            </a:pPr>
            <a:r>
              <a:rPr lang="en-US" sz="3600" dirty="0">
                <a:solidFill>
                  <a:srgbClr val="D0C6BF"/>
                </a:solidFill>
                <a:latin typeface="Times New Roman" charset="0"/>
                <a:ea typeface="Times New Roman" charset="0"/>
              </a:rPr>
              <a:t>"Agape," the highest type of love. It is a sacrificial love. </a:t>
            </a:r>
          </a:p>
          <a:p>
            <a:pPr marL="571500" marR="0" lvl="0" indent="-571500">
              <a:spcBef>
                <a:spcPts val="0"/>
              </a:spcBef>
              <a:spcAft>
                <a:spcPts val="0"/>
              </a:spcAft>
              <a:buFont typeface="Arial" charset="0"/>
              <a:buChar char="•"/>
              <a:tabLst>
                <a:tab pos="457200" algn="l"/>
              </a:tabLst>
            </a:pPr>
            <a:r>
              <a:rPr lang="en-US" sz="3600" dirty="0">
                <a:solidFill>
                  <a:srgbClr val="D0C6BF"/>
                </a:solidFill>
                <a:latin typeface="Times New Roman" charset="0"/>
                <a:ea typeface="Times New Roman" charset="0"/>
              </a:rPr>
              <a:t>The other word is "</a:t>
            </a:r>
            <a:r>
              <a:rPr lang="en-US" sz="3600" dirty="0" err="1">
                <a:solidFill>
                  <a:srgbClr val="D0C6BF"/>
                </a:solidFill>
                <a:latin typeface="Times New Roman" charset="0"/>
                <a:ea typeface="Times New Roman" charset="0"/>
              </a:rPr>
              <a:t>phileo</a:t>
            </a:r>
            <a:r>
              <a:rPr lang="en-US" sz="3600" dirty="0">
                <a:solidFill>
                  <a:srgbClr val="D0C6BF"/>
                </a:solidFill>
                <a:latin typeface="Times New Roman" charset="0"/>
                <a:ea typeface="Times New Roman" charset="0"/>
              </a:rPr>
              <a:t>." This lesser type of love is one given in a mutual relationship, where one loves the lovable.</a:t>
            </a:r>
          </a:p>
        </p:txBody>
      </p:sp>
    </p:spTree>
    <p:extLst>
      <p:ext uri="{BB962C8B-B14F-4D97-AF65-F5344CB8AC3E}">
        <p14:creationId xmlns:p14="http://schemas.microsoft.com/office/powerpoint/2010/main" val="129350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THE CHRISTIAN AND LOVE </a:t>
            </a:r>
          </a:p>
        </p:txBody>
      </p:sp>
      <p:sp>
        <p:nvSpPr>
          <p:cNvPr id="4" name="Rectangle 3"/>
          <p:cNvSpPr/>
          <p:nvPr/>
        </p:nvSpPr>
        <p:spPr>
          <a:xfrm>
            <a:off x="568036" y="1250584"/>
            <a:ext cx="8021782" cy="4524315"/>
          </a:xfrm>
          <a:prstGeom prst="rect">
            <a:avLst/>
          </a:prstGeom>
        </p:spPr>
        <p:txBody>
          <a:bodyPr wrap="square">
            <a:spAutoFit/>
          </a:bodyPr>
          <a:lstStyle/>
          <a:p>
            <a:pPr marR="0" lvl="0">
              <a:spcBef>
                <a:spcPts val="0"/>
              </a:spcBef>
              <a:spcAft>
                <a:spcPts val="0"/>
              </a:spcAft>
              <a:tabLst>
                <a:tab pos="457200" algn="l"/>
              </a:tabLst>
            </a:pPr>
            <a:r>
              <a:rPr lang="en-US" sz="3200" dirty="0">
                <a:solidFill>
                  <a:srgbClr val="D0C6BF"/>
                </a:solidFill>
                <a:latin typeface="Times New Roman" charset="0"/>
                <a:ea typeface="Times New Roman" charset="0"/>
              </a:rPr>
              <a:t>1. THE VALUES OF LOVE: (verses 1-3).</a:t>
            </a:r>
          </a:p>
          <a:p>
            <a:pPr marL="571500" marR="0" lvl="0" indent="-571500">
              <a:spcBef>
                <a:spcPts val="0"/>
              </a:spcBef>
              <a:spcAft>
                <a:spcPts val="0"/>
              </a:spcAft>
              <a:buFont typeface="Arial" charset="0"/>
              <a:buChar char="•"/>
              <a:tabLst>
                <a:tab pos="457200" algn="l"/>
              </a:tabLst>
            </a:pPr>
            <a:r>
              <a:rPr lang="en-US" sz="3200" dirty="0">
                <a:solidFill>
                  <a:srgbClr val="D0C6BF"/>
                </a:solidFill>
                <a:latin typeface="Times New Roman" charset="0"/>
                <a:ea typeface="Times New Roman" charset="0"/>
              </a:rPr>
              <a:t>Love is vital. Without love, all other attributes are worthless.</a:t>
            </a:r>
          </a:p>
          <a:p>
            <a:pPr marR="0" lvl="0">
              <a:spcBef>
                <a:spcPts val="0"/>
              </a:spcBef>
              <a:spcAft>
                <a:spcPts val="0"/>
              </a:spcAft>
              <a:tabLst>
                <a:tab pos="457200" algn="l"/>
              </a:tabLst>
            </a:pPr>
            <a:r>
              <a:rPr lang="en-US" sz="3200" dirty="0">
                <a:solidFill>
                  <a:srgbClr val="D0C6BF"/>
                </a:solidFill>
                <a:latin typeface="Times New Roman" charset="0"/>
                <a:ea typeface="Times New Roman" charset="0"/>
              </a:rPr>
              <a:t> </a:t>
            </a:r>
          </a:p>
          <a:p>
            <a:pPr marR="0" lvl="0">
              <a:spcBef>
                <a:spcPts val="0"/>
              </a:spcBef>
              <a:spcAft>
                <a:spcPts val="0"/>
              </a:spcAft>
              <a:tabLst>
                <a:tab pos="457200" algn="l"/>
              </a:tabLst>
            </a:pPr>
            <a:r>
              <a:rPr lang="en-US" sz="3200" dirty="0">
                <a:solidFill>
                  <a:srgbClr val="D0C6BF"/>
                </a:solidFill>
                <a:latin typeface="Times New Roman" charset="0"/>
                <a:ea typeface="Times New Roman" charset="0"/>
              </a:rPr>
              <a:t>2. CHARACTERISTICS OF LOVE: (verses 4-8a).</a:t>
            </a:r>
          </a:p>
          <a:p>
            <a:pPr marL="571500" marR="0" lvl="0" indent="-571500">
              <a:spcBef>
                <a:spcPts val="0"/>
              </a:spcBef>
              <a:spcAft>
                <a:spcPts val="0"/>
              </a:spcAft>
              <a:buFont typeface="Arial" charset="0"/>
              <a:buChar char="•"/>
              <a:tabLst>
                <a:tab pos="457200" algn="l"/>
              </a:tabLst>
            </a:pPr>
            <a:r>
              <a:rPr lang="en-US" sz="3200" dirty="0">
                <a:solidFill>
                  <a:srgbClr val="D0C6BF"/>
                </a:solidFill>
                <a:latin typeface="Times New Roman" charset="0"/>
                <a:ea typeface="Times New Roman" charset="0"/>
              </a:rPr>
              <a:t>There is a long list of the virtues and characteristics of love. We shall attempt to name them as they are given in this chapter: </a:t>
            </a:r>
          </a:p>
        </p:txBody>
      </p:sp>
    </p:spTree>
    <p:extLst>
      <p:ext uri="{BB962C8B-B14F-4D97-AF65-F5344CB8AC3E}">
        <p14:creationId xmlns:p14="http://schemas.microsoft.com/office/powerpoint/2010/main" val="101222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THE CHRISTIAN AND LOVE </a:t>
            </a:r>
          </a:p>
        </p:txBody>
      </p:sp>
      <p:sp>
        <p:nvSpPr>
          <p:cNvPr id="4" name="Rectangle 3"/>
          <p:cNvSpPr/>
          <p:nvPr/>
        </p:nvSpPr>
        <p:spPr>
          <a:xfrm>
            <a:off x="568036" y="1250584"/>
            <a:ext cx="8021782" cy="4832092"/>
          </a:xfrm>
          <a:prstGeom prst="rect">
            <a:avLst/>
          </a:prstGeom>
        </p:spPr>
        <p:txBody>
          <a:bodyPr wrap="square">
            <a:spAutoFit/>
          </a:bodyPr>
          <a:lstStyle/>
          <a:p>
            <a:pPr marR="0" lvl="0">
              <a:spcBef>
                <a:spcPts val="0"/>
              </a:spcBef>
              <a:spcAft>
                <a:spcPts val="0"/>
              </a:spcAft>
              <a:tabLst>
                <a:tab pos="457200" algn="l"/>
              </a:tabLst>
            </a:pPr>
            <a:r>
              <a:rPr lang="en-US" sz="4400" dirty="0">
                <a:solidFill>
                  <a:srgbClr val="D0C6BF"/>
                </a:solidFill>
                <a:latin typeface="Times New Roman" charset="0"/>
                <a:ea typeface="Times New Roman" charset="0"/>
              </a:rPr>
              <a:t>1. longsuffering and kind;</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2. doesn't envy;</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3. doesn't become rash;</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4. is not conceited;</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5. is polite and courteous;</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6. is unselfish;</a:t>
            </a:r>
          </a:p>
          <a:p>
            <a:pPr marR="0" lvl="0">
              <a:spcBef>
                <a:spcPts val="0"/>
              </a:spcBef>
              <a:spcAft>
                <a:spcPts val="0"/>
              </a:spcAft>
              <a:tabLst>
                <a:tab pos="457200" algn="l"/>
              </a:tabLst>
            </a:pPr>
            <a:r>
              <a:rPr lang="en-US" sz="4400" dirty="0">
                <a:solidFill>
                  <a:srgbClr val="D0C6BF"/>
                </a:solidFill>
                <a:latin typeface="Times New Roman" charset="0"/>
                <a:ea typeface="Times New Roman" charset="0"/>
              </a:rPr>
              <a:t>7. is not provoked;</a:t>
            </a:r>
          </a:p>
        </p:txBody>
      </p:sp>
    </p:spTree>
    <p:extLst>
      <p:ext uri="{BB962C8B-B14F-4D97-AF65-F5344CB8AC3E}">
        <p14:creationId xmlns:p14="http://schemas.microsoft.com/office/powerpoint/2010/main" val="204511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THE CHRISTIAN AND LOVE </a:t>
            </a:r>
          </a:p>
        </p:txBody>
      </p:sp>
      <p:sp>
        <p:nvSpPr>
          <p:cNvPr id="4" name="Rectangle 3"/>
          <p:cNvSpPr/>
          <p:nvPr/>
        </p:nvSpPr>
        <p:spPr>
          <a:xfrm>
            <a:off x="568036" y="1250584"/>
            <a:ext cx="8021782" cy="5078313"/>
          </a:xfrm>
          <a:prstGeom prst="rect">
            <a:avLst/>
          </a:prstGeom>
        </p:spPr>
        <p:txBody>
          <a:bodyPr wrap="square">
            <a:spAutoFit/>
          </a:bodyPr>
          <a:lstStyle/>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8. doesn't keep a ledger of wrongs suffered;</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9. doesn't rejoice in unrighteousness;</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10. doesn't rejoice in gossip;</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11. overlooks all faults;</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12. doesn't contain suspicion;</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13. optimistic;</a:t>
            </a:r>
          </a:p>
          <a:p>
            <a:pPr marR="0" lvl="0">
              <a:spcBef>
                <a:spcPts val="0"/>
              </a:spcBef>
              <a:spcAft>
                <a:spcPts val="0"/>
              </a:spcAft>
              <a:tabLst>
                <a:tab pos="457200" algn="l"/>
              </a:tabLst>
            </a:pPr>
            <a:r>
              <a:rPr lang="en-US" sz="3600" dirty="0" smtClean="0">
                <a:solidFill>
                  <a:srgbClr val="D0C6BF"/>
                </a:solidFill>
                <a:latin typeface="Times New Roman" charset="0"/>
                <a:ea typeface="Times New Roman" charset="0"/>
              </a:rPr>
              <a:t>14. remains strong through all circumstances.</a:t>
            </a:r>
            <a:endParaRPr lang="en-US" sz="3600" dirty="0">
              <a:solidFill>
                <a:srgbClr val="D0C6BF"/>
              </a:solidFill>
              <a:latin typeface="Times New Roman" charset="0"/>
              <a:ea typeface="Times New Roman" charset="0"/>
            </a:endParaRPr>
          </a:p>
        </p:txBody>
      </p:sp>
    </p:spTree>
    <p:extLst>
      <p:ext uri="{BB962C8B-B14F-4D97-AF65-F5344CB8AC3E}">
        <p14:creationId xmlns:p14="http://schemas.microsoft.com/office/powerpoint/2010/main" val="32121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707886"/>
          </a:xfrm>
          <a:prstGeom prst="rect">
            <a:avLst/>
          </a:prstGeom>
        </p:spPr>
        <p:txBody>
          <a:bodyPr wrap="square">
            <a:spAutoFit/>
          </a:bodyPr>
          <a:lstStyle/>
          <a:p>
            <a:r>
              <a:rPr lang="en-US" sz="4000" dirty="0">
                <a:solidFill>
                  <a:srgbClr val="D0C6BF"/>
                </a:solidFill>
                <a:latin typeface="Times New Roman" charset="0"/>
                <a:ea typeface="Times New Roman" charset="0"/>
                <a:cs typeface="Times New Roman" charset="0"/>
              </a:rPr>
              <a:t>THE CHRISTIAN AND LOVE </a:t>
            </a:r>
          </a:p>
        </p:txBody>
      </p:sp>
      <p:sp>
        <p:nvSpPr>
          <p:cNvPr id="4" name="Rectangle 3"/>
          <p:cNvSpPr/>
          <p:nvPr/>
        </p:nvSpPr>
        <p:spPr>
          <a:xfrm>
            <a:off x="568036" y="1250584"/>
            <a:ext cx="8021782" cy="4801314"/>
          </a:xfrm>
          <a:prstGeom prst="rect">
            <a:avLst/>
          </a:prstGeom>
        </p:spPr>
        <p:txBody>
          <a:bodyPr wrap="square">
            <a:spAutoFit/>
          </a:bodyPr>
          <a:lstStyle/>
          <a:p>
            <a:pPr marR="0" lvl="0">
              <a:spcBef>
                <a:spcPts val="0"/>
              </a:spcBef>
              <a:spcAft>
                <a:spcPts val="0"/>
              </a:spcAft>
              <a:tabLst>
                <a:tab pos="457200" algn="l"/>
              </a:tabLst>
            </a:pPr>
            <a:r>
              <a:rPr lang="en-US" sz="3400" dirty="0">
                <a:solidFill>
                  <a:srgbClr val="D0C6BF"/>
                </a:solidFill>
                <a:latin typeface="Times New Roman" charset="0"/>
                <a:ea typeface="Times New Roman" charset="0"/>
              </a:rPr>
              <a:t>3. ENDURANCE OF LOVE: (verses 8b-13).</a:t>
            </a:r>
          </a:p>
          <a:p>
            <a:pPr marL="457200" marR="0" lvl="0" indent="-4572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The other gifts will fail for they will end when the church is perfected. </a:t>
            </a:r>
          </a:p>
          <a:p>
            <a:pPr marL="457200" marR="0" lvl="0" indent="-4572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These have been given for the edification of the church and when the church is raptured they will have finished the purpose for which they had been given. </a:t>
            </a:r>
          </a:p>
          <a:p>
            <a:pPr marL="457200" marR="0" lvl="0" indent="-4572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Love is that which will endure into eternity, and is therefore, the greatest.</a:t>
            </a:r>
          </a:p>
        </p:txBody>
      </p:sp>
    </p:spTree>
    <p:extLst>
      <p:ext uri="{BB962C8B-B14F-4D97-AF65-F5344CB8AC3E}">
        <p14:creationId xmlns:p14="http://schemas.microsoft.com/office/powerpoint/2010/main" val="37182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a:solidFill>
                  <a:srgbClr val="D0C6BF"/>
                </a:solidFill>
                <a:latin typeface="Times New Roman" charset="0"/>
                <a:ea typeface="Times New Roman" charset="0"/>
                <a:cs typeface="Times New Roman" charset="0"/>
              </a:rPr>
              <a:t>THE RESURRECTION: (I Corinthians 15) </a:t>
            </a:r>
            <a:endParaRPr lang="en-US" sz="3400" dirty="0">
              <a:solidFill>
                <a:srgbClr val="D0C6BF"/>
              </a:solidFill>
              <a:latin typeface="Times New Roman" charset="0"/>
              <a:ea typeface="Times New Roman" charset="0"/>
              <a:cs typeface="Times New Roman" charset="0"/>
            </a:endParaRPr>
          </a:p>
        </p:txBody>
      </p:sp>
      <p:sp>
        <p:nvSpPr>
          <p:cNvPr id="4" name="Rectangle 3"/>
          <p:cNvSpPr/>
          <p:nvPr/>
        </p:nvSpPr>
        <p:spPr>
          <a:xfrm>
            <a:off x="568036" y="1005851"/>
            <a:ext cx="8021782" cy="5847755"/>
          </a:xfrm>
          <a:prstGeom prst="rect">
            <a:avLst/>
          </a:prstGeom>
        </p:spPr>
        <p:txBody>
          <a:bodyPr wrap="square">
            <a:spAutoFit/>
          </a:bodyPr>
          <a:lstStyle/>
          <a:p>
            <a:pPr marR="0" lvl="0">
              <a:spcBef>
                <a:spcPts val="0"/>
              </a:spcBef>
              <a:spcAft>
                <a:spcPts val="0"/>
              </a:spcAft>
              <a:tabLst>
                <a:tab pos="457200" algn="l"/>
              </a:tabLst>
            </a:pPr>
            <a:r>
              <a:rPr lang="en-US" sz="3400" dirty="0">
                <a:solidFill>
                  <a:srgbClr val="D0C6BF"/>
                </a:solidFill>
                <a:latin typeface="Times New Roman" charset="0"/>
                <a:ea typeface="Times New Roman" charset="0"/>
              </a:rPr>
              <a:t>1. THE CERTAINTY OF THE RESURRECTION: (verses 1-34).</a:t>
            </a:r>
          </a:p>
          <a:p>
            <a:pPr marL="571500" marR="0" lvl="0" indent="-5715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The question of the resurrection had been raised at Corinth. </a:t>
            </a:r>
          </a:p>
          <a:p>
            <a:pPr marL="571500" marR="0" lvl="0" indent="-5715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Paul dealt with these errors by insisting on the bodily resurrection of Jesus as a fundamental fact on which the whole gospel rests. </a:t>
            </a:r>
          </a:p>
          <a:p>
            <a:pPr marL="571500" marR="0" lvl="0" indent="-5715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Paul argued strongly that except for the hope of the resurrection there is no reason for the existence of Christianity.</a:t>
            </a:r>
          </a:p>
        </p:txBody>
      </p:sp>
    </p:spTree>
    <p:extLst>
      <p:ext uri="{BB962C8B-B14F-4D97-AF65-F5344CB8AC3E}">
        <p14:creationId xmlns:p14="http://schemas.microsoft.com/office/powerpoint/2010/main" val="19992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dirty="0">
                <a:solidFill>
                  <a:srgbClr val="D0C6BF"/>
                </a:solidFill>
                <a:latin typeface="Times New Roman" charset="0"/>
                <a:ea typeface="Times New Roman" charset="0"/>
                <a:cs typeface="Times New Roman" charset="0"/>
              </a:rPr>
              <a:t>THE RESURRECTION: (I Corinthians 15) </a:t>
            </a:r>
          </a:p>
        </p:txBody>
      </p:sp>
      <p:sp>
        <p:nvSpPr>
          <p:cNvPr id="4" name="Rectangle 3"/>
          <p:cNvSpPr/>
          <p:nvPr/>
        </p:nvSpPr>
        <p:spPr>
          <a:xfrm>
            <a:off x="568036" y="1083341"/>
            <a:ext cx="8021782" cy="5324535"/>
          </a:xfrm>
          <a:prstGeom prst="rect">
            <a:avLst/>
          </a:prstGeom>
        </p:spPr>
        <p:txBody>
          <a:bodyPr wrap="square">
            <a:spAutoFit/>
          </a:bodyPr>
          <a:lstStyle/>
          <a:p>
            <a:pPr marL="571500" marR="0" lvl="0" indent="-571500">
              <a:spcBef>
                <a:spcPts val="0"/>
              </a:spcBef>
              <a:spcAft>
                <a:spcPts val="0"/>
              </a:spcAft>
              <a:buFont typeface="Arial" charset="0"/>
              <a:buChar char="•"/>
              <a:tabLst>
                <a:tab pos="457200" algn="l"/>
              </a:tabLst>
            </a:pPr>
            <a:r>
              <a:rPr lang="en-US" sz="3400" dirty="0">
                <a:solidFill>
                  <a:srgbClr val="D0C6BF"/>
                </a:solidFill>
                <a:latin typeface="Times New Roman" charset="0"/>
                <a:ea typeface="Times New Roman" charset="0"/>
              </a:rPr>
              <a:t>We have, in this chapter, three reasons given for the fact of the resurrection: </a:t>
            </a:r>
          </a:p>
          <a:p>
            <a:pPr marL="1028700" lvl="1" indent="-571500">
              <a:buFont typeface="+mj-lt"/>
              <a:buAutoNum type="arabicPeriod"/>
              <a:tabLst>
                <a:tab pos="457200" algn="l"/>
              </a:tabLst>
            </a:pPr>
            <a:r>
              <a:rPr lang="en-US" sz="3400" dirty="0">
                <a:solidFill>
                  <a:srgbClr val="D0C6BF"/>
                </a:solidFill>
                <a:latin typeface="Times New Roman" charset="0"/>
                <a:ea typeface="Times New Roman" charset="0"/>
              </a:rPr>
              <a:t>We are saved by the gospel (I Corinthians 15:1-2). The experiences of the Corinthians were proof to them of the resurrection. </a:t>
            </a:r>
          </a:p>
          <a:p>
            <a:pPr marL="1028700" lvl="1" indent="-571500">
              <a:buFont typeface="+mj-lt"/>
              <a:buAutoNum type="arabicPeriod"/>
              <a:tabLst>
                <a:tab pos="457200" algn="l"/>
              </a:tabLst>
            </a:pPr>
            <a:r>
              <a:rPr lang="en-US" sz="3400" dirty="0">
                <a:solidFill>
                  <a:srgbClr val="D0C6BF"/>
                </a:solidFill>
                <a:latin typeface="Times New Roman" charset="0"/>
                <a:ea typeface="Times New Roman" charset="0"/>
              </a:rPr>
              <a:t>The Scripture bore witness to the reality of the resurrection. </a:t>
            </a:r>
          </a:p>
          <a:p>
            <a:pPr marL="1028700" lvl="1" indent="-571500">
              <a:buFont typeface="+mj-lt"/>
              <a:buAutoNum type="arabicPeriod"/>
              <a:tabLst>
                <a:tab pos="457200" algn="l"/>
              </a:tabLst>
            </a:pPr>
            <a:r>
              <a:rPr lang="en-US" sz="3400" dirty="0">
                <a:solidFill>
                  <a:srgbClr val="D0C6BF"/>
                </a:solidFill>
                <a:latin typeface="Times New Roman" charset="0"/>
                <a:ea typeface="Times New Roman" charset="0"/>
              </a:rPr>
              <a:t>There were eyewitnesses of his resurrected body. </a:t>
            </a:r>
          </a:p>
        </p:txBody>
      </p:sp>
    </p:spTree>
    <p:extLst>
      <p:ext uri="{BB962C8B-B14F-4D97-AF65-F5344CB8AC3E}">
        <p14:creationId xmlns:p14="http://schemas.microsoft.com/office/powerpoint/2010/main" val="200828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68036" y="390298"/>
            <a:ext cx="7813964" cy="615553"/>
          </a:xfrm>
          <a:prstGeom prst="rect">
            <a:avLst/>
          </a:prstGeom>
        </p:spPr>
        <p:txBody>
          <a:bodyPr wrap="square">
            <a:spAutoFit/>
          </a:bodyPr>
          <a:lstStyle/>
          <a:p>
            <a:r>
              <a:rPr lang="en-US" sz="3400">
                <a:solidFill>
                  <a:srgbClr val="D0C6BF"/>
                </a:solidFill>
                <a:latin typeface="Times New Roman" charset="0"/>
                <a:ea typeface="Times New Roman" charset="0"/>
                <a:cs typeface="Times New Roman" charset="0"/>
              </a:rPr>
              <a:t>THE RESURRECTION: (I Corinthians 15) </a:t>
            </a:r>
            <a:endParaRPr lang="en-US" sz="3400" dirty="0">
              <a:solidFill>
                <a:srgbClr val="D0C6BF"/>
              </a:solidFill>
              <a:latin typeface="Times New Roman" charset="0"/>
              <a:ea typeface="Times New Roman" charset="0"/>
              <a:cs typeface="Times New Roman" charset="0"/>
            </a:endParaRPr>
          </a:p>
        </p:txBody>
      </p:sp>
      <p:sp>
        <p:nvSpPr>
          <p:cNvPr id="4" name="Rectangle 3"/>
          <p:cNvSpPr/>
          <p:nvPr/>
        </p:nvSpPr>
        <p:spPr>
          <a:xfrm>
            <a:off x="568036" y="1454638"/>
            <a:ext cx="8021782" cy="4662815"/>
          </a:xfrm>
          <a:prstGeom prst="rect">
            <a:avLst/>
          </a:prstGeom>
        </p:spPr>
        <p:txBody>
          <a:bodyPr wrap="square">
            <a:spAutoFit/>
          </a:bodyPr>
          <a:lstStyle/>
          <a:p>
            <a:pPr marL="571500" marR="0" lvl="0" indent="-5715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If there be no resurrection of the dead then Jesus did not rise. If Jesus did not rise, then the faith of the Corinthians was in vain and they were still in their sins. </a:t>
            </a:r>
          </a:p>
          <a:p>
            <a:pPr marL="571500" marR="0" lvl="0" indent="-571500">
              <a:spcBef>
                <a:spcPts val="0"/>
              </a:spcBef>
              <a:spcAft>
                <a:spcPts val="0"/>
              </a:spcAft>
              <a:buFont typeface="Arial" charset="0"/>
              <a:buChar char="•"/>
              <a:tabLst>
                <a:tab pos="457200" algn="l"/>
              </a:tabLst>
            </a:pPr>
            <a:r>
              <a:rPr lang="en-US" sz="3300" dirty="0">
                <a:solidFill>
                  <a:srgbClr val="D0C6BF"/>
                </a:solidFill>
                <a:latin typeface="Times New Roman" charset="0"/>
                <a:ea typeface="Times New Roman" charset="0"/>
              </a:rPr>
              <a:t>We must note that Christ is the </a:t>
            </a:r>
            <a:r>
              <a:rPr lang="en-US" sz="3300" dirty="0" err="1">
                <a:solidFill>
                  <a:srgbClr val="D0C6BF"/>
                </a:solidFill>
                <a:latin typeface="Times New Roman" charset="0"/>
                <a:ea typeface="Times New Roman" charset="0"/>
              </a:rPr>
              <a:t>Firstfruits</a:t>
            </a:r>
            <a:r>
              <a:rPr lang="en-US" sz="3300" dirty="0">
                <a:solidFill>
                  <a:srgbClr val="D0C6BF"/>
                </a:solidFill>
                <a:latin typeface="Times New Roman" charset="0"/>
                <a:ea typeface="Times New Roman" charset="0"/>
              </a:rPr>
              <a:t>. Even when the graves were opened at his death there was no resurrection of Old Testament saints until after His resurrection (Matthew 27:52-53).</a:t>
            </a:r>
          </a:p>
        </p:txBody>
      </p:sp>
    </p:spTree>
    <p:extLst>
      <p:ext uri="{BB962C8B-B14F-4D97-AF65-F5344CB8AC3E}">
        <p14:creationId xmlns:p14="http://schemas.microsoft.com/office/powerpoint/2010/main" val="1611190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903</Words>
  <Application>Microsoft Macintosh PowerPoint</Application>
  <PresentationFormat>On-screen Show (4:3)</PresentationFormat>
  <Paragraphs>68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FIRST CORINTHIAN LETTER </dc:title>
  <dc:creator>Microsoft Office User</dc:creator>
  <cp:lastModifiedBy>Microsoft Office User</cp:lastModifiedBy>
  <cp:revision>11</cp:revision>
  <dcterms:created xsi:type="dcterms:W3CDTF">2016-10-04T23:00:14Z</dcterms:created>
  <dcterms:modified xsi:type="dcterms:W3CDTF">2016-11-07T20:57:49Z</dcterms:modified>
</cp:coreProperties>
</file>