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2013"/>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5" autoAdjust="0"/>
    <p:restoredTop sz="94671"/>
  </p:normalViewPr>
  <p:slideViewPr>
    <p:cSldViewPr snapToGrid="0" snapToObjects="1">
      <p:cViewPr varScale="1">
        <p:scale>
          <a:sx n="104" d="100"/>
          <a:sy n="104" d="100"/>
        </p:scale>
        <p:origin x="15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821122" y="4848109"/>
            <a:ext cx="1494732" cy="273497"/>
          </a:xfrm>
        </p:spPr>
        <p:txBody>
          <a:bodyPr>
            <a:noAutofit/>
          </a:bodyPr>
          <a:lstStyle>
            <a:lvl1pPr>
              <a:defRPr sz="11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821122" y="4848109"/>
            <a:ext cx="1494732" cy="273497"/>
          </a:xfrm>
        </p:spPr>
        <p:txBody>
          <a:bodyPr>
            <a:noAutofit/>
          </a:bodyPr>
          <a:lstStyle>
            <a:lvl1pPr>
              <a:defRPr sz="1100"/>
            </a:lvl1pPr>
          </a:lstStyle>
          <a:p>
            <a:pPr lvl="0"/>
            <a:r>
              <a:rPr lang="en-US" dirty="0" smtClean="0"/>
              <a:t>Add Your Subtitle</a:t>
            </a:r>
            <a:endParaRPr lang="en-US" dirty="0"/>
          </a:p>
        </p:txBody>
      </p:sp>
      <p:sp>
        <p:nvSpPr>
          <p:cNvPr id="5" name="Title 1"/>
          <p:cNvSpPr>
            <a:spLocks noGrp="1"/>
          </p:cNvSpPr>
          <p:nvPr>
            <p:ph type="title" hasCustomPrompt="1"/>
          </p:nvPr>
        </p:nvSpPr>
        <p:spPr>
          <a:xfrm>
            <a:off x="1236245" y="901408"/>
            <a:ext cx="6653247" cy="3525177"/>
          </a:xfrm>
        </p:spPr>
        <p:txBody>
          <a:bodyPr>
            <a:no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827177"/>
            <a:ext cx="8211824" cy="45482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827177"/>
            <a:ext cx="8211824" cy="45482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827177"/>
            <a:ext cx="8211824" cy="45482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506441" y="267987"/>
            <a:ext cx="2079140" cy="1135432"/>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12/5/16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82013"/>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8201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8201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8201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8201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8201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0" y="1277551"/>
            <a:ext cx="9034272" cy="466344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910" y="962453"/>
            <a:ext cx="2420112" cy="14569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286" y="4703728"/>
            <a:ext cx="3017520" cy="859536"/>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fontScale="92500" lnSpcReduction="10000"/>
          </a:bodyPr>
          <a:lstStyle/>
          <a:p>
            <a:pPr marL="457200" indent="-457200" algn="l">
              <a:buFont typeface="Arial" charset="0"/>
              <a:buChar char="•"/>
            </a:pPr>
            <a:r>
              <a:rPr lang="en-US" dirty="0"/>
              <a:t>Here are a few simple rules to remember:</a:t>
            </a:r>
          </a:p>
          <a:p>
            <a:pPr marL="914400" lvl="1" indent="-457200" algn="l">
              <a:buFont typeface="Arial" charset="0"/>
              <a:buChar char="•"/>
            </a:pPr>
            <a:r>
              <a:rPr lang="en-US" dirty="0"/>
              <a:t>Give the assembly regular teaching on unity.</a:t>
            </a:r>
          </a:p>
          <a:p>
            <a:pPr marL="914400" lvl="1" indent="-457200" algn="l">
              <a:buFont typeface="Arial" charset="0"/>
              <a:buChar char="•"/>
            </a:pPr>
            <a:r>
              <a:rPr lang="en-US" dirty="0"/>
              <a:t>Keep the saints busy working for Jesus.</a:t>
            </a:r>
          </a:p>
          <a:p>
            <a:pPr marL="914400" lvl="1" indent="-457200" algn="l">
              <a:buFont typeface="Arial" charset="0"/>
              <a:buChar char="•"/>
            </a:pPr>
            <a:r>
              <a:rPr lang="en-US" dirty="0"/>
              <a:t>Never show favoritism.</a:t>
            </a:r>
          </a:p>
          <a:p>
            <a:pPr marL="914400" lvl="1" indent="-457200" algn="l">
              <a:buFont typeface="Arial" charset="0"/>
              <a:buChar char="•"/>
            </a:pPr>
            <a:r>
              <a:rPr lang="en-US" dirty="0"/>
              <a:t>All signs of divisions and difficulties should be carefully and prayerfully dealt with immediately.</a:t>
            </a:r>
          </a:p>
          <a:p>
            <a:pPr marL="914400" lvl="1" indent="-457200" algn="l">
              <a:buFont typeface="Arial" charset="0"/>
              <a:buChar char="•"/>
            </a:pPr>
            <a:r>
              <a:rPr lang="en-US" dirty="0"/>
              <a:t>Keep all finances and business in a straightforward manner.</a:t>
            </a:r>
          </a:p>
          <a:p>
            <a:pPr marL="914400" lvl="1" indent="-457200" algn="l">
              <a:buFont typeface="Arial" charset="0"/>
              <a:buChar char="•"/>
            </a:pPr>
            <a:r>
              <a:rPr lang="en-US" dirty="0"/>
              <a:t>Visit the assembly regularly and faithfully</a:t>
            </a:r>
            <a:r>
              <a:rPr lang="en-US" dirty="0" smtClean="0"/>
              <a:t>.</a:t>
            </a:r>
            <a:endParaRPr lang="en-US" dirty="0"/>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The Pastor May Remember Some Simple Rules in Preserving Unity</a:t>
            </a:r>
            <a:endParaRPr lang="en-US" sz="3200" dirty="0">
              <a:solidFill>
                <a:srgbClr val="582013"/>
              </a:solidFill>
            </a:endParaRPr>
          </a:p>
        </p:txBody>
      </p:sp>
    </p:spTree>
    <p:extLst>
      <p:ext uri="{BB962C8B-B14F-4D97-AF65-F5344CB8AC3E}">
        <p14:creationId xmlns:p14="http://schemas.microsoft.com/office/powerpoint/2010/main" val="17858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lnSpcReduction="10000"/>
          </a:bodyPr>
          <a:lstStyle/>
          <a:p>
            <a:pPr marL="457200" indent="-457200" algn="l">
              <a:buFont typeface="Arial" charset="0"/>
              <a:buChar char="•"/>
            </a:pPr>
            <a:r>
              <a:rPr lang="en-US" dirty="0"/>
              <a:t>The problem often arises when the gospel is preached in a new community whether or not the new converts will be able to continue worshipping in their former churches. </a:t>
            </a:r>
          </a:p>
          <a:p>
            <a:pPr marL="457200" indent="-457200" algn="l">
              <a:buFont typeface="Arial" charset="0"/>
              <a:buChar char="•"/>
            </a:pPr>
            <a:r>
              <a:rPr lang="en-US" dirty="0"/>
              <a:t>This is contrary to the will of God. </a:t>
            </a:r>
          </a:p>
          <a:p>
            <a:pPr marL="457200" indent="-457200" algn="l">
              <a:buFont typeface="Arial" charset="0"/>
              <a:buChar char="•"/>
            </a:pPr>
            <a:r>
              <a:rPr lang="en-US" dirty="0"/>
              <a:t>When believers have received the Holy Ghost, it is wrong to bury themselves in congregations where they are not accepted, where they will receive little or no spiritual help. </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Pentecostal Saints Should Unite Together To Form Assemblies</a:t>
            </a:r>
            <a:r>
              <a:rPr lang="en-US" sz="3200" dirty="0" smtClean="0">
                <a:solidFill>
                  <a:srgbClr val="582013"/>
                </a:solidFill>
              </a:rPr>
              <a:t> </a:t>
            </a:r>
            <a:endParaRPr lang="en-US" sz="3200" dirty="0">
              <a:solidFill>
                <a:srgbClr val="582013"/>
              </a:solidFill>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lnSpcReduction="10000"/>
          </a:bodyPr>
          <a:lstStyle/>
          <a:p>
            <a:pPr marL="457200" indent="-457200" algn="l">
              <a:buFont typeface="Arial" charset="0"/>
              <a:buChar char="•"/>
            </a:pPr>
            <a:r>
              <a:rPr lang="en-US" dirty="0"/>
              <a:t>"What fellowship hath righteousness with unrighteousness, and what communion hath light with darkness? ...Wherefore come out from among them and be ye separate </a:t>
            </a:r>
            <a:r>
              <a:rPr lang="en-US" dirty="0" err="1"/>
              <a:t>saith</a:t>
            </a:r>
            <a:r>
              <a:rPr lang="en-US" dirty="0"/>
              <a:t> the Lord" (II Corinthians 6:14-17).</a:t>
            </a:r>
          </a:p>
          <a:p>
            <a:pPr marL="457200" indent="-457200" algn="l">
              <a:buFont typeface="Arial" charset="0"/>
              <a:buChar char="•"/>
            </a:pPr>
            <a:r>
              <a:rPr lang="en-US" dirty="0"/>
              <a:t>The Baptism of the Holy Ghost places the believers into one body and calls them out of the world to form an assembly.</a:t>
            </a:r>
          </a:p>
          <a:p>
            <a:pPr marL="457200" indent="-457200" algn="l">
              <a:buFont typeface="Arial" charset="0"/>
              <a:buChar char="•"/>
            </a:pPr>
            <a:r>
              <a:rPr lang="en-US" dirty="0"/>
              <a:t>He also states that the Holy Ghost has set over the flock, overseers or bishops, to feed the church. </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Pentecostal Saints Should Unite Together To Form Assemblies</a:t>
            </a:r>
            <a:r>
              <a:rPr lang="en-US" sz="3200" dirty="0" smtClean="0">
                <a:solidFill>
                  <a:srgbClr val="582013"/>
                </a:solidFill>
              </a:rPr>
              <a:t> </a:t>
            </a:r>
            <a:endParaRPr lang="en-US" sz="3200" dirty="0">
              <a:solidFill>
                <a:srgbClr val="582013"/>
              </a:solidFill>
            </a:endParaRPr>
          </a:p>
        </p:txBody>
      </p:sp>
    </p:spTree>
    <p:extLst>
      <p:ext uri="{BB962C8B-B14F-4D97-AF65-F5344CB8AC3E}">
        <p14:creationId xmlns:p14="http://schemas.microsoft.com/office/powerpoint/2010/main" val="162774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fontScale="92500"/>
          </a:bodyPr>
          <a:lstStyle/>
          <a:p>
            <a:pPr marL="457200" indent="-457200" algn="l">
              <a:buFont typeface="Arial" charset="0"/>
              <a:buChar char="•"/>
            </a:pPr>
            <a:r>
              <a:rPr lang="en-US" dirty="0"/>
              <a:t>In rural or small churches the pastor may not find it necessary to take steps in organizing or setting the church in order other than teaching the saints the Word of God. </a:t>
            </a:r>
          </a:p>
          <a:p>
            <a:pPr marL="457200" indent="-457200" algn="l">
              <a:buFont typeface="Arial" charset="0"/>
              <a:buChar char="•"/>
            </a:pPr>
            <a:r>
              <a:rPr lang="en-US" dirty="0"/>
              <a:t>Many problems arise in large and urban churches, which makes it necessary for the church to be thoroughly set in order and to be well organized. </a:t>
            </a:r>
          </a:p>
          <a:p>
            <a:pPr marL="457200" indent="-457200" algn="l">
              <a:buFont typeface="Arial" charset="0"/>
              <a:buChar char="•"/>
            </a:pPr>
            <a:r>
              <a:rPr lang="en-US" dirty="0"/>
              <a:t>To have one's name written in the Lamb's Book of Life is the great necessity and is quite sufficient. Membership cannot save.</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Church Membership is Necessary in Large Churches</a:t>
            </a:r>
            <a:endParaRPr lang="en-US" sz="3200" dirty="0">
              <a:solidFill>
                <a:srgbClr val="582013"/>
              </a:solidFill>
            </a:endParaRPr>
          </a:p>
        </p:txBody>
      </p:sp>
    </p:spTree>
    <p:extLst>
      <p:ext uri="{BB962C8B-B14F-4D97-AF65-F5344CB8AC3E}">
        <p14:creationId xmlns:p14="http://schemas.microsoft.com/office/powerpoint/2010/main" val="37757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lnSpcReduction="10000"/>
          </a:bodyPr>
          <a:lstStyle/>
          <a:p>
            <a:pPr marL="457200" indent="-457200" algn="l">
              <a:buFont typeface="Arial" charset="0"/>
              <a:buChar char="•"/>
            </a:pPr>
            <a:r>
              <a:rPr lang="en-US" dirty="0"/>
              <a:t>Here are a few reasons why a church should have a membership roll:</a:t>
            </a:r>
          </a:p>
          <a:p>
            <a:pPr marL="971550" lvl="1" indent="-514350" algn="l">
              <a:buFont typeface="Arial" charset="0"/>
              <a:buChar char="•"/>
            </a:pPr>
            <a:r>
              <a:rPr lang="en-US" dirty="0"/>
              <a:t>Every local assembly membership roll should only be a copy of a part of the Roll in heaven. </a:t>
            </a:r>
          </a:p>
          <a:p>
            <a:pPr marL="971550" lvl="1" indent="-514350" algn="l">
              <a:buFont typeface="Arial" charset="0"/>
              <a:buChar char="•"/>
            </a:pPr>
            <a:r>
              <a:rPr lang="en-US" dirty="0"/>
              <a:t>By being a member of a church the Pentecostal saint brings practical encouragement to fellow believers of like precious faith and testifies to the world that the church is united in faith and doctrine.</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Many Reasons May Be Given For Church Membership</a:t>
            </a:r>
            <a:endParaRPr lang="en-US" sz="3200" dirty="0">
              <a:solidFill>
                <a:srgbClr val="582013"/>
              </a:solidFill>
            </a:endParaRPr>
          </a:p>
        </p:txBody>
      </p:sp>
    </p:spTree>
    <p:extLst>
      <p:ext uri="{BB962C8B-B14F-4D97-AF65-F5344CB8AC3E}">
        <p14:creationId xmlns:p14="http://schemas.microsoft.com/office/powerpoint/2010/main" val="179255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fontScale="77500" lnSpcReduction="20000"/>
          </a:bodyPr>
          <a:lstStyle/>
          <a:p>
            <a:pPr marL="457200" indent="-457200" algn="l">
              <a:buFont typeface="Arial" charset="0"/>
              <a:buChar char="•"/>
            </a:pPr>
            <a:r>
              <a:rPr lang="en-US" dirty="0"/>
              <a:t>Church membership places spiritual and financial responsibilities upon the entire body, which will be shared among all and not born by a few.</a:t>
            </a:r>
          </a:p>
          <a:p>
            <a:pPr marL="457200" indent="-457200" algn="l">
              <a:buFont typeface="Arial" charset="0"/>
              <a:buChar char="•"/>
            </a:pPr>
            <a:r>
              <a:rPr lang="en-US" dirty="0"/>
              <a:t>It confines various forms of Christian service to recognized and responsible members.</a:t>
            </a:r>
          </a:p>
          <a:p>
            <a:pPr marL="457200" indent="-457200" algn="l">
              <a:buFont typeface="Arial" charset="0"/>
              <a:buChar char="•"/>
            </a:pPr>
            <a:r>
              <a:rPr lang="en-US" dirty="0"/>
              <a:t>It is the "members" of the pastor’s "flock" that he is definitely responsible for before God.</a:t>
            </a:r>
          </a:p>
          <a:p>
            <a:pPr marL="457200" indent="-457200" algn="l">
              <a:buFont typeface="Arial" charset="0"/>
              <a:buChar char="•"/>
            </a:pPr>
            <a:r>
              <a:rPr lang="en-US" dirty="0"/>
              <a:t>Church discipline becomes almost impossible without a membership roll. </a:t>
            </a:r>
          </a:p>
          <a:p>
            <a:pPr marL="457200" indent="-457200" algn="l">
              <a:buFont typeface="Arial" charset="0"/>
              <a:buChar char="•"/>
            </a:pPr>
            <a:r>
              <a:rPr lang="en-US" dirty="0"/>
              <a:t>Church membership safeguards the public testimony of the assembly</a:t>
            </a:r>
          </a:p>
          <a:p>
            <a:pPr marL="457200" indent="-457200" algn="l">
              <a:buFont typeface="Arial" charset="0"/>
              <a:buChar char="•"/>
            </a:pPr>
            <a:r>
              <a:rPr lang="en-US" dirty="0"/>
              <a:t>Every child of God should be a member of a "flock" and have a spiritual home where they can receive proper and prayerful spiritual shepherding. </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Many Reasons May Be Given For Church Membership</a:t>
            </a:r>
            <a:endParaRPr lang="en-US" sz="3200" dirty="0">
              <a:solidFill>
                <a:srgbClr val="582013"/>
              </a:solidFill>
            </a:endParaRPr>
          </a:p>
        </p:txBody>
      </p:sp>
    </p:spTree>
    <p:extLst>
      <p:ext uri="{BB962C8B-B14F-4D97-AF65-F5344CB8AC3E}">
        <p14:creationId xmlns:p14="http://schemas.microsoft.com/office/powerpoint/2010/main" val="4719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fontScale="77500" lnSpcReduction="20000"/>
          </a:bodyPr>
          <a:lstStyle/>
          <a:p>
            <a:pPr marL="457200" indent="-457200" algn="l">
              <a:buFont typeface="Arial" charset="0"/>
              <a:buChar char="•"/>
            </a:pPr>
            <a:r>
              <a:rPr lang="en-US" dirty="0"/>
              <a:t>Church membership places spiritual and financial responsibilities upon the entire body, which will be shared among all and not born by a few.</a:t>
            </a:r>
          </a:p>
          <a:p>
            <a:pPr marL="457200" indent="-457200" algn="l">
              <a:buFont typeface="Arial" charset="0"/>
              <a:buChar char="•"/>
            </a:pPr>
            <a:r>
              <a:rPr lang="en-US" dirty="0"/>
              <a:t>It confines various forms of Christian service to recognized and responsible members.</a:t>
            </a:r>
          </a:p>
          <a:p>
            <a:pPr marL="457200" indent="-457200" algn="l">
              <a:buFont typeface="Arial" charset="0"/>
              <a:buChar char="•"/>
            </a:pPr>
            <a:r>
              <a:rPr lang="en-US" dirty="0"/>
              <a:t>It is the "members" of the pastor’s "flock" that he is definitely responsible for before God.</a:t>
            </a:r>
          </a:p>
          <a:p>
            <a:pPr marL="457200" indent="-457200" algn="l">
              <a:buFont typeface="Arial" charset="0"/>
              <a:buChar char="•"/>
            </a:pPr>
            <a:r>
              <a:rPr lang="en-US" dirty="0"/>
              <a:t>Church discipline becomes almost impossible without a membership roll. </a:t>
            </a:r>
          </a:p>
          <a:p>
            <a:pPr marL="457200" indent="-457200" algn="l">
              <a:buFont typeface="Arial" charset="0"/>
              <a:buChar char="•"/>
            </a:pPr>
            <a:r>
              <a:rPr lang="en-US" dirty="0"/>
              <a:t>Church membership safeguards the public testimony of the assembly</a:t>
            </a:r>
          </a:p>
          <a:p>
            <a:pPr marL="457200" indent="-457200" algn="l">
              <a:buFont typeface="Arial" charset="0"/>
              <a:buChar char="•"/>
            </a:pPr>
            <a:r>
              <a:rPr lang="en-US"/>
              <a:t>Every child of God should be a member of a "flock" and have a spiritual home where they can receive proper and prayerful spiritual shepherding. </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Many Reasons May Be Given For Church Membership</a:t>
            </a:r>
            <a:endParaRPr lang="en-US" sz="3200" dirty="0">
              <a:solidFill>
                <a:srgbClr val="582013"/>
              </a:solidFill>
            </a:endParaRPr>
          </a:p>
        </p:txBody>
      </p:sp>
    </p:spTree>
    <p:extLst>
      <p:ext uri="{BB962C8B-B14F-4D97-AF65-F5344CB8AC3E}">
        <p14:creationId xmlns:p14="http://schemas.microsoft.com/office/powerpoint/2010/main" val="139440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fontScale="92500" lnSpcReduction="10000"/>
          </a:bodyPr>
          <a:lstStyle/>
          <a:p>
            <a:pPr marL="457200" indent="-457200" algn="l">
              <a:buFont typeface="Arial" charset="0"/>
              <a:buChar char="•"/>
            </a:pPr>
            <a:r>
              <a:rPr lang="en-US" dirty="0"/>
              <a:t>Saints do not lose their individualism when they are converted. </a:t>
            </a:r>
          </a:p>
          <a:p>
            <a:pPr marL="457200" indent="-457200" algn="l">
              <a:buFont typeface="Arial" charset="0"/>
              <a:buChar char="•"/>
            </a:pPr>
            <a:r>
              <a:rPr lang="en-US" dirty="0"/>
              <a:t>People coming from different walks of life are thrown together continually in church. </a:t>
            </a:r>
          </a:p>
          <a:p>
            <a:pPr marL="457200" indent="-457200" algn="l">
              <a:buFont typeface="Arial" charset="0"/>
              <a:buChar char="•"/>
            </a:pPr>
            <a:r>
              <a:rPr lang="en-US" dirty="0"/>
              <a:t>The Apostle Paul, realizing this, exhorted the Ephesian church to "endeavor" to keep the unity of the Spirit.</a:t>
            </a:r>
          </a:p>
          <a:p>
            <a:pPr marL="457200" indent="-457200" algn="l">
              <a:buFont typeface="Arial" charset="0"/>
              <a:buChar char="•"/>
            </a:pPr>
            <a:r>
              <a:rPr lang="en-US" dirty="0"/>
              <a:t>Fellowship is an intimate relationship in which there is a common sharing and spiritual communion. </a:t>
            </a:r>
          </a:p>
          <a:p>
            <a:pPr marL="457200" indent="-457200" algn="l">
              <a:buFont typeface="Arial" charset="0"/>
              <a:buChar char="•"/>
            </a:pPr>
            <a:r>
              <a:rPr lang="en-US" dirty="0"/>
              <a:t>There can be no fellowship between light and darkness, righteousness and sin, good and evil.</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Fellowship and Unity are Essential to </a:t>
            </a:r>
            <a:r>
              <a:rPr lang="en-US" sz="3200" b="1" dirty="0">
                <a:solidFill>
                  <a:srgbClr val="582013"/>
                </a:solidFill>
                <a:latin typeface="Times New Roman" charset="0"/>
                <a:ea typeface="Times New Roman" charset="0"/>
              </a:rPr>
              <a:t>a</a:t>
            </a:r>
            <a:r>
              <a:rPr lang="en-US" sz="3200" b="1" dirty="0" smtClean="0">
                <a:solidFill>
                  <a:srgbClr val="582013"/>
                </a:solidFill>
                <a:latin typeface="Times New Roman" charset="0"/>
                <a:ea typeface="Times New Roman" charset="0"/>
              </a:rPr>
              <a:t>n Assembly</a:t>
            </a:r>
            <a:endParaRPr lang="en-US" sz="3200" dirty="0">
              <a:solidFill>
                <a:srgbClr val="582013"/>
              </a:solidFill>
            </a:endParaRPr>
          </a:p>
        </p:txBody>
      </p:sp>
    </p:spTree>
    <p:extLst>
      <p:ext uri="{BB962C8B-B14F-4D97-AF65-F5344CB8AC3E}">
        <p14:creationId xmlns:p14="http://schemas.microsoft.com/office/powerpoint/2010/main" val="88070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7" y="1254500"/>
            <a:ext cx="8160063" cy="5112875"/>
          </a:xfrm>
        </p:spPr>
        <p:txBody>
          <a:bodyPr>
            <a:normAutofit/>
          </a:bodyPr>
          <a:lstStyle/>
          <a:p>
            <a:pPr marL="457200" indent="-457200" algn="l">
              <a:buFont typeface="Arial" charset="0"/>
              <a:buChar char="•"/>
            </a:pPr>
            <a:r>
              <a:rPr lang="en-US" dirty="0"/>
              <a:t>It is part of the work of shepherding a flock to carefully foster the spirit of unity and to be on the watch for any sign of anything, which would break the spirit of fellowship existing in an assembly. </a:t>
            </a:r>
          </a:p>
        </p:txBody>
      </p:sp>
      <p:sp>
        <p:nvSpPr>
          <p:cNvPr id="2" name="Rectangle 1"/>
          <p:cNvSpPr/>
          <p:nvPr/>
        </p:nvSpPr>
        <p:spPr>
          <a:xfrm>
            <a:off x="526736" y="177283"/>
            <a:ext cx="8160063" cy="1077218"/>
          </a:xfrm>
          <a:prstGeom prst="rect">
            <a:avLst/>
          </a:prstGeom>
        </p:spPr>
        <p:txBody>
          <a:bodyPr wrap="square">
            <a:spAutoFit/>
          </a:bodyPr>
          <a:lstStyle/>
          <a:p>
            <a:r>
              <a:rPr lang="en-US" sz="3200" b="1" dirty="0" smtClean="0">
                <a:solidFill>
                  <a:srgbClr val="582013"/>
                </a:solidFill>
                <a:latin typeface="Times New Roman" charset="0"/>
                <a:ea typeface="Times New Roman" charset="0"/>
              </a:rPr>
              <a:t>The Pastor May Remember Some Simple Rules in Preserving Unity</a:t>
            </a:r>
            <a:endParaRPr lang="en-US" sz="3200" dirty="0">
              <a:solidFill>
                <a:srgbClr val="582013"/>
              </a:solidFill>
            </a:endParaRPr>
          </a:p>
        </p:txBody>
      </p:sp>
    </p:spTree>
    <p:extLst>
      <p:ext uri="{BB962C8B-B14F-4D97-AF65-F5344CB8AC3E}">
        <p14:creationId xmlns:p14="http://schemas.microsoft.com/office/powerpoint/2010/main" val="276851947"/>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107</TotalTime>
  <Words>777</Words>
  <Application>Microsoft Macintosh PowerPoint</Application>
  <PresentationFormat>On-screen Show (4:3)</PresentationFormat>
  <Paragraphs>46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Adelle-Regular</vt:lpstr>
      <vt:lpstr>Apple Chancery</vt:lpstr>
      <vt:lpstr>Times New Roman</vt:lpstr>
      <vt:lpstr>Trebuchet MS</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34</cp:revision>
  <dcterms:created xsi:type="dcterms:W3CDTF">2014-03-26T14:03:34Z</dcterms:created>
  <dcterms:modified xsi:type="dcterms:W3CDTF">2016-12-06T00:46:17Z</dcterms:modified>
</cp:coreProperties>
</file>