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5F0"/>
    <a:srgbClr val="AFB3AB"/>
    <a:srgbClr val="853F78"/>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82" autoAdjust="0"/>
    <p:restoredTop sz="95496" autoAdjust="0"/>
  </p:normalViewPr>
  <p:slideViewPr>
    <p:cSldViewPr snapToGrid="0" snapToObjects="1">
      <p:cViewPr>
        <p:scale>
          <a:sx n="100" d="100"/>
          <a:sy n="100" d="100"/>
        </p:scale>
        <p:origin x="-1254" y="-4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6145092" y="3756308"/>
            <a:ext cx="1394090" cy="411601"/>
          </a:xfrm>
        </p:spPr>
        <p:txBody>
          <a:bodyP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1" hasCustomPrompt="1"/>
          </p:nvPr>
        </p:nvSpPr>
        <p:spPr>
          <a:xfrm>
            <a:off x="6145092" y="3756308"/>
            <a:ext cx="1394090" cy="411601"/>
          </a:xfrm>
        </p:spPr>
        <p:txBody>
          <a:bodyPr>
            <a:noAutofit/>
          </a:bodyPr>
          <a:lstStyle>
            <a:lvl1pPr>
              <a:defRPr sz="1200"/>
            </a:lvl1pPr>
          </a:lstStyle>
          <a:p>
            <a:pPr lvl="0"/>
            <a:r>
              <a:rPr lang="en-US" dirty="0" smtClean="0"/>
              <a:t>Add Your Subtitle</a:t>
            </a:r>
            <a:endParaRPr lang="en-US" dirty="0"/>
          </a:p>
        </p:txBody>
      </p:sp>
      <p:sp>
        <p:nvSpPr>
          <p:cNvPr id="9" name="Title 1"/>
          <p:cNvSpPr>
            <a:spLocks noGrp="1"/>
          </p:cNvSpPr>
          <p:nvPr>
            <p:ph type="title" hasCustomPrompt="1"/>
          </p:nvPr>
        </p:nvSpPr>
        <p:spPr>
          <a:xfrm>
            <a:off x="912091" y="2078182"/>
            <a:ext cx="7239000" cy="220518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5083" y="500824"/>
            <a:ext cx="4915099" cy="587457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465083" y="500824"/>
            <a:ext cx="4915099" cy="587457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465083" y="500824"/>
            <a:ext cx="4915099" cy="587457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9" name="Title 1"/>
          <p:cNvSpPr>
            <a:spLocks noGrp="1"/>
          </p:cNvSpPr>
          <p:nvPr>
            <p:ph type="title" hasCustomPrompt="1"/>
          </p:nvPr>
        </p:nvSpPr>
        <p:spPr>
          <a:xfrm>
            <a:off x="5498011" y="4929490"/>
            <a:ext cx="3253444" cy="1037423"/>
          </a:xfrm>
        </p:spPr>
        <p:txBody>
          <a:bodyPr>
            <a:noAutofit/>
          </a:bodyPr>
          <a:lstStyle>
            <a:lvl1pPr>
              <a:defRPr sz="18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56139" y="561830"/>
            <a:ext cx="8230661" cy="4577572"/>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12/7/2016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AFB3AB"/>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AFB3AB"/>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AFB3AB"/>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AFB3AB"/>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AFB3AB"/>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AFB3A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91451" y="4850139"/>
            <a:ext cx="1993392" cy="493776"/>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0461" y="3249427"/>
            <a:ext cx="2913888" cy="2017776"/>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lnSpcReduction="10000"/>
          </a:bodyPr>
          <a:lstStyle/>
          <a:p>
            <a:pPr marL="457200" lvl="0" indent="-457200" algn="l">
              <a:buFont typeface="Arial" charset="0"/>
              <a:buChar char="•"/>
            </a:pPr>
            <a:r>
              <a:rPr lang="en-US" sz="2800" dirty="0" smtClean="0"/>
              <a:t>The Purpose of the Candlestick was to give LIGHT:</a:t>
            </a:r>
          </a:p>
          <a:p>
            <a:pPr marL="914400" lvl="1" indent="-457200" algn="l">
              <a:buFont typeface="Arial" charset="0"/>
              <a:buChar char="•"/>
            </a:pPr>
            <a:r>
              <a:rPr lang="en-US" sz="2800" dirty="0"/>
              <a:t>The Candlestick was to give light on the Table of </a:t>
            </a:r>
            <a:r>
              <a:rPr lang="en-US" sz="2800" dirty="0" err="1"/>
              <a:t>Shewbread</a:t>
            </a:r>
            <a:r>
              <a:rPr lang="en-US" sz="2800" dirty="0"/>
              <a:t> and the Altar of Incense (Exodus 40:24, 25).</a:t>
            </a:r>
          </a:p>
          <a:p>
            <a:pPr marL="914400" lvl="1" indent="-457200" algn="l">
              <a:buFont typeface="Arial" charset="0"/>
              <a:buChar char="•"/>
            </a:pPr>
            <a:r>
              <a:rPr lang="en-US" sz="2800" dirty="0"/>
              <a:t>d. The Candlestick was to give light over against itself (Exodus 25:37: Numbers 8:2, it was to illumine itself or its own ornamentation. It takes the light of the Spirit to illumine the Word (Psalm 36:9; 119:130; John 14:26; 16:13, 14; 2 Corinthians 3:18).</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229"/>
          <a:stretch/>
        </p:blipFill>
        <p:spPr>
          <a:xfrm>
            <a:off x="5112736" y="5561306"/>
            <a:ext cx="3834384" cy="1296694"/>
          </a:xfrm>
          <a:prstGeom prst="rect">
            <a:avLst/>
          </a:prstGeom>
        </p:spPr>
      </p:pic>
    </p:spTree>
    <p:extLst>
      <p:ext uri="{BB962C8B-B14F-4D97-AF65-F5344CB8AC3E}">
        <p14:creationId xmlns:p14="http://schemas.microsoft.com/office/powerpoint/2010/main" val="77449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marL="457200" lvl="0" indent="-457200" algn="l">
              <a:buFont typeface="Arial" charset="0"/>
              <a:buChar char="•"/>
            </a:pPr>
            <a:r>
              <a:rPr lang="en-US" sz="2800" dirty="0"/>
              <a:t>All priestly ministry unto the Lord was performed in the light of the Candlestick (Revelation 1:6; 5:9-10; 1 Peter 2:5,9).</a:t>
            </a:r>
          </a:p>
          <a:p>
            <a:pPr marL="457200" lvl="0" indent="-457200" algn="l">
              <a:buFont typeface="Arial" charset="0"/>
              <a:buChar char="•"/>
            </a:pPr>
            <a:r>
              <a:rPr lang="en-US" sz="2800" dirty="0"/>
              <a:t>The Candlestick was Divinely lit (Divine Sovereignty), but was kept alight by the supply of oil daily (Human Responsibility). </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229"/>
          <a:stretch/>
        </p:blipFill>
        <p:spPr>
          <a:xfrm>
            <a:off x="5112736" y="5561306"/>
            <a:ext cx="3834384" cy="1296694"/>
          </a:xfrm>
          <a:prstGeom prst="rect">
            <a:avLst/>
          </a:prstGeom>
        </p:spPr>
      </p:pic>
    </p:spTree>
    <p:extLst>
      <p:ext uri="{BB962C8B-B14F-4D97-AF65-F5344CB8AC3E}">
        <p14:creationId xmlns:p14="http://schemas.microsoft.com/office/powerpoint/2010/main" val="78129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marL="457200" lvl="0" indent="-457200" algn="l">
              <a:buFont typeface="Arial" charset="0"/>
              <a:buChar char="•"/>
            </a:pPr>
            <a:r>
              <a:rPr lang="en-US" sz="2800" dirty="0"/>
              <a:t>Likewise, the Church, as God's Candlestick was Divinely and Sovereignty lit on the Day of Pentecost when the "Tongues like as of FIRE sat upon each of them..." (Acts 2:1-4). </a:t>
            </a:r>
          </a:p>
          <a:p>
            <a:pPr marL="914400" lvl="1" indent="-457200" algn="l">
              <a:buFont typeface="Arial" charset="0"/>
              <a:buChar char="•"/>
            </a:pPr>
            <a:r>
              <a:rPr lang="en-US" sz="2800" dirty="0"/>
              <a:t>It is the responsibility of the believer to receive a continual supply of Divine Oil, the Holy Spirit, to keep his lamp burning before the Lord.</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229"/>
          <a:stretch/>
        </p:blipFill>
        <p:spPr>
          <a:xfrm>
            <a:off x="5112736" y="5561306"/>
            <a:ext cx="3834384" cy="1296694"/>
          </a:xfrm>
          <a:prstGeom prst="rect">
            <a:avLst/>
          </a:prstGeom>
        </p:spPr>
      </p:pic>
    </p:spTree>
    <p:extLst>
      <p:ext uri="{BB962C8B-B14F-4D97-AF65-F5344CB8AC3E}">
        <p14:creationId xmlns:p14="http://schemas.microsoft.com/office/powerpoint/2010/main" val="52326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0145"/>
          <a:stretch/>
        </p:blipFill>
        <p:spPr>
          <a:xfrm>
            <a:off x="5278056" y="5006577"/>
            <a:ext cx="3669792" cy="1851423"/>
          </a:xfrm>
          <a:prstGeom prst="rect">
            <a:avLst/>
          </a:prstGeom>
        </p:spPr>
      </p:pic>
      <p:sp>
        <p:nvSpPr>
          <p:cNvPr id="5" name="Text Placeholder 4"/>
          <p:cNvSpPr>
            <a:spLocks noGrp="1"/>
          </p:cNvSpPr>
          <p:nvPr>
            <p:ph type="body" sz="quarter" idx="13"/>
          </p:nvPr>
        </p:nvSpPr>
        <p:spPr/>
        <p:txBody>
          <a:bodyPr>
            <a:normAutofit/>
          </a:bodyPr>
          <a:lstStyle/>
          <a:p>
            <a:pPr marL="457200" lvl="0" indent="-457200" algn="l">
              <a:buFont typeface="Arial" charset="0"/>
              <a:buChar char="•"/>
            </a:pPr>
            <a:r>
              <a:rPr lang="en-US" sz="2800" dirty="0"/>
              <a:t>The Priests were instructed by God to use pure Olive oil beaten for the light (Leviticus 	24:1-4).</a:t>
            </a:r>
          </a:p>
          <a:p>
            <a:pPr marL="914400" lvl="1" indent="-457200" algn="l">
              <a:buFont typeface="Arial" charset="0"/>
              <a:buChar char="•"/>
            </a:pPr>
            <a:r>
              <a:rPr lang="en-US" sz="2800" dirty="0"/>
              <a:t>Jesus fulfills this symbol in His pre-cross sufferings. "Gethsemane" means "the place of the press."</a:t>
            </a:r>
          </a:p>
        </p:txBody>
      </p:sp>
    </p:spTree>
    <p:extLst>
      <p:ext uri="{BB962C8B-B14F-4D97-AF65-F5344CB8AC3E}">
        <p14:creationId xmlns:p14="http://schemas.microsoft.com/office/powerpoint/2010/main" val="86821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marL="457200" lvl="0" indent="-457200" algn="l">
              <a:buFont typeface="Arial" charset="0"/>
              <a:buChar char="•"/>
            </a:pPr>
            <a:r>
              <a:rPr lang="en-US" sz="2800" dirty="0"/>
              <a:t>The Lamps were to burn continually. They were never to be allowed to go out </a:t>
            </a:r>
            <a:r>
              <a:rPr lang="en-US" sz="2800" dirty="0" smtClean="0"/>
              <a:t>(</a:t>
            </a:r>
            <a:r>
              <a:rPr lang="en-US" sz="2800" dirty="0"/>
              <a:t>Exodus 27:20). In order to burn continually there had to be a continual supply of oil.</a:t>
            </a:r>
          </a:p>
          <a:p>
            <a:pPr marL="914400" lvl="1" indent="-457200" algn="l">
              <a:buFont typeface="Arial" charset="0"/>
              <a:buChar char="•"/>
            </a:pPr>
            <a:r>
              <a:rPr lang="en-US" sz="2800" dirty="0"/>
              <a:t>FULFILLMENT: The church of the end times must have an abundant supply of oil in order to keep the light burning.</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0145"/>
          <a:stretch/>
        </p:blipFill>
        <p:spPr>
          <a:xfrm>
            <a:off x="5278056" y="5006577"/>
            <a:ext cx="3669792" cy="1851423"/>
          </a:xfrm>
          <a:prstGeom prst="rect">
            <a:avLst/>
          </a:prstGeom>
        </p:spPr>
      </p:pic>
    </p:spTree>
    <p:extLst>
      <p:ext uri="{BB962C8B-B14F-4D97-AF65-F5344CB8AC3E}">
        <p14:creationId xmlns:p14="http://schemas.microsoft.com/office/powerpoint/2010/main" val="893707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marL="457200" lvl="0" indent="-457200" algn="l">
              <a:buFont typeface="Arial" charset="0"/>
              <a:buChar char="•"/>
            </a:pPr>
            <a:r>
              <a:rPr lang="en-US" sz="2800" dirty="0" smtClean="0"/>
              <a:t>Aaron </a:t>
            </a:r>
            <a:r>
              <a:rPr lang="en-US" sz="2800" dirty="0"/>
              <a:t>dresses the Lamp and lights them at even (Exodus 30:7,8).</a:t>
            </a:r>
          </a:p>
          <a:p>
            <a:pPr marL="914400" lvl="1" indent="-457200" algn="l">
              <a:buFont typeface="Arial" charset="0"/>
              <a:buChar char="•"/>
            </a:pPr>
            <a:r>
              <a:rPr lang="en-US" sz="2800" dirty="0"/>
              <a:t>The ministry of Aaron the High Priest was to 1) trim the wicks by taking away the burnt part, and 2) to supply oil in the morning and evening as he ministered at the Altar of Incense (Exodus 27:21; Leviticus 24:3; Numbers 8:1-3).</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0145"/>
          <a:stretch/>
        </p:blipFill>
        <p:spPr>
          <a:xfrm>
            <a:off x="5278056" y="5006577"/>
            <a:ext cx="3669792" cy="1851423"/>
          </a:xfrm>
          <a:prstGeom prst="rect">
            <a:avLst/>
          </a:prstGeom>
        </p:spPr>
      </p:pic>
    </p:spTree>
    <p:extLst>
      <p:ext uri="{BB962C8B-B14F-4D97-AF65-F5344CB8AC3E}">
        <p14:creationId xmlns:p14="http://schemas.microsoft.com/office/powerpoint/2010/main" val="193617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marL="457200" lvl="0" indent="-457200" algn="l">
              <a:buFont typeface="Arial" charset="0"/>
              <a:buChar char="•"/>
            </a:pPr>
            <a:r>
              <a:rPr lang="en-US" sz="2800" dirty="0"/>
              <a:t>Unless the wicks are properly trimmed there will be an abundance of smoke and improper light</a:t>
            </a:r>
            <a:r>
              <a:rPr lang="en-US" sz="2800" dirty="0" smtClean="0"/>
              <a:t>.</a:t>
            </a:r>
            <a:endParaRPr lang="en-US" sz="2800" dirty="0"/>
          </a:p>
          <a:p>
            <a:pPr marL="914400" lvl="1" indent="-457200" algn="l">
              <a:buFont typeface="Arial" charset="0"/>
              <a:buChar char="•"/>
            </a:pPr>
            <a:r>
              <a:rPr lang="en-US" sz="2800" dirty="0"/>
              <a:t>God wishes a pure light and a faithful witness to go forth.</a:t>
            </a:r>
          </a:p>
          <a:p>
            <a:pPr marL="457200" lvl="0" indent="-457200" algn="l">
              <a:buFont typeface="Arial" charset="0"/>
              <a:buChar char="•"/>
            </a:pPr>
            <a:r>
              <a:rPr lang="en-US" sz="2800" dirty="0"/>
              <a:t>The tongs and snuff dishes used in this ministry represent the instruments that the Lord uses to trim us and cleanse us to enable us to shine brighter for His glory.</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0145"/>
          <a:stretch/>
        </p:blipFill>
        <p:spPr>
          <a:xfrm>
            <a:off x="5278056" y="5006577"/>
            <a:ext cx="3669792" cy="1851423"/>
          </a:xfrm>
          <a:prstGeom prst="rect">
            <a:avLst/>
          </a:prstGeom>
        </p:spPr>
      </p:pic>
    </p:spTree>
    <p:extLst>
      <p:ext uri="{BB962C8B-B14F-4D97-AF65-F5344CB8AC3E}">
        <p14:creationId xmlns:p14="http://schemas.microsoft.com/office/powerpoint/2010/main" val="202216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140530" y="5568771"/>
            <a:ext cx="2810256" cy="1511808"/>
          </a:xfrm>
          <a:prstGeom prst="rect">
            <a:avLst/>
          </a:prstGeom>
        </p:spPr>
      </p:pic>
      <p:sp>
        <p:nvSpPr>
          <p:cNvPr id="5" name="Text Placeholder 4"/>
          <p:cNvSpPr>
            <a:spLocks noGrp="1"/>
          </p:cNvSpPr>
          <p:nvPr>
            <p:ph type="body" sz="quarter" idx="13"/>
          </p:nvPr>
        </p:nvSpPr>
        <p:spPr/>
        <p:txBody>
          <a:bodyPr>
            <a:normAutofit/>
          </a:bodyPr>
          <a:lstStyle/>
          <a:p>
            <a:pPr algn="l"/>
            <a:r>
              <a:rPr lang="en-US" sz="2800" dirty="0"/>
              <a:t>It was covered with:</a:t>
            </a:r>
          </a:p>
          <a:p>
            <a:pPr marL="514350" lvl="0" indent="-514350" algn="l">
              <a:buFont typeface="+mj-lt"/>
              <a:buAutoNum type="arabicPeriod"/>
            </a:pPr>
            <a:r>
              <a:rPr lang="en-US" sz="2800" dirty="0"/>
              <a:t>A Cloth of Blue — representative of Him who is the LORD FROM HEAVEN (1 </a:t>
            </a:r>
            <a:r>
              <a:rPr lang="en-US" sz="2800" dirty="0" smtClean="0"/>
              <a:t>Corinthians 15:47</a:t>
            </a:r>
            <a:r>
              <a:rPr lang="en-US" sz="2800" dirty="0"/>
              <a:t>).</a:t>
            </a:r>
          </a:p>
          <a:p>
            <a:pPr marL="514350" lvl="0" indent="-514350" algn="l">
              <a:buFont typeface="+mj-lt"/>
              <a:buAutoNum type="arabicPeriod"/>
            </a:pPr>
            <a:r>
              <a:rPr lang="en-US" sz="2800" dirty="0"/>
              <a:t>Wrapped in Badgers' Skin — speaks of Him in whom the world sees no natural beauty.</a:t>
            </a:r>
          </a:p>
          <a:p>
            <a:pPr marL="514350" indent="-514350" algn="l">
              <a:buFont typeface="+mj-lt"/>
              <a:buAutoNum type="arabicPeriod"/>
            </a:pPr>
            <a:r>
              <a:rPr lang="en-US" sz="2800" dirty="0" smtClean="0"/>
              <a:t>Carried </a:t>
            </a:r>
            <a:r>
              <a:rPr lang="en-US" sz="2800" dirty="0"/>
              <a:t>on a Bar — significant of a </a:t>
            </a:r>
            <a:r>
              <a:rPr lang="en-US" sz="2800" dirty="0" smtClean="0"/>
              <a:t>pilgrimage</a:t>
            </a:r>
            <a:r>
              <a:rPr lang="en-US" sz="2800" dirty="0"/>
              <a:t/>
            </a:r>
            <a:br>
              <a:rPr lang="en-US" sz="2800" dirty="0"/>
            </a:br>
            <a:endParaRPr lang="en-US" sz="2800" dirty="0"/>
          </a:p>
        </p:txBody>
      </p:sp>
    </p:spTree>
    <p:extLst>
      <p:ext uri="{BB962C8B-B14F-4D97-AF65-F5344CB8AC3E}">
        <p14:creationId xmlns:p14="http://schemas.microsoft.com/office/powerpoint/2010/main" val="40910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22785"/>
          <a:stretch/>
        </p:blipFill>
        <p:spPr>
          <a:xfrm>
            <a:off x="5460467" y="6109577"/>
            <a:ext cx="3340608" cy="748423"/>
          </a:xfrm>
          <a:prstGeom prst="rect">
            <a:avLst/>
          </a:prstGeom>
        </p:spPr>
      </p:pic>
      <p:sp>
        <p:nvSpPr>
          <p:cNvPr id="5" name="Text Placeholder 4"/>
          <p:cNvSpPr>
            <a:spLocks noGrp="1"/>
          </p:cNvSpPr>
          <p:nvPr>
            <p:ph type="body" sz="quarter" idx="13"/>
          </p:nvPr>
        </p:nvSpPr>
        <p:spPr/>
        <p:txBody>
          <a:bodyPr/>
          <a:lstStyle/>
          <a:p>
            <a:pPr marL="457200" indent="-457200" algn="l">
              <a:buFont typeface="Arial" charset="0"/>
              <a:buChar char="•"/>
            </a:pPr>
            <a:r>
              <a:rPr lang="en-US" dirty="0"/>
              <a:t>The Golden Candlestick was positioned opposite the Golden Table on the south side of the Holy Place. </a:t>
            </a:r>
          </a:p>
          <a:p>
            <a:pPr marL="457200" indent="-457200" algn="l">
              <a:buFont typeface="Arial" charset="0"/>
              <a:buChar char="•"/>
            </a:pPr>
            <a:r>
              <a:rPr lang="en-US" dirty="0"/>
              <a:t>Rather than burning candles, the Golden Candlestick was more like a lamp stand upon which were seven lighted lamps. </a:t>
            </a:r>
          </a:p>
          <a:p>
            <a:pPr marL="914400" lvl="1" indent="-457200" algn="l">
              <a:buFont typeface="Arial" charset="0"/>
              <a:buChar char="•"/>
            </a:pPr>
            <a:r>
              <a:rPr lang="en-US" dirty="0"/>
              <a:t>This was a Candlestick having oil lamps, not candles. </a:t>
            </a:r>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marL="457200" indent="-457200" algn="l">
              <a:buFont typeface="Arial" charset="0"/>
              <a:buChar char="•"/>
            </a:pPr>
            <a:r>
              <a:rPr lang="en-US" dirty="0"/>
              <a:t>In a fulfillment sense, the Church is not just to be a "candle" or to give "candlelight," but it is to be a Lamp stand, casting forth its Divine light by the continual supply of the oil of the Holy Ghost.</a:t>
            </a:r>
          </a:p>
          <a:p>
            <a:pPr marL="457200" indent="-457200" algn="l">
              <a:buFont typeface="Arial" charset="0"/>
              <a:buChar char="•"/>
            </a:pPr>
            <a:r>
              <a:rPr lang="en-US" dirty="0"/>
              <a:t>The primary purpose of the Lamp stand was to give light to its own glory (Exodus 25:37), and, secondly, to illuminate all that was in the Sanctuary.</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22785"/>
          <a:stretch/>
        </p:blipFill>
        <p:spPr>
          <a:xfrm>
            <a:off x="5460467" y="6109577"/>
            <a:ext cx="3340608" cy="748423"/>
          </a:xfrm>
          <a:prstGeom prst="rect">
            <a:avLst/>
          </a:prstGeom>
        </p:spPr>
      </p:pic>
    </p:spTree>
    <p:extLst>
      <p:ext uri="{BB962C8B-B14F-4D97-AF65-F5344CB8AC3E}">
        <p14:creationId xmlns:p14="http://schemas.microsoft.com/office/powerpoint/2010/main" val="155973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marL="457200" indent="-457200" algn="l">
              <a:buFont typeface="Arial" charset="0"/>
              <a:buChar char="•"/>
            </a:pPr>
            <a:r>
              <a:rPr lang="en-US" dirty="0" smtClean="0"/>
              <a:t>The </a:t>
            </a:r>
            <a:r>
              <a:rPr lang="en-US" dirty="0"/>
              <a:t>Candlestick was called:</a:t>
            </a:r>
          </a:p>
          <a:p>
            <a:pPr marL="971550" lvl="1" indent="-514350" algn="l">
              <a:buFont typeface="+mj-lt"/>
              <a:buAutoNum type="alphaLcPeriod"/>
            </a:pPr>
            <a:r>
              <a:rPr lang="en-US" dirty="0"/>
              <a:t>The Candlestick — Exodus 35:14; 40:4,24.</a:t>
            </a:r>
          </a:p>
          <a:p>
            <a:pPr marL="971550" lvl="1" indent="-514350" algn="l">
              <a:buFont typeface="+mj-lt"/>
              <a:buAutoNum type="alphaLcPeriod"/>
            </a:pPr>
            <a:r>
              <a:rPr lang="en-US" dirty="0"/>
              <a:t>The Candlestick of God — Exodus 25:31.</a:t>
            </a:r>
          </a:p>
          <a:p>
            <a:pPr marL="971550" lvl="1" indent="-514350" algn="l">
              <a:buFont typeface="+mj-lt"/>
              <a:buAutoNum type="alphaLcPeriod"/>
            </a:pPr>
            <a:r>
              <a:rPr lang="en-US" dirty="0"/>
              <a:t>The Pure Candlestick — Exodus 31:8; 39:37; Leviticus 24:4.</a:t>
            </a:r>
          </a:p>
          <a:p>
            <a:pPr marL="971550" lvl="1" indent="-514350" algn="l">
              <a:buFont typeface="+mj-lt"/>
              <a:buAutoNum type="alphaLcPeriod"/>
            </a:pPr>
            <a:r>
              <a:rPr lang="en-US" dirty="0"/>
              <a:t>The Lamp of God — 1 Samuel 3:3.</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229"/>
          <a:stretch/>
        </p:blipFill>
        <p:spPr>
          <a:xfrm>
            <a:off x="5112736" y="5561306"/>
            <a:ext cx="3834384" cy="1296694"/>
          </a:xfrm>
          <a:prstGeom prst="rect">
            <a:avLst/>
          </a:prstGeom>
        </p:spPr>
      </p:pic>
    </p:spTree>
    <p:extLst>
      <p:ext uri="{BB962C8B-B14F-4D97-AF65-F5344CB8AC3E}">
        <p14:creationId xmlns:p14="http://schemas.microsoft.com/office/powerpoint/2010/main" val="200723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marL="457200" indent="-457200" algn="l">
              <a:buFont typeface="Arial" charset="0"/>
              <a:buChar char="•"/>
            </a:pPr>
            <a:r>
              <a:rPr lang="en-US" dirty="0"/>
              <a:t>As with the Laver, there were no measurements given for the Candlestick. </a:t>
            </a:r>
          </a:p>
          <a:p>
            <a:pPr marL="914400" lvl="1" indent="-457200" algn="l">
              <a:buFont typeface="Arial" charset="0"/>
              <a:buChar char="•"/>
            </a:pPr>
            <a:r>
              <a:rPr lang="en-US" dirty="0"/>
              <a:t>Both of these pieces of furniture are described without references to their measurements or size, but both were constructed wholly of metal. </a:t>
            </a:r>
          </a:p>
          <a:p>
            <a:pPr marL="914400" lvl="1" indent="-457200" algn="l">
              <a:buFont typeface="Arial" charset="0"/>
              <a:buChar char="•"/>
            </a:pPr>
            <a:r>
              <a:rPr lang="en-US" dirty="0"/>
              <a:t>The Candlestick was made wholly of gold, while the Laver was composed of solid brass.</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229"/>
          <a:stretch/>
        </p:blipFill>
        <p:spPr>
          <a:xfrm>
            <a:off x="5112736" y="5561306"/>
            <a:ext cx="3834384" cy="1296694"/>
          </a:xfrm>
          <a:prstGeom prst="rect">
            <a:avLst/>
          </a:prstGeom>
        </p:spPr>
      </p:pic>
    </p:spTree>
    <p:extLst>
      <p:ext uri="{BB962C8B-B14F-4D97-AF65-F5344CB8AC3E}">
        <p14:creationId xmlns:p14="http://schemas.microsoft.com/office/powerpoint/2010/main" val="169718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fontScale="92500" lnSpcReduction="10000"/>
          </a:bodyPr>
          <a:lstStyle/>
          <a:p>
            <a:pPr marL="457200" indent="-457200" algn="l">
              <a:buFont typeface="Arial" charset="0"/>
              <a:buChar char="•"/>
            </a:pPr>
            <a:r>
              <a:rPr lang="en-US" dirty="0"/>
              <a:t>The pure gold of the Candlestick weighed 120 pounds, or one talent. At a price of $300.00 per ounce, the gold would have been worth over $500,000.00 by today's standards!</a:t>
            </a:r>
          </a:p>
          <a:p>
            <a:pPr marL="457200" indent="-457200" algn="l">
              <a:buFont typeface="Arial" charset="0"/>
              <a:buChar char="•"/>
            </a:pPr>
            <a:r>
              <a:rPr lang="en-US" dirty="0"/>
              <a:t>No wood was in this Candlestick. It was "one beaten work of pure gold." </a:t>
            </a:r>
          </a:p>
          <a:p>
            <a:pPr marL="914400" lvl="1" indent="-457200" algn="l">
              <a:buFont typeface="Arial" charset="0"/>
              <a:buChar char="•"/>
            </a:pPr>
            <a:r>
              <a:rPr lang="en-US" dirty="0"/>
              <a:t>Little by little the hammer carefully fashioned this magnificent masterpiece. </a:t>
            </a:r>
          </a:p>
          <a:p>
            <a:pPr marL="914400" lvl="1" indent="-457200" algn="l">
              <a:buFont typeface="Arial" charset="0"/>
              <a:buChar char="•"/>
            </a:pPr>
            <a:r>
              <a:rPr lang="en-US" dirty="0"/>
              <a:t>When it was all carefully molded out of one piece the unity was so complete that thought of separation was utterly impossible.</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229"/>
          <a:stretch/>
        </p:blipFill>
        <p:spPr>
          <a:xfrm>
            <a:off x="5112736" y="5561306"/>
            <a:ext cx="3834384" cy="1296694"/>
          </a:xfrm>
          <a:prstGeom prst="rect">
            <a:avLst/>
          </a:prstGeom>
        </p:spPr>
      </p:pic>
    </p:spTree>
    <p:extLst>
      <p:ext uri="{BB962C8B-B14F-4D97-AF65-F5344CB8AC3E}">
        <p14:creationId xmlns:p14="http://schemas.microsoft.com/office/powerpoint/2010/main" val="145103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fontScale="85000" lnSpcReduction="20000"/>
          </a:bodyPr>
          <a:lstStyle/>
          <a:p>
            <a:pPr marL="457200" indent="-457200" algn="l">
              <a:buFont typeface="Arial" charset="0"/>
              <a:buChar char="•"/>
            </a:pPr>
            <a:r>
              <a:rPr lang="en-US" sz="3200" dirty="0" smtClean="0"/>
              <a:t>The Parts of </a:t>
            </a:r>
            <a:r>
              <a:rPr lang="en-US" sz="3200" dirty="0"/>
              <a:t>t</a:t>
            </a:r>
            <a:r>
              <a:rPr lang="en-US" sz="3200" dirty="0" smtClean="0"/>
              <a:t>he Candlestick</a:t>
            </a:r>
            <a:endParaRPr lang="en-US" sz="2000" dirty="0" smtClean="0"/>
          </a:p>
          <a:p>
            <a:pPr marL="914400" lvl="1" indent="-457200" algn="l">
              <a:buFont typeface="Arial" charset="0"/>
              <a:buChar char="•"/>
            </a:pPr>
            <a:r>
              <a:rPr lang="en-US" sz="3200" dirty="0" smtClean="0"/>
              <a:t>A </a:t>
            </a:r>
            <a:r>
              <a:rPr lang="en-US" sz="3200" dirty="0"/>
              <a:t>Central Shaft — Jesus said, " </a:t>
            </a:r>
            <a:r>
              <a:rPr lang="en-US" sz="3200" i="1" dirty="0"/>
              <a:t>I am the Vine" (John 15:5).</a:t>
            </a:r>
            <a:endParaRPr lang="en-US" sz="2000" dirty="0"/>
          </a:p>
          <a:p>
            <a:pPr marL="914400" lvl="1" indent="-457200" algn="l">
              <a:buFont typeface="Arial" charset="0"/>
              <a:buChar char="•"/>
            </a:pPr>
            <a:r>
              <a:rPr lang="en-US" sz="3200" dirty="0"/>
              <a:t>Branches — Three on either side of the central shaft — Jesus said, </a:t>
            </a:r>
            <a:r>
              <a:rPr lang="en-US" sz="3200" i="1" dirty="0"/>
              <a:t>"Ye are the branches"     (John 15:5).</a:t>
            </a:r>
            <a:endParaRPr lang="en-US" sz="2000" dirty="0"/>
          </a:p>
          <a:p>
            <a:pPr marL="914400" lvl="1" indent="-457200" algn="l">
              <a:buFont typeface="Arial" charset="0"/>
              <a:buChar char="•"/>
            </a:pPr>
            <a:r>
              <a:rPr lang="en-US" sz="3200" dirty="0"/>
              <a:t>Bowls — were like the leaf-envelope of the flower.</a:t>
            </a:r>
            <a:endParaRPr lang="en-US" sz="2000" dirty="0"/>
          </a:p>
          <a:p>
            <a:pPr marL="914400" lvl="1" indent="-457200" algn="l">
              <a:buFont typeface="Arial" charset="0"/>
              <a:buChar char="•"/>
            </a:pPr>
            <a:r>
              <a:rPr lang="en-US" sz="3200" dirty="0"/>
              <a:t>Knops — upheld the branches from beneath. They were like an opening bud. </a:t>
            </a:r>
            <a:endParaRPr lang="en-US" sz="2000" dirty="0"/>
          </a:p>
          <a:p>
            <a:pPr marL="914400" lvl="1" indent="-457200" algn="l">
              <a:buFont typeface="Arial" charset="0"/>
              <a:buChar char="•"/>
            </a:pPr>
            <a:r>
              <a:rPr lang="en-US" sz="3200" dirty="0"/>
              <a:t>Flowers - the floral portion, or blossom-like lilies.</a:t>
            </a:r>
            <a:endParaRPr lang="en-US" sz="2000" dirty="0"/>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229"/>
          <a:stretch/>
        </p:blipFill>
        <p:spPr>
          <a:xfrm>
            <a:off x="5112736" y="5561306"/>
            <a:ext cx="3834384" cy="1296694"/>
          </a:xfrm>
          <a:prstGeom prst="rect">
            <a:avLst/>
          </a:prstGeom>
        </p:spPr>
      </p:pic>
    </p:spTree>
    <p:extLst>
      <p:ext uri="{BB962C8B-B14F-4D97-AF65-F5344CB8AC3E}">
        <p14:creationId xmlns:p14="http://schemas.microsoft.com/office/powerpoint/2010/main" val="202570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marL="457200" indent="-457200" algn="l">
              <a:buFont typeface="Arial" charset="0"/>
              <a:buChar char="•"/>
            </a:pPr>
            <a:r>
              <a:rPr lang="en-US" sz="2800" dirty="0" smtClean="0"/>
              <a:t>The Seven Lamps</a:t>
            </a:r>
          </a:p>
          <a:p>
            <a:pPr marL="914400" lvl="1" indent="-457200" algn="l">
              <a:buFont typeface="Arial" charset="0"/>
              <a:buChar char="•"/>
            </a:pPr>
            <a:r>
              <a:rPr lang="en-US" sz="2800" dirty="0" smtClean="0"/>
              <a:t>Though </a:t>
            </a:r>
            <a:r>
              <a:rPr lang="en-US" sz="2800" dirty="0"/>
              <a:t>these were seven lamps with seven lights, yet they are spoken of as ONE lamp or ONE light. </a:t>
            </a:r>
          </a:p>
          <a:p>
            <a:pPr marL="914400" lvl="1" indent="-457200" algn="l">
              <a:buFont typeface="Arial" charset="0"/>
              <a:buChar char="•"/>
            </a:pPr>
            <a:r>
              <a:rPr lang="en-US" sz="2800" dirty="0"/>
              <a:t>The seven lamps gave forth ONE Light or ONE witness.</a:t>
            </a:r>
            <a:endParaRPr lang="en-US" sz="2000" dirty="0"/>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229"/>
          <a:stretch/>
        </p:blipFill>
        <p:spPr>
          <a:xfrm>
            <a:off x="5112736" y="5561306"/>
            <a:ext cx="3834384" cy="1296694"/>
          </a:xfrm>
          <a:prstGeom prst="rect">
            <a:avLst/>
          </a:prstGeom>
        </p:spPr>
      </p:pic>
    </p:spTree>
    <p:extLst>
      <p:ext uri="{BB962C8B-B14F-4D97-AF65-F5344CB8AC3E}">
        <p14:creationId xmlns:p14="http://schemas.microsoft.com/office/powerpoint/2010/main" val="205660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marL="457200" lvl="0" indent="-457200" algn="l">
              <a:buFont typeface="Arial" charset="0"/>
              <a:buChar char="•"/>
            </a:pPr>
            <a:r>
              <a:rPr lang="en-US" sz="2800" dirty="0" smtClean="0"/>
              <a:t>The Purpose of the Candlestick was to give LIGHT:</a:t>
            </a:r>
          </a:p>
          <a:p>
            <a:pPr marL="914400" lvl="1" indent="-457200" algn="l">
              <a:buFont typeface="Arial" charset="0"/>
              <a:buChar char="•"/>
            </a:pPr>
            <a:r>
              <a:rPr lang="en-US" sz="2800" dirty="0" smtClean="0"/>
              <a:t>The Candlestick was to illuminate the Holy Place. It was the only light there just as the Church is the Light of the World now.</a:t>
            </a:r>
          </a:p>
          <a:p>
            <a:pPr marL="914400" lvl="1" indent="-457200" algn="l">
              <a:buFont typeface="Arial" charset="0"/>
              <a:buChar char="•"/>
            </a:pPr>
            <a:r>
              <a:rPr lang="en-US" sz="2800" dirty="0" smtClean="0"/>
              <a:t>The Candlestick was to give light before the Lord (Leviticus 24:1-4). We are to shine before the Lord as we shine before the world (Matthew 5:15-16).</a:t>
            </a:r>
            <a:endParaRPr lang="en-US" sz="2000" dirty="0"/>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229"/>
          <a:stretch/>
        </p:blipFill>
        <p:spPr>
          <a:xfrm>
            <a:off x="5112736" y="5561306"/>
            <a:ext cx="3834384" cy="1296694"/>
          </a:xfrm>
          <a:prstGeom prst="rect">
            <a:avLst/>
          </a:prstGeom>
        </p:spPr>
      </p:pic>
    </p:spTree>
    <p:extLst>
      <p:ext uri="{BB962C8B-B14F-4D97-AF65-F5344CB8AC3E}">
        <p14:creationId xmlns:p14="http://schemas.microsoft.com/office/powerpoint/2010/main" val="71157090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145</TotalTime>
  <Words>948</Words>
  <Application>Microsoft Office PowerPoint</Application>
  <PresentationFormat>On-screen Show (4:3)</PresentationFormat>
  <Paragraphs>49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 Reinking</cp:lastModifiedBy>
  <cp:revision>29</cp:revision>
  <dcterms:created xsi:type="dcterms:W3CDTF">2014-03-26T14:03:34Z</dcterms:created>
  <dcterms:modified xsi:type="dcterms:W3CDTF">2016-12-07T17:42:35Z</dcterms:modified>
</cp:coreProperties>
</file>