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4AA"/>
    <a:srgbClr val="BA893E"/>
    <a:srgbClr val="C69143"/>
    <a:srgbClr val="C69D30"/>
    <a:srgbClr val="E8B93B"/>
    <a:srgbClr val="7D5426"/>
    <a:srgbClr val="7F4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6" autoAdjust="0"/>
    <p:restoredTop sz="94671"/>
  </p:normalViewPr>
  <p:slideViewPr>
    <p:cSldViewPr snapToGrid="0" snapToObjects="1">
      <p:cViewPr varScale="1">
        <p:scale>
          <a:sx n="104" d="100"/>
          <a:sy n="104" d="100"/>
        </p:scale>
        <p:origin x="3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504843" y="4695674"/>
            <a:ext cx="4126378" cy="52070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4346" y="2979588"/>
            <a:ext cx="4637492" cy="1605237"/>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2504843" y="4695674"/>
            <a:ext cx="4126378" cy="52070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62994"/>
            <a:ext cx="8211824" cy="392497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362994"/>
            <a:ext cx="8211824" cy="392497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650" y="5409436"/>
            <a:ext cx="2370844" cy="874800"/>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362994"/>
            <a:ext cx="8211824" cy="392497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1/8/17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8D4AA"/>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8D4A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8D4A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8D4A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8D4A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8D4A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504" y="5189945"/>
            <a:ext cx="4126992" cy="6461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8428"/>
            <a:ext cx="9144000" cy="2517648"/>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fontScale="92500" lnSpcReduction="10000"/>
          </a:bodyPr>
          <a:lstStyle/>
          <a:p>
            <a:pPr marL="457200" indent="-457200" algn="l">
              <a:buFont typeface="Arial" charset="0"/>
              <a:buChar char="•"/>
            </a:pPr>
            <a:r>
              <a:rPr lang="en-US" dirty="0"/>
              <a:t>David laid this to one side and picked up his familiar staff and sling and with five 	smooth stones from the brook, went forth to meet the Philistine. </a:t>
            </a:r>
          </a:p>
          <a:p>
            <a:pPr marL="457200" indent="-457200" algn="l">
              <a:buFont typeface="Arial" charset="0"/>
              <a:buChar char="•"/>
            </a:pPr>
            <a:r>
              <a:rPr lang="en-US" dirty="0"/>
              <a:t>One stone was all that David needed. It struck Goliath on his forehead. </a:t>
            </a:r>
          </a:p>
          <a:p>
            <a:pPr marL="457200" indent="-457200" algn="l">
              <a:buFont typeface="Arial" charset="0"/>
              <a:buChar char="•"/>
            </a:pPr>
            <a:r>
              <a:rPr lang="en-US" dirty="0"/>
              <a:t>He fell stunned, to the ground, and David quickly killed him, cutting off his head, </a:t>
            </a:r>
            <a:r>
              <a:rPr lang="en-US" dirty="0" smtClean="0"/>
              <a:t>with </a:t>
            </a:r>
            <a:r>
              <a:rPr lang="en-US" dirty="0"/>
              <a:t>his own sword.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GOLIATH: </a:t>
            </a:r>
            <a:endParaRPr lang="en-US" sz="2800" dirty="0">
              <a:solidFill>
                <a:srgbClr val="E8D4AA"/>
              </a:solidFill>
            </a:endParaRPr>
          </a:p>
        </p:txBody>
      </p:sp>
    </p:spTree>
    <p:extLst>
      <p:ext uri="{BB962C8B-B14F-4D97-AF65-F5344CB8AC3E}">
        <p14:creationId xmlns:p14="http://schemas.microsoft.com/office/powerpoint/2010/main" val="193158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In the beginning Saul was fond of David, but became very jealous of David </a:t>
            </a:r>
            <a:r>
              <a:rPr lang="en-US" dirty="0" smtClean="0"/>
              <a:t>following </a:t>
            </a:r>
            <a:r>
              <a:rPr lang="en-US" dirty="0"/>
              <a:t>the slaying of Goliath.</a:t>
            </a:r>
          </a:p>
          <a:p>
            <a:pPr marL="457200" indent="-457200" algn="l">
              <a:buFont typeface="Arial" charset="0"/>
              <a:buChar char="•"/>
            </a:pPr>
            <a:r>
              <a:rPr lang="en-US" dirty="0"/>
              <a:t>After the victory over the Philistines, the women came out of the cities, singing and </a:t>
            </a:r>
            <a:r>
              <a:rPr lang="en-US" dirty="0" smtClean="0"/>
              <a:t>dancing </a:t>
            </a:r>
            <a:r>
              <a:rPr lang="en-US" dirty="0"/>
              <a:t>to meet King Saul but their song made Saul very angry.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SAUL'S JEALOUSY OF DAVID: </a:t>
            </a:r>
            <a:endParaRPr lang="en-US" sz="2800" dirty="0">
              <a:solidFill>
                <a:srgbClr val="E8D4AA"/>
              </a:solidFill>
            </a:endParaRPr>
          </a:p>
        </p:txBody>
      </p:sp>
    </p:spTree>
    <p:extLst>
      <p:ext uri="{BB962C8B-B14F-4D97-AF65-F5344CB8AC3E}">
        <p14:creationId xmlns:p14="http://schemas.microsoft.com/office/powerpoint/2010/main" val="195016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Saul's jealousy of David was aroused and from that day he sought to kill him on </a:t>
            </a:r>
            <a:r>
              <a:rPr lang="en-US" dirty="0" smtClean="0"/>
              <a:t>every </a:t>
            </a:r>
            <a:r>
              <a:rPr lang="en-US" dirty="0"/>
              <a:t>occasion. </a:t>
            </a:r>
          </a:p>
          <a:p>
            <a:pPr marL="457200" indent="-457200" algn="l">
              <a:buFont typeface="Arial" charset="0"/>
              <a:buChar char="•"/>
            </a:pPr>
            <a:r>
              <a:rPr lang="en-US" dirty="0"/>
              <a:t>Saul made at least five attempts to kill David.</a:t>
            </a:r>
          </a:p>
          <a:p>
            <a:pPr marL="457200" indent="-457200" algn="l">
              <a:buFont typeface="Arial" charset="0"/>
              <a:buChar char="•"/>
            </a:pPr>
            <a:r>
              <a:rPr lang="en-US" dirty="0"/>
              <a:t>Finally David had to flee for his life and became a fugitive.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SAUL'S JEALOUSY OF DAVID: </a:t>
            </a:r>
            <a:endParaRPr lang="en-US" sz="2800" dirty="0">
              <a:solidFill>
                <a:srgbClr val="E8D4AA"/>
              </a:solidFill>
            </a:endParaRPr>
          </a:p>
        </p:txBody>
      </p:sp>
    </p:spTree>
    <p:extLst>
      <p:ext uri="{BB962C8B-B14F-4D97-AF65-F5344CB8AC3E}">
        <p14:creationId xmlns:p14="http://schemas.microsoft.com/office/powerpoint/2010/main" val="124056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David won the friendship and love of Jonathon. </a:t>
            </a:r>
          </a:p>
          <a:p>
            <a:pPr marL="457200" indent="-457200" algn="l">
              <a:buFont typeface="Arial" charset="0"/>
              <a:buChar char="•"/>
            </a:pPr>
            <a:r>
              <a:rPr lang="en-US" dirty="0"/>
              <a:t>Jonathon was Saul's son  </a:t>
            </a:r>
          </a:p>
          <a:p>
            <a:pPr marL="457200" indent="-457200" algn="l">
              <a:buFont typeface="Arial" charset="0"/>
              <a:buChar char="•"/>
            </a:pPr>
            <a:r>
              <a:rPr lang="en-US" dirty="0"/>
              <a:t>It was a friendship of the warmest kind, and also pure.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JONATHON: </a:t>
            </a:r>
            <a:endParaRPr lang="en-US" sz="2800" dirty="0">
              <a:solidFill>
                <a:srgbClr val="E8D4AA"/>
              </a:solidFill>
            </a:endParaRPr>
          </a:p>
        </p:txBody>
      </p:sp>
    </p:spTree>
    <p:extLst>
      <p:ext uri="{BB962C8B-B14F-4D97-AF65-F5344CB8AC3E}">
        <p14:creationId xmlns:p14="http://schemas.microsoft.com/office/powerpoint/2010/main" val="89696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Jonathon did all he could to soften Saul's jealousy of David and tried to dissuade 	Saul from his murderous plot to kill David.</a:t>
            </a:r>
          </a:p>
          <a:p>
            <a:pPr marL="457200" indent="-457200" algn="l">
              <a:buFont typeface="Arial" charset="0"/>
              <a:buChar char="•"/>
            </a:pPr>
            <a:r>
              <a:rPr lang="en-US" dirty="0"/>
              <a:t>When he failed, he entered into a covenant with David to protect him and to inform </a:t>
            </a:r>
            <a:r>
              <a:rPr lang="en-US" dirty="0" smtClean="0"/>
              <a:t>him </a:t>
            </a:r>
            <a:r>
              <a:rPr lang="en-US" dirty="0"/>
              <a:t>of Saul's secret movements.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JONATHON: </a:t>
            </a:r>
            <a:endParaRPr lang="en-US" sz="2800" dirty="0">
              <a:solidFill>
                <a:srgbClr val="E8D4AA"/>
              </a:solidFill>
            </a:endParaRPr>
          </a:p>
        </p:txBody>
      </p:sp>
    </p:spTree>
    <p:extLst>
      <p:ext uri="{BB962C8B-B14F-4D97-AF65-F5344CB8AC3E}">
        <p14:creationId xmlns:p14="http://schemas.microsoft.com/office/powerpoint/2010/main" val="183923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Jonathon asked nothing of him except that he would be kind to all his kindred </a:t>
            </a:r>
            <a:r>
              <a:rPr lang="en-US" dirty="0" smtClean="0"/>
              <a:t>when </a:t>
            </a:r>
            <a:r>
              <a:rPr lang="en-US" dirty="0"/>
              <a:t>he should come into his kingdom.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JONATHON: </a:t>
            </a:r>
            <a:endParaRPr lang="en-US" sz="2800" dirty="0">
              <a:solidFill>
                <a:srgbClr val="E8D4AA"/>
              </a:solidFill>
            </a:endParaRPr>
          </a:p>
        </p:txBody>
      </p:sp>
    </p:spTree>
    <p:extLst>
      <p:ext uri="{BB962C8B-B14F-4D97-AF65-F5344CB8AC3E}">
        <p14:creationId xmlns:p14="http://schemas.microsoft.com/office/powerpoint/2010/main" val="201732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fontScale="92500" lnSpcReduction="10000"/>
          </a:bodyPr>
          <a:lstStyle/>
          <a:p>
            <a:pPr marL="457200" indent="-457200" algn="l">
              <a:buFont typeface="Arial" charset="0"/>
              <a:buChar char="•"/>
            </a:pPr>
            <a:r>
              <a:rPr lang="en-US" dirty="0"/>
              <a:t>When David fled from Saul he became a fugitive hunted by the King.  </a:t>
            </a:r>
          </a:p>
          <a:p>
            <a:pPr marL="457200" indent="-457200" algn="l">
              <a:buFont typeface="Arial" charset="0"/>
              <a:buChar char="•"/>
            </a:pPr>
            <a:r>
              <a:rPr lang="en-US" dirty="0"/>
              <a:t>He returned to his homeland and took up residence in a cave where he began </a:t>
            </a:r>
            <a:r>
              <a:rPr lang="en-US" dirty="0" smtClean="0"/>
              <a:t>gathering </a:t>
            </a:r>
            <a:r>
              <a:rPr lang="en-US" dirty="0"/>
              <a:t>a protective force of men.</a:t>
            </a:r>
          </a:p>
          <a:p>
            <a:pPr marL="457200" indent="-457200" algn="l">
              <a:buFont typeface="Arial" charset="0"/>
              <a:buChar char="•"/>
            </a:pPr>
            <a:r>
              <a:rPr lang="en-US" dirty="0"/>
              <a:t>Four hundred men responded. </a:t>
            </a:r>
          </a:p>
          <a:p>
            <a:pPr marL="457200" indent="-457200" algn="l">
              <a:buFont typeface="Arial" charset="0"/>
              <a:buChar char="•"/>
            </a:pPr>
            <a:r>
              <a:rPr lang="en-US" dirty="0"/>
              <a:t>The </a:t>
            </a:r>
            <a:r>
              <a:rPr lang="en-US" dirty="0" err="1"/>
              <a:t>Ziphites</a:t>
            </a:r>
            <a:r>
              <a:rPr lang="en-US" dirty="0"/>
              <a:t> told Saul of David's hiding place and Saul came and for a second </a:t>
            </a:r>
            <a:r>
              <a:rPr lang="en-US" dirty="0" smtClean="0"/>
              <a:t>time</a:t>
            </a:r>
            <a:r>
              <a:rPr lang="en-US" dirty="0"/>
              <a:t>, David spared his life.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DAVID'S LIFE AS A FUGITIVE: </a:t>
            </a:r>
            <a:endParaRPr lang="en-US" sz="2800" dirty="0">
              <a:solidFill>
                <a:srgbClr val="E8D4AA"/>
              </a:solidFill>
            </a:endParaRPr>
          </a:p>
        </p:txBody>
      </p:sp>
    </p:spTree>
    <p:extLst>
      <p:ext uri="{BB962C8B-B14F-4D97-AF65-F5344CB8AC3E}">
        <p14:creationId xmlns:p14="http://schemas.microsoft.com/office/powerpoint/2010/main" val="68314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60"/>
            <a:ext cx="8211824" cy="3757710"/>
          </a:xfrm>
        </p:spPr>
        <p:txBody>
          <a:bodyPr>
            <a:normAutofit fontScale="92500" lnSpcReduction="20000"/>
          </a:bodyPr>
          <a:lstStyle/>
          <a:p>
            <a:pPr marL="457200" indent="-457200" algn="l">
              <a:buFont typeface="Arial" charset="0"/>
              <a:buChar char="•"/>
            </a:pPr>
            <a:r>
              <a:rPr lang="en-US" dirty="0"/>
              <a:t>David went to where Saul slept under the guard of Abner and the army.</a:t>
            </a:r>
          </a:p>
          <a:p>
            <a:pPr marL="457200" indent="-457200" algn="l">
              <a:buFont typeface="Arial" charset="0"/>
              <a:buChar char="•"/>
            </a:pPr>
            <a:r>
              <a:rPr lang="en-US" dirty="0"/>
              <a:t>David took away Saul's own spear and jug of water. </a:t>
            </a:r>
          </a:p>
          <a:p>
            <a:pPr marL="457200" indent="-457200" algn="l">
              <a:buFont typeface="Arial" charset="0"/>
              <a:buChar char="•"/>
            </a:pPr>
            <a:r>
              <a:rPr lang="en-US" dirty="0"/>
              <a:t>The next day, Saul shown the articles by David, repented and promised not to </a:t>
            </a:r>
            <a:r>
              <a:rPr lang="en-US" dirty="0" smtClean="0"/>
              <a:t>pursue </a:t>
            </a:r>
            <a:r>
              <a:rPr lang="en-US" dirty="0"/>
              <a:t>David any longer.</a:t>
            </a:r>
          </a:p>
          <a:p>
            <a:pPr marL="457200" indent="-457200" algn="l">
              <a:buFont typeface="Arial" charset="0"/>
              <a:buChar char="•"/>
            </a:pPr>
            <a:r>
              <a:rPr lang="en-US" dirty="0"/>
              <a:t>Upon the death of Saul, the outlaw life of David came to an end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DAVID'S LIFE AS A FUGITIVE: </a:t>
            </a:r>
            <a:endParaRPr lang="en-US" sz="2800" dirty="0">
              <a:solidFill>
                <a:srgbClr val="E8D4AA"/>
              </a:solidFill>
            </a:endParaRPr>
          </a:p>
        </p:txBody>
      </p:sp>
    </p:spTree>
    <p:extLst>
      <p:ext uri="{BB962C8B-B14F-4D97-AF65-F5344CB8AC3E}">
        <p14:creationId xmlns:p14="http://schemas.microsoft.com/office/powerpoint/2010/main" val="1654607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60"/>
            <a:ext cx="8211824" cy="3757710"/>
          </a:xfrm>
        </p:spPr>
        <p:txBody>
          <a:bodyPr>
            <a:normAutofit/>
          </a:bodyPr>
          <a:lstStyle/>
          <a:p>
            <a:pPr marL="457200" indent="-457200" algn="l">
              <a:buFont typeface="Arial" charset="0"/>
              <a:buChar char="•"/>
            </a:pPr>
            <a:r>
              <a:rPr lang="en-US" dirty="0"/>
              <a:t>When Saul was killed, the people of Judah anointed David king. </a:t>
            </a:r>
          </a:p>
          <a:p>
            <a:pPr marL="457200" indent="-457200" algn="l">
              <a:buFont typeface="Arial" charset="0"/>
              <a:buChar char="•"/>
            </a:pPr>
            <a:r>
              <a:rPr lang="en-US" dirty="0"/>
              <a:t>This was quite logical for David was well known in Judah. </a:t>
            </a:r>
          </a:p>
          <a:p>
            <a:pPr marL="457200" indent="-457200" algn="l">
              <a:buFont typeface="Arial" charset="0"/>
              <a:buChar char="•"/>
            </a:pPr>
            <a:r>
              <a:rPr lang="en-US" dirty="0"/>
              <a:t>Many of his men came from Judah and he had been their champion for many years.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KING OF JUDAH: </a:t>
            </a:r>
            <a:endParaRPr lang="en-US" sz="2800" dirty="0">
              <a:solidFill>
                <a:srgbClr val="E8D4AA"/>
              </a:solidFill>
            </a:endParaRPr>
          </a:p>
        </p:txBody>
      </p:sp>
    </p:spTree>
    <p:extLst>
      <p:ext uri="{BB962C8B-B14F-4D97-AF65-F5344CB8AC3E}">
        <p14:creationId xmlns:p14="http://schemas.microsoft.com/office/powerpoint/2010/main" val="212778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60"/>
            <a:ext cx="8211824" cy="3757710"/>
          </a:xfrm>
        </p:spPr>
        <p:txBody>
          <a:bodyPr>
            <a:normAutofit lnSpcReduction="10000"/>
          </a:bodyPr>
          <a:lstStyle/>
          <a:p>
            <a:pPr marL="457200" indent="-457200" algn="l">
              <a:buFont typeface="Arial" charset="0"/>
              <a:buChar char="•"/>
            </a:pPr>
            <a:r>
              <a:rPr lang="en-US" dirty="0"/>
              <a:t>There were familiar with his ability and leadership, warfare, and were glad to make </a:t>
            </a:r>
            <a:r>
              <a:rPr lang="en-US" dirty="0" smtClean="0"/>
              <a:t>him </a:t>
            </a:r>
            <a:r>
              <a:rPr lang="en-US" dirty="0"/>
              <a:t>King, one in whom they could place confidence. </a:t>
            </a:r>
          </a:p>
          <a:p>
            <a:pPr marL="457200" indent="-457200" algn="l">
              <a:buFont typeface="Arial" charset="0"/>
              <a:buChar char="•"/>
            </a:pPr>
            <a:r>
              <a:rPr lang="en-US" dirty="0"/>
              <a:t>David was crowned King of Judah at Hebron in the year 1014 BC. </a:t>
            </a:r>
          </a:p>
          <a:p>
            <a:pPr marL="457200" indent="-457200" algn="l">
              <a:buFont typeface="Arial" charset="0"/>
              <a:buChar char="•"/>
            </a:pPr>
            <a:r>
              <a:rPr lang="en-US" dirty="0"/>
              <a:t>David ruled over Judah for seven and one half years.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KING OF JUDAH: </a:t>
            </a:r>
            <a:endParaRPr lang="en-US" sz="2800" dirty="0">
              <a:solidFill>
                <a:srgbClr val="E8D4AA"/>
              </a:solidFill>
            </a:endParaRPr>
          </a:p>
        </p:txBody>
      </p:sp>
    </p:spTree>
    <p:extLst>
      <p:ext uri="{BB962C8B-B14F-4D97-AF65-F5344CB8AC3E}">
        <p14:creationId xmlns:p14="http://schemas.microsoft.com/office/powerpoint/2010/main" val="111450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lstStyle/>
          <a:p>
            <a:pPr marL="457200" indent="-457200" algn="l">
              <a:buFont typeface="Arial" charset="0"/>
              <a:buChar char="•"/>
            </a:pPr>
            <a:r>
              <a:rPr lang="en-US" dirty="0"/>
              <a:t>The eighth and youngest son of Jesse, of the tribe of Judah. </a:t>
            </a:r>
          </a:p>
          <a:p>
            <a:pPr marL="457200" indent="-457200" algn="l">
              <a:buFont typeface="Arial" charset="0"/>
              <a:buChar char="•"/>
            </a:pPr>
            <a:r>
              <a:rPr lang="en-US" dirty="0"/>
              <a:t>Jesse was the grandson of Boaz and Ruth.</a:t>
            </a:r>
          </a:p>
          <a:p>
            <a:pPr marL="457200" indent="-457200" algn="l">
              <a:buFont typeface="Arial" charset="0"/>
              <a:buChar char="•"/>
            </a:pPr>
            <a:r>
              <a:rPr lang="en-US" dirty="0"/>
              <a:t>David was born at Bethlehem, six miles south of Jerusalem. </a:t>
            </a:r>
          </a:p>
          <a:p>
            <a:pPr marL="457200" indent="-457200" algn="l">
              <a:buFont typeface="Arial" charset="0"/>
              <a:buChar char="•"/>
            </a:pPr>
            <a:r>
              <a:rPr lang="en-US" dirty="0"/>
              <a:t>He was born about 1080 BC</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a:solidFill>
                  <a:srgbClr val="E8D4AA"/>
                </a:solidFill>
                <a:latin typeface="Times New Roman" charset="0"/>
                <a:ea typeface="Times New Roman" charset="0"/>
              </a:rPr>
              <a:t>HIS BACKGROUND:</a:t>
            </a:r>
            <a:r>
              <a:rPr lang="en-US" sz="2800">
                <a:solidFill>
                  <a:srgbClr val="E8D4AA"/>
                </a:solidFill>
              </a:rPr>
              <a:t> </a:t>
            </a:r>
          </a:p>
        </p:txBody>
      </p:sp>
    </p:spTree>
    <p:extLst>
      <p:ext uri="{BB962C8B-B14F-4D97-AF65-F5344CB8AC3E}">
        <p14:creationId xmlns:p14="http://schemas.microsoft.com/office/powerpoint/2010/main" val="1405483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60"/>
            <a:ext cx="8211824" cy="3757710"/>
          </a:xfrm>
        </p:spPr>
        <p:txBody>
          <a:bodyPr>
            <a:normAutofit fontScale="92500"/>
          </a:bodyPr>
          <a:lstStyle/>
          <a:p>
            <a:pPr marL="457200" indent="-457200" algn="l">
              <a:buFont typeface="Arial" charset="0"/>
              <a:buChar char="•"/>
            </a:pPr>
            <a:r>
              <a:rPr lang="en-US" dirty="0"/>
              <a:t>After the death of King Saul, Abner, captain of the hosts, encouraged Saul's son, </a:t>
            </a:r>
            <a:r>
              <a:rPr lang="en-US" dirty="0" err="1" smtClean="0"/>
              <a:t>Ishbosheth</a:t>
            </a:r>
            <a:r>
              <a:rPr lang="en-US" dirty="0" smtClean="0"/>
              <a:t> </a:t>
            </a:r>
            <a:r>
              <a:rPr lang="en-US" dirty="0"/>
              <a:t>to accept the kingship and he was crowned King of the northern and </a:t>
            </a:r>
            <a:r>
              <a:rPr lang="en-US" dirty="0" smtClean="0"/>
              <a:t>eastern </a:t>
            </a:r>
            <a:r>
              <a:rPr lang="en-US" dirty="0"/>
              <a:t>tribes. </a:t>
            </a:r>
          </a:p>
          <a:p>
            <a:pPr marL="457200" indent="-457200" algn="l">
              <a:buFont typeface="Arial" charset="0"/>
              <a:buChar char="•"/>
            </a:pPr>
            <a:r>
              <a:rPr lang="en-US" dirty="0"/>
              <a:t>Civil war between Israel and Judah resulted, and Judah always prevailed.</a:t>
            </a:r>
          </a:p>
          <a:p>
            <a:pPr marL="457200" indent="-457200" algn="l">
              <a:buFont typeface="Arial" charset="0"/>
              <a:buChar char="•"/>
            </a:pPr>
            <a:r>
              <a:rPr lang="en-US" dirty="0"/>
              <a:t>Finally, Abner deserted </a:t>
            </a:r>
            <a:r>
              <a:rPr lang="en-US" dirty="0" err="1"/>
              <a:t>Ishbosheth</a:t>
            </a:r>
            <a:r>
              <a:rPr lang="en-US" dirty="0"/>
              <a:t> and joined himself unto David, but Joab </a:t>
            </a:r>
            <a:r>
              <a:rPr lang="en-US" dirty="0" smtClean="0"/>
              <a:t>murdered </a:t>
            </a:r>
            <a:r>
              <a:rPr lang="en-US" dirty="0"/>
              <a:t>him.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KING OF ISRAEL:</a:t>
            </a:r>
          </a:p>
        </p:txBody>
      </p:sp>
    </p:spTree>
    <p:extLst>
      <p:ext uri="{BB962C8B-B14F-4D97-AF65-F5344CB8AC3E}">
        <p14:creationId xmlns:p14="http://schemas.microsoft.com/office/powerpoint/2010/main" val="37320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60"/>
            <a:ext cx="8211824" cy="3757710"/>
          </a:xfrm>
        </p:spPr>
        <p:txBody>
          <a:bodyPr>
            <a:normAutofit lnSpcReduction="10000"/>
          </a:bodyPr>
          <a:lstStyle/>
          <a:p>
            <a:pPr marL="457200" indent="-457200" algn="l">
              <a:buFont typeface="Arial" charset="0"/>
              <a:buChar char="•"/>
            </a:pPr>
            <a:r>
              <a:rPr lang="en-US" dirty="0"/>
              <a:t>Soon after this </a:t>
            </a:r>
            <a:r>
              <a:rPr lang="en-US" dirty="0" err="1"/>
              <a:t>Ishbosheth</a:t>
            </a:r>
            <a:r>
              <a:rPr lang="en-US" dirty="0"/>
              <a:t> was murdered by two of his servants, and then David </a:t>
            </a:r>
            <a:r>
              <a:rPr lang="en-US" dirty="0" smtClean="0"/>
              <a:t>was </a:t>
            </a:r>
            <a:r>
              <a:rPr lang="en-US" dirty="0"/>
              <a:t>anointed King over Israel too.</a:t>
            </a:r>
          </a:p>
          <a:p>
            <a:pPr marL="457200" indent="-457200" algn="l">
              <a:buFont typeface="Arial" charset="0"/>
              <a:buChar char="•"/>
            </a:pPr>
            <a:r>
              <a:rPr lang="en-US" dirty="0"/>
              <a:t> The civil war came to an end and David became King over the United Kingdom.</a:t>
            </a:r>
          </a:p>
          <a:p>
            <a:pPr marL="457200" indent="-457200" algn="l">
              <a:buFont typeface="Arial" charset="0"/>
              <a:buChar char="•"/>
            </a:pPr>
            <a:r>
              <a:rPr lang="en-US" dirty="0"/>
              <a:t>He ruled for thirty-three years over Israel making a total reign of forty and one </a:t>
            </a:r>
            <a:r>
              <a:rPr lang="en-US"/>
              <a:t>half </a:t>
            </a:r>
            <a:r>
              <a:rPr lang="en-US" smtClean="0"/>
              <a:t>years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KING OF ISRAEL:</a:t>
            </a:r>
          </a:p>
        </p:txBody>
      </p:sp>
    </p:spTree>
    <p:extLst>
      <p:ext uri="{BB962C8B-B14F-4D97-AF65-F5344CB8AC3E}">
        <p14:creationId xmlns:p14="http://schemas.microsoft.com/office/powerpoint/2010/main" val="180191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lstStyle/>
          <a:p>
            <a:pPr marL="457200" indent="-457200" algn="l">
              <a:buFont typeface="Arial" charset="0"/>
              <a:buChar char="•"/>
            </a:pPr>
            <a:r>
              <a:rPr lang="en-US" dirty="0"/>
              <a:t>David's job as a boy was being a shepherd.</a:t>
            </a:r>
          </a:p>
          <a:p>
            <a:pPr marL="457200" indent="-457200" algn="l">
              <a:buFont typeface="Arial" charset="0"/>
              <a:buChar char="•"/>
            </a:pPr>
            <a:r>
              <a:rPr lang="en-US" dirty="0"/>
              <a:t>He became known for his skill as a shepherd boy and a musician with a harp.</a:t>
            </a:r>
          </a:p>
          <a:p>
            <a:pPr marL="457200" indent="-457200" algn="l">
              <a:buFont typeface="Arial" charset="0"/>
              <a:buChar char="•"/>
            </a:pPr>
            <a:r>
              <a:rPr lang="en-US" dirty="0"/>
              <a:t>As he grew up he became a man of God: bold, patient, talented and skilled in war.</a:t>
            </a:r>
          </a:p>
          <a:p>
            <a:pPr marL="457200" indent="-457200" algn="l">
              <a:buFont typeface="Arial" charset="0"/>
              <a:buChar char="•"/>
            </a:pPr>
            <a:r>
              <a:rPr lang="en-US" dirty="0"/>
              <a:t>He was a great King, a great warrior, a great poet and a great religious reformer.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a:solidFill>
                  <a:srgbClr val="E8D4AA"/>
                </a:solidFill>
                <a:latin typeface="Times New Roman" charset="0"/>
                <a:ea typeface="Times New Roman" charset="0"/>
              </a:rPr>
              <a:t>HIS BACKGROUND:</a:t>
            </a:r>
            <a:r>
              <a:rPr lang="en-US" sz="2800">
                <a:solidFill>
                  <a:srgbClr val="E8D4AA"/>
                </a:solidFill>
              </a:rPr>
              <a:t> </a:t>
            </a:r>
          </a:p>
        </p:txBody>
      </p:sp>
    </p:spTree>
    <p:extLst>
      <p:ext uri="{BB962C8B-B14F-4D97-AF65-F5344CB8AC3E}">
        <p14:creationId xmlns:p14="http://schemas.microsoft.com/office/powerpoint/2010/main" val="155169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When Saul was rejected by God, Samuel was given instructions how to anoint 	another one to take his place. </a:t>
            </a:r>
          </a:p>
          <a:p>
            <a:pPr marL="457200" indent="-457200" algn="l">
              <a:buFont typeface="Arial" charset="0"/>
              <a:buChar char="•"/>
            </a:pPr>
            <a:r>
              <a:rPr lang="en-US" dirty="0"/>
              <a:t>He was to go anoint a son of Jesse. </a:t>
            </a:r>
          </a:p>
          <a:p>
            <a:pPr marL="457200" indent="-457200" algn="l">
              <a:buFont typeface="Arial" charset="0"/>
              <a:buChar char="•"/>
            </a:pPr>
            <a:r>
              <a:rPr lang="en-US" dirty="0"/>
              <a:t>Jesse brought his sons before him and God refused each.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THE ANOINTING OF DAVID: </a:t>
            </a:r>
            <a:endParaRPr lang="en-US" sz="2800" dirty="0">
              <a:solidFill>
                <a:srgbClr val="E8D4AA"/>
              </a:solidFill>
            </a:endParaRPr>
          </a:p>
        </p:txBody>
      </p:sp>
    </p:spTree>
    <p:extLst>
      <p:ext uri="{BB962C8B-B14F-4D97-AF65-F5344CB8AC3E}">
        <p14:creationId xmlns:p14="http://schemas.microsoft.com/office/powerpoint/2010/main" val="52887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David, the eighth and youngest, had been left to care for the family sheep.</a:t>
            </a:r>
          </a:p>
          <a:p>
            <a:pPr marL="457200" indent="-457200" algn="l">
              <a:buFont typeface="Arial" charset="0"/>
              <a:buChar char="•"/>
            </a:pPr>
            <a:r>
              <a:rPr lang="en-US" dirty="0"/>
              <a:t>Samuel insisted that he is brought and God showed him that this was the one.</a:t>
            </a:r>
          </a:p>
          <a:p>
            <a:pPr marL="457200" indent="-457200" algn="l">
              <a:buFont typeface="Arial" charset="0"/>
              <a:buChar char="•"/>
            </a:pPr>
            <a:r>
              <a:rPr lang="en-US" dirty="0"/>
              <a:t>As Jesse and the other seven sons watched, Samuel then anointed David to be 	Israel's second King.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THE ANOINTING OF DAVID: </a:t>
            </a:r>
            <a:endParaRPr lang="en-US" sz="2800" dirty="0">
              <a:solidFill>
                <a:srgbClr val="E8D4AA"/>
              </a:solidFill>
            </a:endParaRPr>
          </a:p>
        </p:txBody>
      </p:sp>
    </p:spTree>
    <p:extLst>
      <p:ext uri="{BB962C8B-B14F-4D97-AF65-F5344CB8AC3E}">
        <p14:creationId xmlns:p14="http://schemas.microsoft.com/office/powerpoint/2010/main" val="184205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David was probably about fifteen years of age, at that time.</a:t>
            </a:r>
          </a:p>
          <a:p>
            <a:pPr marL="457200" indent="-457200" algn="l">
              <a:buFont typeface="Arial" charset="0"/>
              <a:buChar char="•"/>
            </a:pPr>
            <a:r>
              <a:rPr lang="en-US" dirty="0"/>
              <a:t>David was not only anointed by oil, but also the Holy Spirit anointed him. </a:t>
            </a:r>
          </a:p>
          <a:p>
            <a:pPr marL="457200" indent="-457200" algn="l">
              <a:buFont typeface="Arial" charset="0"/>
              <a:buChar char="•"/>
            </a:pPr>
            <a:r>
              <a:rPr lang="en-US" dirty="0"/>
              <a:t>The Spirit of the Lord came upon David from that day forward (I Samuel 16:13).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THE ANOINTING OF DAVID: </a:t>
            </a:r>
            <a:endParaRPr lang="en-US" sz="2800" dirty="0">
              <a:solidFill>
                <a:srgbClr val="E8D4AA"/>
              </a:solidFill>
            </a:endParaRPr>
          </a:p>
        </p:txBody>
      </p:sp>
    </p:spTree>
    <p:extLst>
      <p:ext uri="{BB962C8B-B14F-4D97-AF65-F5344CB8AC3E}">
        <p14:creationId xmlns:p14="http://schemas.microsoft.com/office/powerpoint/2010/main" val="105513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fontScale="92500" lnSpcReduction="10000"/>
          </a:bodyPr>
          <a:lstStyle/>
          <a:p>
            <a:pPr marL="457200" indent="-457200" algn="l">
              <a:buFont typeface="Arial" charset="0"/>
              <a:buChar char="•"/>
            </a:pPr>
            <a:r>
              <a:rPr lang="en-US" dirty="0"/>
              <a:t>David's well-known victory over Goliath took place in the valley of </a:t>
            </a:r>
            <a:r>
              <a:rPr lang="en-US" dirty="0" err="1"/>
              <a:t>Elah</a:t>
            </a:r>
            <a:r>
              <a:rPr lang="en-US" dirty="0"/>
              <a:t> </a:t>
            </a:r>
          </a:p>
          <a:p>
            <a:pPr marL="457200" indent="-457200" algn="l">
              <a:buFont typeface="Arial" charset="0"/>
              <a:buChar char="•"/>
            </a:pPr>
            <a:r>
              <a:rPr lang="en-US" dirty="0"/>
              <a:t>Goliath came forth as the champion of the Philistines. </a:t>
            </a:r>
          </a:p>
          <a:p>
            <a:pPr marL="457200" indent="-457200" algn="l">
              <a:buFont typeface="Arial" charset="0"/>
              <a:buChar char="•"/>
            </a:pPr>
            <a:r>
              <a:rPr lang="en-US" dirty="0"/>
              <a:t>He challenged the Israelites to send forth their champion</a:t>
            </a:r>
          </a:p>
          <a:p>
            <a:pPr marL="457200" indent="-457200" algn="l">
              <a:buFont typeface="Arial" charset="0"/>
              <a:buChar char="•"/>
            </a:pPr>
            <a:r>
              <a:rPr lang="en-US" dirty="0"/>
              <a:t>The practice of letting a single champion on each side settle the issue, was common </a:t>
            </a:r>
            <a:r>
              <a:rPr lang="en-US" dirty="0" smtClean="0"/>
              <a:t>in </a:t>
            </a:r>
            <a:r>
              <a:rPr lang="en-US" dirty="0"/>
              <a:t>ancient days.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GOLIATH: </a:t>
            </a:r>
            <a:endParaRPr lang="en-US" sz="2800" dirty="0">
              <a:solidFill>
                <a:srgbClr val="E8D4AA"/>
              </a:solidFill>
            </a:endParaRPr>
          </a:p>
        </p:txBody>
      </p:sp>
    </p:spTree>
    <p:extLst>
      <p:ext uri="{BB962C8B-B14F-4D97-AF65-F5344CB8AC3E}">
        <p14:creationId xmlns:p14="http://schemas.microsoft.com/office/powerpoint/2010/main" val="10837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Goliath was a member of the </a:t>
            </a:r>
            <a:r>
              <a:rPr lang="en-US" dirty="0" err="1"/>
              <a:t>Anakim</a:t>
            </a:r>
            <a:r>
              <a:rPr lang="en-US" dirty="0"/>
              <a:t> race of giants. </a:t>
            </a:r>
          </a:p>
          <a:p>
            <a:pPr marL="457200" indent="-457200" algn="l">
              <a:buFont typeface="Arial" charset="0"/>
              <a:buChar char="•"/>
            </a:pPr>
            <a:r>
              <a:rPr lang="en-US" dirty="0"/>
              <a:t>He was about nine and one half feet tall and wore a coat of mail weighing 157 </a:t>
            </a:r>
            <a:r>
              <a:rPr lang="en-US" dirty="0" smtClean="0"/>
              <a:t>pounds</a:t>
            </a:r>
            <a:r>
              <a:rPr lang="en-US" dirty="0"/>
              <a:t>. For forty days he challenged Israel. </a:t>
            </a:r>
          </a:p>
          <a:p>
            <a:pPr marL="457200" indent="-457200" algn="l">
              <a:buFont typeface="Arial" charset="0"/>
              <a:buChar char="•"/>
            </a:pPr>
            <a:r>
              <a:rPr lang="en-US" dirty="0"/>
              <a:t>On the fortieth day, David heard his challenging words.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GOLIATH: </a:t>
            </a:r>
            <a:endParaRPr lang="en-US" sz="2800" dirty="0">
              <a:solidFill>
                <a:srgbClr val="E8D4AA"/>
              </a:solidFill>
            </a:endParaRPr>
          </a:p>
        </p:txBody>
      </p:sp>
    </p:spTree>
    <p:extLst>
      <p:ext uri="{BB962C8B-B14F-4D97-AF65-F5344CB8AC3E}">
        <p14:creationId xmlns:p14="http://schemas.microsoft.com/office/powerpoint/2010/main" val="73811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30096" y="851359"/>
            <a:ext cx="8211824" cy="3924975"/>
          </a:xfrm>
        </p:spPr>
        <p:txBody>
          <a:bodyPr>
            <a:normAutofit/>
          </a:bodyPr>
          <a:lstStyle/>
          <a:p>
            <a:pPr marL="457200" indent="-457200" algn="l">
              <a:buFont typeface="Arial" charset="0"/>
              <a:buChar char="•"/>
            </a:pPr>
            <a:r>
              <a:rPr lang="en-US" dirty="0"/>
              <a:t>He had come to visit his three oldest brothers and to bring them food. When he 	heard the insulting words of Goliath, he was astonished and asked if he could fight 	Goliath</a:t>
            </a:r>
          </a:p>
          <a:p>
            <a:pPr marL="457200" indent="-457200" algn="l">
              <a:buFont typeface="Arial" charset="0"/>
              <a:buChar char="•"/>
            </a:pPr>
            <a:r>
              <a:rPr lang="en-US" dirty="0"/>
              <a:t>Saul tried to have David wear his armor.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135" y="5239265"/>
            <a:ext cx="3476752" cy="957265"/>
          </a:xfrm>
          <a:prstGeom prst="rect">
            <a:avLst/>
          </a:prstGeom>
        </p:spPr>
      </p:pic>
      <p:sp>
        <p:nvSpPr>
          <p:cNvPr id="2" name="Rectangle 1"/>
          <p:cNvSpPr/>
          <p:nvPr/>
        </p:nvSpPr>
        <p:spPr>
          <a:xfrm>
            <a:off x="530096" y="328139"/>
            <a:ext cx="8211824" cy="523220"/>
          </a:xfrm>
          <a:prstGeom prst="rect">
            <a:avLst/>
          </a:prstGeom>
        </p:spPr>
        <p:txBody>
          <a:bodyPr wrap="square">
            <a:spAutoFit/>
          </a:bodyPr>
          <a:lstStyle/>
          <a:p>
            <a:r>
              <a:rPr lang="en-US" sz="2800" dirty="0">
                <a:solidFill>
                  <a:srgbClr val="E8D4AA"/>
                </a:solidFill>
                <a:latin typeface="Times New Roman" charset="0"/>
                <a:ea typeface="Times New Roman" charset="0"/>
              </a:rPr>
              <a:t>GOLIATH: </a:t>
            </a:r>
            <a:endParaRPr lang="en-US" sz="2800" dirty="0">
              <a:solidFill>
                <a:srgbClr val="E8D4AA"/>
              </a:solidFill>
            </a:endParaRPr>
          </a:p>
        </p:txBody>
      </p:sp>
    </p:spTree>
    <p:extLst>
      <p:ext uri="{BB962C8B-B14F-4D97-AF65-F5344CB8AC3E}">
        <p14:creationId xmlns:p14="http://schemas.microsoft.com/office/powerpoint/2010/main" val="61665962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120</TotalTime>
  <Words>920</Words>
  <Application>Microsoft Macintosh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Adelle-Regular</vt:lpstr>
      <vt:lpstr>Apple Chancery</vt:lpstr>
      <vt:lpstr>Times New Roman</vt:lpstr>
      <vt:lpstr>Trebuchet MS</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28</cp:revision>
  <dcterms:created xsi:type="dcterms:W3CDTF">2014-03-26T14:03:34Z</dcterms:created>
  <dcterms:modified xsi:type="dcterms:W3CDTF">2017-01-09T02:56:42Z</dcterms:modified>
</cp:coreProperties>
</file>