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4C5F"/>
    <a:srgbClr val="8D7A80"/>
    <a:srgbClr val="7161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35" autoAdjust="0"/>
    <p:restoredTop sz="94671"/>
  </p:normalViewPr>
  <p:slideViewPr>
    <p:cSldViewPr snapToGrid="0" snapToObjects="1">
      <p:cViewPr>
        <p:scale>
          <a:sx n="102" d="100"/>
          <a:sy n="102" d="100"/>
        </p:scale>
        <p:origin x="1552" y="2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3093453" y="6370719"/>
            <a:ext cx="2933273" cy="222372"/>
          </a:xfrm>
        </p:spPr>
        <p:txBody>
          <a:bodyPr>
            <a:noAutofit/>
          </a:bodyPr>
          <a:lstStyle>
            <a:lvl1pPr>
              <a:defRPr sz="10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3093453" y="6370719"/>
            <a:ext cx="2933273" cy="222372"/>
          </a:xfrm>
        </p:spPr>
        <p:txBody>
          <a:bodyPr>
            <a:noAutofit/>
          </a:bodyPr>
          <a:lstStyle>
            <a:lvl1pPr>
              <a:defRPr sz="1000"/>
            </a:lvl1pPr>
          </a:lstStyle>
          <a:p>
            <a:pPr lvl="0"/>
            <a:r>
              <a:rPr lang="en-US" dirty="0" smtClean="0"/>
              <a:t>Add Your Subtitle</a:t>
            </a:r>
            <a:endParaRPr lang="en-US" dirty="0"/>
          </a:p>
        </p:txBody>
      </p:sp>
      <p:sp>
        <p:nvSpPr>
          <p:cNvPr id="7" name="Title 1"/>
          <p:cNvSpPr>
            <a:spLocks noGrp="1"/>
          </p:cNvSpPr>
          <p:nvPr>
            <p:ph type="title" hasCustomPrompt="1"/>
          </p:nvPr>
        </p:nvSpPr>
        <p:spPr>
          <a:xfrm>
            <a:off x="681182" y="2436091"/>
            <a:ext cx="7827817" cy="1597132"/>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488900"/>
            <a:ext cx="8211824" cy="4745897"/>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488900"/>
            <a:ext cx="8211824" cy="4745897"/>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468313" y="488900"/>
            <a:ext cx="8211824" cy="4745897"/>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7" name="Title 1"/>
          <p:cNvSpPr>
            <a:spLocks noGrp="1"/>
          </p:cNvSpPr>
          <p:nvPr>
            <p:ph type="title" hasCustomPrompt="1"/>
          </p:nvPr>
        </p:nvSpPr>
        <p:spPr>
          <a:xfrm>
            <a:off x="2424545" y="5449435"/>
            <a:ext cx="4294910" cy="921496"/>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30"/>
            <a:ext cx="8160063" cy="4486813"/>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5361518"/>
            <a:ext cx="8159750" cy="990253"/>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29"/>
            <a:ext cx="8160063" cy="5805547"/>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1/8/17</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716175"/>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716175"/>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716175"/>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716175"/>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716175"/>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716175"/>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5566" y="1390401"/>
            <a:ext cx="6510528" cy="2456688"/>
          </a:xfrm>
          <a:prstGeom prst="rect">
            <a:avLst/>
          </a:prstGeom>
        </p:spPr>
      </p:pic>
      <p:grpSp>
        <p:nvGrpSpPr>
          <p:cNvPr id="15" name="Group 14"/>
          <p:cNvGrpSpPr/>
          <p:nvPr/>
        </p:nvGrpSpPr>
        <p:grpSpPr>
          <a:xfrm>
            <a:off x="3090953" y="6099998"/>
            <a:ext cx="2944124" cy="542544"/>
            <a:chOff x="3090953" y="6099998"/>
            <a:chExt cx="2944124" cy="542544"/>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0953" y="6099998"/>
              <a:ext cx="2938272" cy="54254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6684" y="6099998"/>
              <a:ext cx="2938272" cy="542544"/>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6805" y="6099998"/>
              <a:ext cx="2938272" cy="542544"/>
            </a:xfrm>
            <a:prstGeom prst="rect">
              <a:avLst/>
            </a:prstGeom>
          </p:spPr>
        </p:pic>
      </p:grpSp>
    </p:spTree>
    <p:extLst>
      <p:ext uri="{BB962C8B-B14F-4D97-AF65-F5344CB8AC3E}">
        <p14:creationId xmlns:p14="http://schemas.microsoft.com/office/powerpoint/2010/main" val="389385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1594022"/>
            <a:ext cx="8160063" cy="4773353"/>
          </a:xfrm>
        </p:spPr>
        <p:txBody>
          <a:bodyPr>
            <a:normAutofit fontScale="77500" lnSpcReduction="20000"/>
          </a:bodyPr>
          <a:lstStyle/>
          <a:p>
            <a:pPr marL="457200" indent="-457200" algn="l">
              <a:buFont typeface="Arial" charset="0"/>
              <a:buChar char="•"/>
            </a:pPr>
            <a:r>
              <a:rPr lang="en-US" dirty="0"/>
              <a:t>" .. A CROWN OF GOLD ROUND ABOUT..." (Exodus 30:3).</a:t>
            </a:r>
          </a:p>
          <a:p>
            <a:pPr marL="457200" indent="-457200" algn="l">
              <a:buFont typeface="Arial" charset="0"/>
              <a:buChar char="•"/>
            </a:pPr>
            <a:r>
              <a:rPr lang="en-US" dirty="0"/>
              <a:t>The Altar of Incense had a golden crown on it just as we have seen was on the Table of </a:t>
            </a:r>
            <a:r>
              <a:rPr lang="en-US" dirty="0" err="1"/>
              <a:t>Shewbread</a:t>
            </a:r>
            <a:r>
              <a:rPr lang="en-US" dirty="0"/>
              <a:t> and the Ark of the Covenant. </a:t>
            </a:r>
          </a:p>
          <a:p>
            <a:pPr marL="457200" indent="-457200" algn="l">
              <a:buFont typeface="Arial" charset="0"/>
              <a:buChar char="•"/>
            </a:pPr>
            <a:r>
              <a:rPr lang="en-US" dirty="0"/>
              <a:t>Crowns are symbolic of Christ our King (Psalm 2:1-6; 45:1-2). </a:t>
            </a:r>
          </a:p>
          <a:p>
            <a:pPr marL="457200" indent="-457200" algn="l">
              <a:buFont typeface="Arial" charset="0"/>
              <a:buChar char="•"/>
            </a:pPr>
            <a:r>
              <a:rPr lang="en-US" dirty="0"/>
              <a:t>A crown in connection with the Altar of Incense reveals Christ as KING-PRIEST (Psalm 110:1; Hebrews 7:1-4, 25; 2:9).</a:t>
            </a:r>
          </a:p>
          <a:p>
            <a:pPr marL="457200" indent="-457200" algn="l">
              <a:buFont typeface="Arial" charset="0"/>
              <a:buChar char="•"/>
            </a:pPr>
            <a:r>
              <a:rPr lang="en-US" dirty="0"/>
              <a:t>A function of this crown around the Altar of Incense was to keep the burning coals of incense from falling to the ground. Jude 24 describes Christ as being "able to keep you from falling."</a:t>
            </a:r>
          </a:p>
        </p:txBody>
      </p:sp>
      <p:sp>
        <p:nvSpPr>
          <p:cNvPr id="2" name="TextBox 1"/>
          <p:cNvSpPr txBox="1"/>
          <p:nvPr/>
        </p:nvSpPr>
        <p:spPr>
          <a:xfrm>
            <a:off x="526737" y="393693"/>
            <a:ext cx="8160063" cy="1200329"/>
          </a:xfrm>
          <a:prstGeom prst="rect">
            <a:avLst/>
          </a:prstGeom>
          <a:noFill/>
        </p:spPr>
        <p:txBody>
          <a:bodyPr wrap="square" rtlCol="0">
            <a:spAutoFit/>
          </a:bodyPr>
          <a:lstStyle/>
          <a:p>
            <a:r>
              <a:rPr lang="en-US" sz="3600" dirty="0">
                <a:solidFill>
                  <a:srgbClr val="594C5F"/>
                </a:solidFill>
              </a:rPr>
              <a:t>THE CONSTRUCTION OF THE GOLDEN ALTAR: (Exodus 30:1-5)</a:t>
            </a:r>
          </a:p>
        </p:txBody>
      </p:sp>
    </p:spTree>
    <p:extLst>
      <p:ext uri="{BB962C8B-B14F-4D97-AF65-F5344CB8AC3E}">
        <p14:creationId xmlns:p14="http://schemas.microsoft.com/office/powerpoint/2010/main" val="321449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1594022"/>
            <a:ext cx="8160063" cy="4773353"/>
          </a:xfrm>
        </p:spPr>
        <p:txBody>
          <a:bodyPr>
            <a:normAutofit/>
          </a:bodyPr>
          <a:lstStyle/>
          <a:p>
            <a:pPr marL="457200" indent="-457200" algn="l">
              <a:buFont typeface="Arial" charset="0"/>
              <a:buChar char="•"/>
            </a:pPr>
            <a:r>
              <a:rPr lang="en-US" dirty="0"/>
              <a:t>"...TWO GOLDEN RINGS..." (Exodus 30:4).</a:t>
            </a:r>
          </a:p>
          <a:p>
            <a:pPr marL="457200" indent="-457200" algn="l">
              <a:buFont typeface="Arial" charset="0"/>
              <a:buChar char="•"/>
            </a:pPr>
            <a:r>
              <a:rPr lang="en-US" dirty="0"/>
              <a:t>There are varying opinions as to how many rings are involved here. </a:t>
            </a:r>
          </a:p>
          <a:p>
            <a:pPr marL="457200" indent="-457200" algn="l">
              <a:buFont typeface="Arial" charset="0"/>
              <a:buChar char="•"/>
            </a:pPr>
            <a:r>
              <a:rPr lang="en-US" dirty="0"/>
              <a:t>Some expositors feel that there were two rings on each side making a total of four. </a:t>
            </a:r>
          </a:p>
          <a:p>
            <a:pPr marL="457200" indent="-457200" algn="l">
              <a:buFont typeface="Arial" charset="0"/>
              <a:buChar char="•"/>
            </a:pPr>
            <a:r>
              <a:rPr lang="en-US" dirty="0"/>
              <a:t>The other view, probably most widely accepted, is that the Altar had a total of two rings at opposite corners of the Altar.</a:t>
            </a:r>
          </a:p>
        </p:txBody>
      </p:sp>
      <p:sp>
        <p:nvSpPr>
          <p:cNvPr id="2" name="TextBox 1"/>
          <p:cNvSpPr txBox="1"/>
          <p:nvPr/>
        </p:nvSpPr>
        <p:spPr>
          <a:xfrm>
            <a:off x="526737" y="393693"/>
            <a:ext cx="8160063" cy="1200329"/>
          </a:xfrm>
          <a:prstGeom prst="rect">
            <a:avLst/>
          </a:prstGeom>
          <a:noFill/>
        </p:spPr>
        <p:txBody>
          <a:bodyPr wrap="square" rtlCol="0">
            <a:spAutoFit/>
          </a:bodyPr>
          <a:lstStyle/>
          <a:p>
            <a:r>
              <a:rPr lang="en-US" sz="3600" dirty="0">
                <a:solidFill>
                  <a:srgbClr val="594C5F"/>
                </a:solidFill>
              </a:rPr>
              <a:t>THE CONSTRUCTION OF THE GOLDEN ALTAR: (Exodus 30:1-5)</a:t>
            </a:r>
          </a:p>
        </p:txBody>
      </p:sp>
    </p:spTree>
    <p:extLst>
      <p:ext uri="{BB962C8B-B14F-4D97-AF65-F5344CB8AC3E}">
        <p14:creationId xmlns:p14="http://schemas.microsoft.com/office/powerpoint/2010/main" val="1104858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1594022"/>
            <a:ext cx="8160063" cy="4773353"/>
          </a:xfrm>
        </p:spPr>
        <p:txBody>
          <a:bodyPr>
            <a:normAutofit/>
          </a:bodyPr>
          <a:lstStyle/>
          <a:p>
            <a:pPr marL="457200" indent="-457200" algn="l">
              <a:buFont typeface="Arial" charset="0"/>
              <a:buChar char="•"/>
            </a:pPr>
            <a:r>
              <a:rPr lang="en-US" dirty="0"/>
              <a:t>"...THE STAVES..." (Exodus 30:4-5)</a:t>
            </a:r>
          </a:p>
          <a:p>
            <a:pPr marL="457200" indent="-457200" algn="l">
              <a:buFont typeface="Arial" charset="0"/>
              <a:buChar char="•"/>
            </a:pPr>
            <a:r>
              <a:rPr lang="en-US" dirty="0"/>
              <a:t>The staves were used to carry the Golden Altar during the wanderings and journeying of Israel. </a:t>
            </a:r>
          </a:p>
          <a:p>
            <a:pPr marL="457200" indent="-457200" algn="l">
              <a:buFont typeface="Arial" charset="0"/>
              <a:buChar char="•"/>
            </a:pPr>
            <a:r>
              <a:rPr lang="en-US" dirty="0"/>
              <a:t>We are strangers and pilgrims on this earth, just passing through on our way to the Promised Land, Heaven (John 16:3; Hebrews 7:25).</a:t>
            </a:r>
          </a:p>
        </p:txBody>
      </p:sp>
      <p:sp>
        <p:nvSpPr>
          <p:cNvPr id="2" name="TextBox 1"/>
          <p:cNvSpPr txBox="1"/>
          <p:nvPr/>
        </p:nvSpPr>
        <p:spPr>
          <a:xfrm>
            <a:off x="526737" y="393693"/>
            <a:ext cx="8160063" cy="1200329"/>
          </a:xfrm>
          <a:prstGeom prst="rect">
            <a:avLst/>
          </a:prstGeom>
          <a:noFill/>
        </p:spPr>
        <p:txBody>
          <a:bodyPr wrap="square" rtlCol="0">
            <a:spAutoFit/>
          </a:bodyPr>
          <a:lstStyle/>
          <a:p>
            <a:r>
              <a:rPr lang="en-US" sz="3600" dirty="0">
                <a:solidFill>
                  <a:srgbClr val="594C5F"/>
                </a:solidFill>
              </a:rPr>
              <a:t>THE CONSTRUCTION OF THE GOLDEN ALTAR: (Exodus 30:1-5)</a:t>
            </a:r>
          </a:p>
        </p:txBody>
      </p:sp>
    </p:spTree>
    <p:extLst>
      <p:ext uri="{BB962C8B-B14F-4D97-AF65-F5344CB8AC3E}">
        <p14:creationId xmlns:p14="http://schemas.microsoft.com/office/powerpoint/2010/main" val="265011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1594022"/>
            <a:ext cx="8160063" cy="4773353"/>
          </a:xfrm>
        </p:spPr>
        <p:txBody>
          <a:bodyPr>
            <a:normAutofit lnSpcReduction="10000"/>
          </a:bodyPr>
          <a:lstStyle/>
          <a:p>
            <a:pPr marL="457200" indent="-457200" algn="l">
              <a:buFont typeface="Arial" charset="0"/>
              <a:buChar char="•"/>
            </a:pPr>
            <a:r>
              <a:rPr lang="en-US" dirty="0"/>
              <a:t>The Golden Altar of Incense was positioned immediately before the Veil and directly in front of the Ark of the Covenant (Exodus 40:5). </a:t>
            </a:r>
          </a:p>
          <a:p>
            <a:pPr marL="457200" indent="-457200" algn="l">
              <a:buFont typeface="Arial" charset="0"/>
              <a:buChar char="•"/>
            </a:pPr>
            <a:r>
              <a:rPr lang="en-US" dirty="0"/>
              <a:t>It was at the very heart of the Tabernacle. </a:t>
            </a:r>
          </a:p>
          <a:p>
            <a:pPr marL="457200" indent="-457200" algn="l">
              <a:buFont typeface="Arial" charset="0"/>
              <a:buChar char="•"/>
            </a:pPr>
            <a:r>
              <a:rPr lang="en-US" dirty="0"/>
              <a:t>The furniture was arranged in the form of a cross. </a:t>
            </a:r>
          </a:p>
          <a:p>
            <a:pPr marL="457200" indent="-457200" algn="l">
              <a:buFont typeface="Arial" charset="0"/>
              <a:buChar char="•"/>
            </a:pPr>
            <a:r>
              <a:rPr lang="en-US" dirty="0"/>
              <a:t>The Altar, being in the heart, represents the saintly ministry of intercession, prayer and praise as being closest to the Glory of God.</a:t>
            </a:r>
          </a:p>
        </p:txBody>
      </p:sp>
      <p:sp>
        <p:nvSpPr>
          <p:cNvPr id="2" name="TextBox 1"/>
          <p:cNvSpPr txBox="1"/>
          <p:nvPr/>
        </p:nvSpPr>
        <p:spPr>
          <a:xfrm>
            <a:off x="526737" y="393693"/>
            <a:ext cx="8160063" cy="1200329"/>
          </a:xfrm>
          <a:prstGeom prst="rect">
            <a:avLst/>
          </a:prstGeom>
          <a:noFill/>
        </p:spPr>
        <p:txBody>
          <a:bodyPr wrap="square" rtlCol="0">
            <a:spAutoFit/>
          </a:bodyPr>
          <a:lstStyle/>
          <a:p>
            <a:r>
              <a:rPr lang="en-US" sz="3600" dirty="0">
                <a:solidFill>
                  <a:srgbClr val="594C5F"/>
                </a:solidFill>
              </a:rPr>
              <a:t>THE POSITION OF THE GOLDEN ALTAR: (Exodus 30:7-8)</a:t>
            </a:r>
          </a:p>
        </p:txBody>
      </p:sp>
    </p:spTree>
    <p:extLst>
      <p:ext uri="{BB962C8B-B14F-4D97-AF65-F5344CB8AC3E}">
        <p14:creationId xmlns:p14="http://schemas.microsoft.com/office/powerpoint/2010/main" val="1176694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1594022"/>
            <a:ext cx="8160063" cy="4773353"/>
          </a:xfrm>
        </p:spPr>
        <p:txBody>
          <a:bodyPr>
            <a:normAutofit fontScale="92500" lnSpcReduction="20000"/>
          </a:bodyPr>
          <a:lstStyle/>
          <a:p>
            <a:pPr marL="457200" indent="-457200" algn="l">
              <a:buFont typeface="Arial" charset="0"/>
              <a:buChar char="•"/>
            </a:pPr>
            <a:r>
              <a:rPr lang="en-US" dirty="0"/>
              <a:t>"...SWEET INCENSE...A PERPETUAL INCENSE..." (Exodus 30:7-8).</a:t>
            </a:r>
          </a:p>
          <a:p>
            <a:pPr marL="457200" indent="-457200" algn="l">
              <a:buFont typeface="Arial" charset="0"/>
              <a:buChar char="•"/>
            </a:pPr>
            <a:r>
              <a:rPr lang="en-US" dirty="0"/>
              <a:t>The High Priest was to offer fresh incense every morning and evening.</a:t>
            </a:r>
          </a:p>
          <a:p>
            <a:pPr marL="457200" indent="-457200" algn="l">
              <a:buFont typeface="Arial" charset="0"/>
              <a:buChar char="•"/>
            </a:pPr>
            <a:r>
              <a:rPr lang="en-US" dirty="0"/>
              <a:t>No one but the priests could minister at the Altar.. </a:t>
            </a:r>
          </a:p>
          <a:p>
            <a:pPr marL="457200" indent="-457200" algn="l">
              <a:buFont typeface="Arial" charset="0"/>
              <a:buChar char="•"/>
            </a:pPr>
            <a:r>
              <a:rPr lang="en-US" dirty="0"/>
              <a:t>The fire was a Divine and Sovereign Fire.</a:t>
            </a:r>
          </a:p>
          <a:p>
            <a:pPr marL="914400" lvl="1" indent="-457200" algn="l">
              <a:buFont typeface="Arial" charset="0"/>
              <a:buChar char="•"/>
            </a:pPr>
            <a:r>
              <a:rPr lang="en-US" dirty="0" err="1"/>
              <a:t>Nadab</a:t>
            </a:r>
            <a:r>
              <a:rPr lang="en-US" dirty="0"/>
              <a:t> and </a:t>
            </a:r>
            <a:r>
              <a:rPr lang="en-US" dirty="0" err="1"/>
              <a:t>Abihu</a:t>
            </a:r>
            <a:r>
              <a:rPr lang="en-US" dirty="0"/>
              <a:t> offered strange fire and incense and were smitten of the Lord (Leviticus 10:1-3).</a:t>
            </a:r>
          </a:p>
          <a:p>
            <a:pPr marL="457200" indent="-457200" algn="l">
              <a:buFont typeface="Arial" charset="0"/>
              <a:buChar char="•"/>
            </a:pPr>
            <a:r>
              <a:rPr lang="en-US" dirty="0" err="1"/>
              <a:t>Korah</a:t>
            </a:r>
            <a:r>
              <a:rPr lang="en-US" dirty="0"/>
              <a:t> and his company offered strange incense and were also destroyed (Numbers 16).</a:t>
            </a:r>
          </a:p>
        </p:txBody>
      </p:sp>
      <p:sp>
        <p:nvSpPr>
          <p:cNvPr id="2" name="TextBox 1"/>
          <p:cNvSpPr txBox="1"/>
          <p:nvPr/>
        </p:nvSpPr>
        <p:spPr>
          <a:xfrm>
            <a:off x="526737" y="393693"/>
            <a:ext cx="8160063" cy="1200329"/>
          </a:xfrm>
          <a:prstGeom prst="rect">
            <a:avLst/>
          </a:prstGeom>
          <a:noFill/>
        </p:spPr>
        <p:txBody>
          <a:bodyPr wrap="square" rtlCol="0">
            <a:spAutoFit/>
          </a:bodyPr>
          <a:lstStyle/>
          <a:p>
            <a:r>
              <a:rPr lang="en-US" sz="3600" dirty="0">
                <a:solidFill>
                  <a:srgbClr val="594C5F"/>
                </a:solidFill>
              </a:rPr>
              <a:t>THE POSITION OF THE GOLDEN ALTAR: (Exodus 30:7-8)</a:t>
            </a:r>
          </a:p>
        </p:txBody>
      </p:sp>
    </p:spTree>
    <p:extLst>
      <p:ext uri="{BB962C8B-B14F-4D97-AF65-F5344CB8AC3E}">
        <p14:creationId xmlns:p14="http://schemas.microsoft.com/office/powerpoint/2010/main" val="1805110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1594022"/>
            <a:ext cx="8160063" cy="4773353"/>
          </a:xfrm>
        </p:spPr>
        <p:txBody>
          <a:bodyPr>
            <a:normAutofit lnSpcReduction="10000"/>
          </a:bodyPr>
          <a:lstStyle/>
          <a:p>
            <a:pPr marL="457200" indent="-457200" algn="l">
              <a:buFont typeface="Arial" charset="0"/>
              <a:buChar char="•"/>
            </a:pPr>
            <a:r>
              <a:rPr lang="en-US" dirty="0"/>
              <a:t>Today God only accepts fire and incense that has been ignited by the Holy Ghost! </a:t>
            </a:r>
          </a:p>
          <a:p>
            <a:pPr marL="457200" indent="-457200" algn="l">
              <a:buFont typeface="Arial" charset="0"/>
              <a:buChar char="•"/>
            </a:pPr>
            <a:r>
              <a:rPr lang="en-US" dirty="0"/>
              <a:t>God lit the fire in the Church on the Day of Pentecost (Acts 2:1-4). </a:t>
            </a:r>
          </a:p>
          <a:p>
            <a:pPr marL="457200" indent="-457200" algn="l">
              <a:buFont typeface="Arial" charset="0"/>
              <a:buChar char="•"/>
            </a:pPr>
            <a:r>
              <a:rPr lang="en-US" dirty="0"/>
              <a:t>He is only interested in worship that is in spirit and in truth (John 4:24).</a:t>
            </a:r>
          </a:p>
          <a:p>
            <a:pPr marL="457200" indent="-457200" algn="l">
              <a:buFont typeface="Arial" charset="0"/>
              <a:buChar char="•"/>
            </a:pPr>
            <a:r>
              <a:rPr lang="en-US" dirty="0"/>
              <a:t>No Burnt Offering, No Meat Offering, No Drink Offering: (Exodus 30:9).</a:t>
            </a:r>
          </a:p>
          <a:p>
            <a:pPr marL="457200" indent="-457200" algn="l">
              <a:buFont typeface="Arial" charset="0"/>
              <a:buChar char="•"/>
            </a:pPr>
            <a:r>
              <a:rPr lang="en-US" dirty="0"/>
              <a:t>No sacrifice of blood here. The Outer Court was the place of death (Repentance).</a:t>
            </a:r>
          </a:p>
        </p:txBody>
      </p:sp>
      <p:sp>
        <p:nvSpPr>
          <p:cNvPr id="2" name="TextBox 1"/>
          <p:cNvSpPr txBox="1"/>
          <p:nvPr/>
        </p:nvSpPr>
        <p:spPr>
          <a:xfrm>
            <a:off x="526737" y="393693"/>
            <a:ext cx="8160063" cy="1200329"/>
          </a:xfrm>
          <a:prstGeom prst="rect">
            <a:avLst/>
          </a:prstGeom>
          <a:noFill/>
        </p:spPr>
        <p:txBody>
          <a:bodyPr wrap="square" rtlCol="0">
            <a:spAutoFit/>
          </a:bodyPr>
          <a:lstStyle/>
          <a:p>
            <a:r>
              <a:rPr lang="en-US" sz="3600" dirty="0">
                <a:solidFill>
                  <a:srgbClr val="594C5F"/>
                </a:solidFill>
              </a:rPr>
              <a:t>THE POSITION OF THE GOLDEN ALTAR: (Exodus 30:7-8)</a:t>
            </a:r>
          </a:p>
        </p:txBody>
      </p:sp>
    </p:spTree>
    <p:extLst>
      <p:ext uri="{BB962C8B-B14F-4D97-AF65-F5344CB8AC3E}">
        <p14:creationId xmlns:p14="http://schemas.microsoft.com/office/powerpoint/2010/main" val="2119143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1594022"/>
            <a:ext cx="8160063" cy="4773353"/>
          </a:xfrm>
        </p:spPr>
        <p:txBody>
          <a:bodyPr>
            <a:normAutofit lnSpcReduction="10000"/>
          </a:bodyPr>
          <a:lstStyle/>
          <a:p>
            <a:pPr marL="457200" indent="-457200" algn="l">
              <a:buFont typeface="Arial" charset="0"/>
              <a:buChar char="•"/>
            </a:pPr>
            <a:r>
              <a:rPr lang="en-US" dirty="0"/>
              <a:t>The Holy Place is a place of light and life.</a:t>
            </a:r>
          </a:p>
          <a:p>
            <a:pPr marL="457200" indent="-457200" algn="l">
              <a:buFont typeface="Arial" charset="0"/>
              <a:buChar char="•"/>
            </a:pPr>
            <a:r>
              <a:rPr lang="en-US" dirty="0"/>
              <a:t>The True Incense: (Exodus 30:34, 35, 37, 38).</a:t>
            </a:r>
          </a:p>
          <a:p>
            <a:pPr marL="457200" indent="-457200" algn="l">
              <a:buFont typeface="Arial" charset="0"/>
              <a:buChar char="•"/>
            </a:pPr>
            <a:r>
              <a:rPr lang="en-US" dirty="0"/>
              <a:t>There were five ingredients involved in the sweet incense. All were to be of equal weight.</a:t>
            </a:r>
          </a:p>
          <a:p>
            <a:pPr marL="457200" indent="-457200" algn="l">
              <a:buFont typeface="Arial" charset="0"/>
              <a:buChar char="•"/>
            </a:pPr>
            <a:r>
              <a:rPr lang="en-US" dirty="0"/>
              <a:t>STACTE — a fragrant oil or resin from a tree. The word itself means "to drop" or "to distil." The Rabbis identified it with "balm of Gilead."</a:t>
            </a:r>
          </a:p>
        </p:txBody>
      </p:sp>
      <p:sp>
        <p:nvSpPr>
          <p:cNvPr id="2" name="TextBox 1"/>
          <p:cNvSpPr txBox="1"/>
          <p:nvPr/>
        </p:nvSpPr>
        <p:spPr>
          <a:xfrm>
            <a:off x="526737" y="393693"/>
            <a:ext cx="8160063" cy="1200329"/>
          </a:xfrm>
          <a:prstGeom prst="rect">
            <a:avLst/>
          </a:prstGeom>
          <a:noFill/>
        </p:spPr>
        <p:txBody>
          <a:bodyPr wrap="square" rtlCol="0">
            <a:spAutoFit/>
          </a:bodyPr>
          <a:lstStyle/>
          <a:p>
            <a:r>
              <a:rPr lang="en-US" sz="3600" dirty="0">
                <a:solidFill>
                  <a:srgbClr val="594C5F"/>
                </a:solidFill>
              </a:rPr>
              <a:t>THE POSITION OF THE GOLDEN ALTAR: (Exodus 30:7-8)</a:t>
            </a:r>
          </a:p>
        </p:txBody>
      </p:sp>
    </p:spTree>
    <p:extLst>
      <p:ext uri="{BB962C8B-B14F-4D97-AF65-F5344CB8AC3E}">
        <p14:creationId xmlns:p14="http://schemas.microsoft.com/office/powerpoint/2010/main" val="60129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1594022"/>
            <a:ext cx="8160063" cy="4773353"/>
          </a:xfrm>
        </p:spPr>
        <p:txBody>
          <a:bodyPr>
            <a:normAutofit fontScale="85000" lnSpcReduction="20000"/>
          </a:bodyPr>
          <a:lstStyle/>
          <a:p>
            <a:pPr marL="457200" indent="-457200" algn="l">
              <a:buFont typeface="Arial" charset="0"/>
              <a:buChar char="•"/>
            </a:pPr>
            <a:r>
              <a:rPr lang="en-US" dirty="0"/>
              <a:t>ONYCHA — a ground shellfish taken from the Red Sea. It received its fragrance from the things upon which it fed.</a:t>
            </a:r>
          </a:p>
          <a:p>
            <a:pPr marL="457200" indent="-457200" algn="l">
              <a:buFont typeface="Arial" charset="0"/>
              <a:buChar char="•"/>
            </a:pPr>
            <a:r>
              <a:rPr lang="en-US" dirty="0"/>
              <a:t>GALBANUM — the sap or gum of a tree-like shrub growing in Asia Minor and Persia. The odor was rather disagreeable in itself.</a:t>
            </a:r>
          </a:p>
          <a:p>
            <a:pPr marL="457200" indent="-457200" algn="l">
              <a:buFont typeface="Arial" charset="0"/>
              <a:buChar char="•"/>
            </a:pPr>
            <a:r>
              <a:rPr lang="en-US" dirty="0"/>
              <a:t>FRANKINCENSE — white in color and comes from the sap of a tree. It burns with a white color and has a bitter taste.</a:t>
            </a:r>
          </a:p>
          <a:p>
            <a:pPr marL="457200" indent="-457200" algn="l">
              <a:buFont typeface="Arial" charset="0"/>
              <a:buChar char="•"/>
            </a:pPr>
            <a:r>
              <a:rPr lang="en-US" dirty="0"/>
              <a:t>SALT — ("tempered together") or "seasoned with salt"; both a</a:t>
            </a:r>
            <a:br>
              <a:rPr lang="en-US" dirty="0"/>
            </a:br>
            <a:r>
              <a:rPr lang="en-US" dirty="0"/>
              <a:t>seasoning and a preservative. Salt has an enduring quality.</a:t>
            </a:r>
          </a:p>
        </p:txBody>
      </p:sp>
      <p:sp>
        <p:nvSpPr>
          <p:cNvPr id="2" name="TextBox 1"/>
          <p:cNvSpPr txBox="1"/>
          <p:nvPr/>
        </p:nvSpPr>
        <p:spPr>
          <a:xfrm>
            <a:off x="526737" y="393693"/>
            <a:ext cx="8160063" cy="1200329"/>
          </a:xfrm>
          <a:prstGeom prst="rect">
            <a:avLst/>
          </a:prstGeom>
          <a:noFill/>
        </p:spPr>
        <p:txBody>
          <a:bodyPr wrap="square" rtlCol="0">
            <a:spAutoFit/>
          </a:bodyPr>
          <a:lstStyle/>
          <a:p>
            <a:r>
              <a:rPr lang="en-US" sz="3600" dirty="0">
                <a:solidFill>
                  <a:srgbClr val="594C5F"/>
                </a:solidFill>
              </a:rPr>
              <a:t>THE POSITION OF THE GOLDEN ALTAR: (Exodus 30:7-8)</a:t>
            </a:r>
          </a:p>
        </p:txBody>
      </p:sp>
    </p:spTree>
    <p:extLst>
      <p:ext uri="{BB962C8B-B14F-4D97-AF65-F5344CB8AC3E}">
        <p14:creationId xmlns:p14="http://schemas.microsoft.com/office/powerpoint/2010/main" val="695147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1260388"/>
            <a:ext cx="8160063" cy="5106987"/>
          </a:xfrm>
        </p:spPr>
        <p:txBody>
          <a:bodyPr>
            <a:normAutofit fontScale="85000" lnSpcReduction="10000"/>
          </a:bodyPr>
          <a:lstStyle/>
          <a:p>
            <a:pPr marL="457200" indent="-457200" algn="l">
              <a:buFont typeface="Arial" charset="0"/>
              <a:buChar char="•"/>
            </a:pPr>
            <a:r>
              <a:rPr lang="en-US" dirty="0"/>
              <a:t>TEXT: EXODUS 30:1-10</a:t>
            </a:r>
          </a:p>
          <a:p>
            <a:pPr marL="457200" indent="-457200" algn="l">
              <a:buFont typeface="Arial" charset="0"/>
              <a:buChar char="•"/>
            </a:pPr>
            <a:r>
              <a:rPr lang="en-US" dirty="0"/>
              <a:t>The Altar of Incense was situated in the Holy Place before the Veil where the priests were to keep incense burning continually (Exodus 30:1-8). </a:t>
            </a:r>
          </a:p>
          <a:p>
            <a:pPr marL="457200" indent="-457200" algn="l">
              <a:buFont typeface="Arial" charset="0"/>
              <a:buChar char="•"/>
            </a:pPr>
            <a:r>
              <a:rPr lang="en-US" dirty="0"/>
              <a:t>God's Holy Ghost saints are to offer the incense of prayer and praise continually before Him (Revelation 8:3-5; Hebrews 13:15; John 4: 19:24). </a:t>
            </a:r>
          </a:p>
          <a:p>
            <a:pPr marL="457200" indent="-457200" algn="l">
              <a:buFont typeface="Arial" charset="0"/>
              <a:buChar char="•"/>
            </a:pPr>
            <a:r>
              <a:rPr lang="en-US" dirty="0"/>
              <a:t>The special incense that God ordained (Exodus 30:37, 38) was not to be used for any other purpose and no other incense could be used on the Altar. </a:t>
            </a:r>
          </a:p>
          <a:p>
            <a:pPr marL="457200" indent="-457200" algn="l">
              <a:buFont typeface="Arial" charset="0"/>
              <a:buChar char="•"/>
            </a:pPr>
            <a:r>
              <a:rPr lang="en-US" dirty="0"/>
              <a:t>Likewise, God accepts no worship but that which is in spirit and in truth</a:t>
            </a:r>
            <a:r>
              <a:rPr lang="en-US" dirty="0" smtClean="0"/>
              <a:t>.</a:t>
            </a:r>
            <a:endParaRPr lang="en-US" dirty="0"/>
          </a:p>
        </p:txBody>
      </p:sp>
      <p:sp>
        <p:nvSpPr>
          <p:cNvPr id="2" name="TextBox 1"/>
          <p:cNvSpPr txBox="1"/>
          <p:nvPr/>
        </p:nvSpPr>
        <p:spPr>
          <a:xfrm>
            <a:off x="526737" y="490947"/>
            <a:ext cx="5213287" cy="769441"/>
          </a:xfrm>
          <a:prstGeom prst="rect">
            <a:avLst/>
          </a:prstGeom>
          <a:noFill/>
        </p:spPr>
        <p:txBody>
          <a:bodyPr wrap="none" rtlCol="0">
            <a:spAutoFit/>
          </a:bodyPr>
          <a:lstStyle/>
          <a:p>
            <a:r>
              <a:rPr lang="en-US" sz="4400" dirty="0" smtClean="0">
                <a:solidFill>
                  <a:srgbClr val="594C5F"/>
                </a:solidFill>
              </a:rPr>
              <a:t>The Altar </a:t>
            </a:r>
            <a:r>
              <a:rPr lang="en-US" sz="4400" smtClean="0">
                <a:solidFill>
                  <a:srgbClr val="594C5F"/>
                </a:solidFill>
              </a:rPr>
              <a:t>of Incense</a:t>
            </a:r>
            <a:endParaRPr lang="en-US" sz="4400">
              <a:solidFill>
                <a:srgbClr val="594C5F"/>
              </a:solidFill>
            </a:endParaRPr>
          </a:p>
        </p:txBody>
      </p:sp>
    </p:spTree>
    <p:extLst>
      <p:ext uri="{BB962C8B-B14F-4D97-AF65-F5344CB8AC3E}">
        <p14:creationId xmlns:p14="http://schemas.microsoft.com/office/powerpoint/2010/main" val="544258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1260388"/>
            <a:ext cx="8160063" cy="5106987"/>
          </a:xfrm>
        </p:spPr>
        <p:txBody>
          <a:bodyPr>
            <a:normAutofit fontScale="92500" lnSpcReduction="20000"/>
          </a:bodyPr>
          <a:lstStyle/>
          <a:p>
            <a:pPr marL="457200" indent="-457200" algn="l">
              <a:buFont typeface="Arial" charset="0"/>
              <a:buChar char="•"/>
            </a:pPr>
            <a:r>
              <a:rPr lang="en-US" dirty="0"/>
              <a:t>The Golden Altar is given several names in Scripture:</a:t>
            </a:r>
          </a:p>
          <a:p>
            <a:pPr marL="914400" lvl="1" indent="-457200" algn="l">
              <a:buFont typeface="Arial" charset="0"/>
              <a:buChar char="•"/>
            </a:pPr>
            <a:r>
              <a:rPr lang="en-US" dirty="0"/>
              <a:t>The Altar of Incense — Exodus 30:27</a:t>
            </a:r>
          </a:p>
          <a:p>
            <a:pPr marL="914400" lvl="1" indent="-457200" algn="l">
              <a:buFont typeface="Arial" charset="0"/>
              <a:buChar char="•"/>
            </a:pPr>
            <a:r>
              <a:rPr lang="en-US" dirty="0"/>
              <a:t>The Incense Altar — Exodus 35:15</a:t>
            </a:r>
          </a:p>
          <a:p>
            <a:pPr marL="914400" lvl="1" indent="-457200" algn="l">
              <a:buFont typeface="Arial" charset="0"/>
              <a:buChar char="•"/>
            </a:pPr>
            <a:r>
              <a:rPr lang="en-US" dirty="0"/>
              <a:t>The Altar of Gold — Exodus 40:5</a:t>
            </a:r>
          </a:p>
          <a:p>
            <a:pPr marL="914400" lvl="1" indent="-457200" algn="l">
              <a:buFont typeface="Arial" charset="0"/>
              <a:buChar char="•"/>
            </a:pPr>
            <a:r>
              <a:rPr lang="en-US" dirty="0"/>
              <a:t>The Golden Altar — Exodus 39:38</a:t>
            </a:r>
          </a:p>
          <a:p>
            <a:pPr marL="914400" lvl="1" indent="-457200" algn="l">
              <a:buFont typeface="Arial" charset="0"/>
              <a:buChar char="•"/>
            </a:pPr>
            <a:r>
              <a:rPr lang="en-US" dirty="0"/>
              <a:t>The Whole Altar that is by the Oracle — 1 Kings 6:22</a:t>
            </a:r>
          </a:p>
          <a:p>
            <a:pPr marL="914400" lvl="1" indent="-457200" algn="l">
              <a:buFont typeface="Arial" charset="0"/>
              <a:buChar char="•"/>
            </a:pPr>
            <a:r>
              <a:rPr lang="en-US" dirty="0"/>
              <a:t>The Altar Before the Lord — Leviticus 16:12, 18</a:t>
            </a:r>
          </a:p>
          <a:p>
            <a:pPr marL="914400" lvl="1" indent="-457200" algn="l">
              <a:buFont typeface="Arial" charset="0"/>
              <a:buChar char="•"/>
            </a:pPr>
            <a:r>
              <a:rPr lang="en-US" dirty="0"/>
              <a:t>The Altar of Sweet Incense Before the Lord — Leviticus 4:7</a:t>
            </a:r>
          </a:p>
        </p:txBody>
      </p:sp>
      <p:sp>
        <p:nvSpPr>
          <p:cNvPr id="2" name="TextBox 1"/>
          <p:cNvSpPr txBox="1"/>
          <p:nvPr/>
        </p:nvSpPr>
        <p:spPr>
          <a:xfrm>
            <a:off x="526737" y="490947"/>
            <a:ext cx="3001143" cy="769441"/>
          </a:xfrm>
          <a:prstGeom prst="rect">
            <a:avLst/>
          </a:prstGeom>
          <a:noFill/>
        </p:spPr>
        <p:txBody>
          <a:bodyPr wrap="none" rtlCol="0">
            <a:spAutoFit/>
          </a:bodyPr>
          <a:lstStyle/>
          <a:p>
            <a:r>
              <a:rPr lang="en-US" sz="4400" dirty="0">
                <a:solidFill>
                  <a:srgbClr val="594C5F"/>
                </a:solidFill>
              </a:rPr>
              <a:t>The Names</a:t>
            </a:r>
          </a:p>
        </p:txBody>
      </p:sp>
    </p:spTree>
    <p:extLst>
      <p:ext uri="{BB962C8B-B14F-4D97-AF65-F5344CB8AC3E}">
        <p14:creationId xmlns:p14="http://schemas.microsoft.com/office/powerpoint/2010/main" val="489258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1260388"/>
            <a:ext cx="8160063" cy="5106987"/>
          </a:xfrm>
        </p:spPr>
        <p:txBody>
          <a:bodyPr>
            <a:normAutofit/>
          </a:bodyPr>
          <a:lstStyle/>
          <a:p>
            <a:pPr marL="457200" indent="-457200" algn="l">
              <a:buFont typeface="Arial" charset="0"/>
              <a:buChar char="•"/>
            </a:pPr>
            <a:r>
              <a:rPr lang="en-US" dirty="0"/>
              <a:t>The Golden Altar was for burning of Incense unto the Lord.</a:t>
            </a:r>
          </a:p>
          <a:p>
            <a:pPr marL="457200" indent="-457200" algn="l">
              <a:buFont typeface="Arial" charset="0"/>
              <a:buChar char="•"/>
            </a:pPr>
            <a:r>
              <a:rPr lang="en-US" dirty="0"/>
              <a:t>Incense always speaks to us of the prayers, worship and intercession of the saints of God (Psalms 141:1, 2; Revelation 8:2-6).</a:t>
            </a:r>
          </a:p>
          <a:p>
            <a:pPr marL="457200" indent="-457200" algn="l">
              <a:buFont typeface="Arial" charset="0"/>
              <a:buChar char="•"/>
            </a:pPr>
            <a:r>
              <a:rPr lang="en-US" dirty="0"/>
              <a:t>Incense begins on the Altar with man, and as it burns, it ascends upward to an attentive God. </a:t>
            </a:r>
          </a:p>
        </p:txBody>
      </p:sp>
      <p:sp>
        <p:nvSpPr>
          <p:cNvPr id="2" name="TextBox 1"/>
          <p:cNvSpPr txBox="1"/>
          <p:nvPr/>
        </p:nvSpPr>
        <p:spPr>
          <a:xfrm>
            <a:off x="526737" y="614057"/>
            <a:ext cx="8473795" cy="646331"/>
          </a:xfrm>
          <a:prstGeom prst="rect">
            <a:avLst/>
          </a:prstGeom>
          <a:noFill/>
        </p:spPr>
        <p:txBody>
          <a:bodyPr wrap="none" rtlCol="0">
            <a:spAutoFit/>
          </a:bodyPr>
          <a:lstStyle/>
          <a:p>
            <a:r>
              <a:rPr lang="en-US" sz="3600">
                <a:solidFill>
                  <a:srgbClr val="594C5F"/>
                </a:solidFill>
              </a:rPr>
              <a:t>The Purpose Of The Altar: (Exodus 30:1)</a:t>
            </a:r>
            <a:endParaRPr lang="en-US" sz="3600" dirty="0">
              <a:solidFill>
                <a:srgbClr val="594C5F"/>
              </a:solidFill>
            </a:endParaRPr>
          </a:p>
        </p:txBody>
      </p:sp>
    </p:spTree>
    <p:extLst>
      <p:ext uri="{BB962C8B-B14F-4D97-AF65-F5344CB8AC3E}">
        <p14:creationId xmlns:p14="http://schemas.microsoft.com/office/powerpoint/2010/main" val="235156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1260388"/>
            <a:ext cx="8160063" cy="5106987"/>
          </a:xfrm>
        </p:spPr>
        <p:txBody>
          <a:bodyPr>
            <a:normAutofit fontScale="92500"/>
          </a:bodyPr>
          <a:lstStyle/>
          <a:p>
            <a:pPr marL="457200" indent="-457200" algn="l">
              <a:buFont typeface="Arial" charset="0"/>
              <a:buChar char="•"/>
            </a:pPr>
            <a:r>
              <a:rPr lang="en-US" dirty="0"/>
              <a:t>Likewise, our prayers begin in man's heart and ascend heavenward unto God.</a:t>
            </a:r>
          </a:p>
          <a:p>
            <a:pPr marL="914400" lvl="1" indent="-457200" algn="l">
              <a:buFont typeface="Arial" charset="0"/>
              <a:buChar char="•"/>
            </a:pPr>
            <a:r>
              <a:rPr lang="en-US" dirty="0"/>
              <a:t>The Bible says, "He ever </a:t>
            </a:r>
            <a:r>
              <a:rPr lang="en-US" dirty="0" err="1"/>
              <a:t>liveth</a:t>
            </a:r>
            <a:r>
              <a:rPr lang="en-US" dirty="0"/>
              <a:t> to make intercession FOR us" (Hebrews 7:25; 9:24). </a:t>
            </a:r>
          </a:p>
          <a:p>
            <a:pPr marL="914400" lvl="1" indent="-457200" algn="l">
              <a:buFont typeface="Arial" charset="0"/>
              <a:buChar char="•"/>
            </a:pPr>
            <a:r>
              <a:rPr lang="en-US" dirty="0"/>
              <a:t>Jesus is our advocate and mediator, appearing before the throne of God on our behalf.</a:t>
            </a:r>
          </a:p>
          <a:p>
            <a:pPr marL="914400" lvl="1" indent="-457200" algn="l">
              <a:buFont typeface="Arial" charset="0"/>
              <a:buChar char="•"/>
            </a:pPr>
            <a:r>
              <a:rPr lang="en-US" dirty="0"/>
              <a:t>The ministry of the Holy Spirit can also be associated with the burning of incense. "The Spirit itself </a:t>
            </a:r>
            <a:r>
              <a:rPr lang="en-US" dirty="0" err="1"/>
              <a:t>maketh</a:t>
            </a:r>
            <a:r>
              <a:rPr lang="en-US" dirty="0"/>
              <a:t> intercession for us..." (Romans 8:26, 34).</a:t>
            </a:r>
          </a:p>
        </p:txBody>
      </p:sp>
      <p:sp>
        <p:nvSpPr>
          <p:cNvPr id="2" name="TextBox 1"/>
          <p:cNvSpPr txBox="1"/>
          <p:nvPr/>
        </p:nvSpPr>
        <p:spPr>
          <a:xfrm>
            <a:off x="526737" y="614057"/>
            <a:ext cx="8473795" cy="646331"/>
          </a:xfrm>
          <a:prstGeom prst="rect">
            <a:avLst/>
          </a:prstGeom>
          <a:noFill/>
        </p:spPr>
        <p:txBody>
          <a:bodyPr wrap="none" rtlCol="0">
            <a:spAutoFit/>
          </a:bodyPr>
          <a:lstStyle/>
          <a:p>
            <a:r>
              <a:rPr lang="en-US" sz="3600">
                <a:solidFill>
                  <a:srgbClr val="594C5F"/>
                </a:solidFill>
              </a:rPr>
              <a:t>The Purpose Of The Altar: (Exodus 30:1)</a:t>
            </a:r>
            <a:endParaRPr lang="en-US" sz="3600" dirty="0">
              <a:solidFill>
                <a:srgbClr val="594C5F"/>
              </a:solidFill>
            </a:endParaRPr>
          </a:p>
        </p:txBody>
      </p:sp>
    </p:spTree>
    <p:extLst>
      <p:ext uri="{BB962C8B-B14F-4D97-AF65-F5344CB8AC3E}">
        <p14:creationId xmlns:p14="http://schemas.microsoft.com/office/powerpoint/2010/main" val="167036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1260388"/>
            <a:ext cx="8160063" cy="5106987"/>
          </a:xfrm>
        </p:spPr>
        <p:txBody>
          <a:bodyPr>
            <a:normAutofit fontScale="92500"/>
          </a:bodyPr>
          <a:lstStyle/>
          <a:p>
            <a:pPr marL="457200" indent="-457200" algn="l">
              <a:buFont typeface="Arial" charset="0"/>
              <a:buChar char="•"/>
            </a:pPr>
            <a:r>
              <a:rPr lang="en-US" dirty="0"/>
              <a:t>It does appear to be meaningful that the Altar was the closest to the Veil. </a:t>
            </a:r>
          </a:p>
          <a:p>
            <a:pPr marL="457200" indent="-457200" algn="l">
              <a:buFont typeface="Arial" charset="0"/>
              <a:buChar char="•"/>
            </a:pPr>
            <a:r>
              <a:rPr lang="en-US" dirty="0"/>
              <a:t>An altar is for sacrifice and an offering-place. </a:t>
            </a:r>
          </a:p>
          <a:p>
            <a:pPr marL="457200" indent="-457200" algn="l">
              <a:buFont typeface="Arial" charset="0"/>
              <a:buChar char="•"/>
            </a:pPr>
            <a:r>
              <a:rPr lang="en-US" dirty="0"/>
              <a:t>Whether the sacrifice of praise or any other spiritual sacrifice, we, as a royal priesthood, are to "show forth the praises of him who hath called you out of darkness into his marvelous light."</a:t>
            </a:r>
          </a:p>
          <a:p>
            <a:pPr marL="457200" indent="-457200" algn="l">
              <a:buFont typeface="Arial" charset="0"/>
              <a:buChar char="•"/>
            </a:pPr>
            <a:r>
              <a:rPr lang="en-US" dirty="0"/>
              <a:t>Hebrews 13:15 "By him therefore let us offer the sacrifice of praise to God continually, that is, the fruit of our lips giving thanks to His name."</a:t>
            </a:r>
          </a:p>
        </p:txBody>
      </p:sp>
      <p:sp>
        <p:nvSpPr>
          <p:cNvPr id="2" name="TextBox 1"/>
          <p:cNvSpPr txBox="1"/>
          <p:nvPr/>
        </p:nvSpPr>
        <p:spPr>
          <a:xfrm>
            <a:off x="526737" y="614057"/>
            <a:ext cx="8473795" cy="646331"/>
          </a:xfrm>
          <a:prstGeom prst="rect">
            <a:avLst/>
          </a:prstGeom>
          <a:noFill/>
        </p:spPr>
        <p:txBody>
          <a:bodyPr wrap="none" rtlCol="0">
            <a:spAutoFit/>
          </a:bodyPr>
          <a:lstStyle/>
          <a:p>
            <a:r>
              <a:rPr lang="en-US" sz="3600">
                <a:solidFill>
                  <a:srgbClr val="594C5F"/>
                </a:solidFill>
              </a:rPr>
              <a:t>The Purpose Of The Altar: (Exodus 30:1)</a:t>
            </a:r>
            <a:endParaRPr lang="en-US" sz="3600" dirty="0">
              <a:solidFill>
                <a:srgbClr val="594C5F"/>
              </a:solidFill>
            </a:endParaRPr>
          </a:p>
        </p:txBody>
      </p:sp>
    </p:spTree>
    <p:extLst>
      <p:ext uri="{BB962C8B-B14F-4D97-AF65-F5344CB8AC3E}">
        <p14:creationId xmlns:p14="http://schemas.microsoft.com/office/powerpoint/2010/main" val="1497686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1594022"/>
            <a:ext cx="8160063" cy="4773353"/>
          </a:xfrm>
        </p:spPr>
        <p:txBody>
          <a:bodyPr>
            <a:normAutofit fontScale="92500" lnSpcReduction="10000"/>
          </a:bodyPr>
          <a:lstStyle/>
          <a:p>
            <a:pPr marL="457200" indent="-457200" algn="l">
              <a:buFont typeface="Arial" charset="0"/>
              <a:buChar char="•"/>
            </a:pPr>
            <a:r>
              <a:rPr lang="en-US" dirty="0"/>
              <a:t>"...OF SHITTIM WOOD..." - significant of Christ's incorruptible and sinless humanity (Psalm 16:10; Acts 2:25-28; 13:35; 1 Peter 1:23).</a:t>
            </a:r>
          </a:p>
          <a:p>
            <a:pPr marL="457200" indent="-457200" algn="l">
              <a:buFont typeface="Arial" charset="0"/>
              <a:buChar char="•"/>
            </a:pPr>
            <a:r>
              <a:rPr lang="en-US" dirty="0"/>
              <a:t>".. A CUBIT...THE LENGTH.. A CUBIT...THE BREADTH...TWO CUBITS...THE HEIGHT.. FOURSQUARE" (Exodus 30:2).</a:t>
            </a:r>
          </a:p>
          <a:p>
            <a:pPr marL="457200" indent="-457200" algn="l">
              <a:buFont typeface="Arial" charset="0"/>
              <a:buChar char="•"/>
            </a:pPr>
            <a:r>
              <a:rPr lang="en-US" dirty="0"/>
              <a:t>This Altar was foursquare, as was the Brazen Altar. </a:t>
            </a:r>
          </a:p>
          <a:p>
            <a:pPr marL="457200" indent="-457200" algn="l">
              <a:buFont typeface="Arial" charset="0"/>
              <a:buChar char="•"/>
            </a:pPr>
            <a:r>
              <a:rPr lang="en-US" dirty="0"/>
              <a:t>"They shall come from the east, from the west, from the north, and from the south, and shall sit down in the Kingdom of God" (Luke 13:29).</a:t>
            </a:r>
          </a:p>
        </p:txBody>
      </p:sp>
      <p:sp>
        <p:nvSpPr>
          <p:cNvPr id="2" name="TextBox 1"/>
          <p:cNvSpPr txBox="1"/>
          <p:nvPr/>
        </p:nvSpPr>
        <p:spPr>
          <a:xfrm>
            <a:off x="526737" y="393693"/>
            <a:ext cx="8160063" cy="1200329"/>
          </a:xfrm>
          <a:prstGeom prst="rect">
            <a:avLst/>
          </a:prstGeom>
          <a:noFill/>
        </p:spPr>
        <p:txBody>
          <a:bodyPr wrap="square" rtlCol="0">
            <a:spAutoFit/>
          </a:bodyPr>
          <a:lstStyle/>
          <a:p>
            <a:r>
              <a:rPr lang="en-US" sz="3600" dirty="0">
                <a:solidFill>
                  <a:srgbClr val="594C5F"/>
                </a:solidFill>
              </a:rPr>
              <a:t>THE CONSTRUCTION OF THE GOLDEN ALTAR: (Exodus 30:1-5)</a:t>
            </a:r>
          </a:p>
        </p:txBody>
      </p:sp>
    </p:spTree>
    <p:extLst>
      <p:ext uri="{BB962C8B-B14F-4D97-AF65-F5344CB8AC3E}">
        <p14:creationId xmlns:p14="http://schemas.microsoft.com/office/powerpoint/2010/main" val="611084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1594022"/>
            <a:ext cx="8160063" cy="4773353"/>
          </a:xfrm>
        </p:spPr>
        <p:txBody>
          <a:bodyPr>
            <a:normAutofit/>
          </a:bodyPr>
          <a:lstStyle/>
          <a:p>
            <a:pPr marL="457200" indent="-457200" algn="l">
              <a:buFont typeface="Arial" charset="0"/>
              <a:buChar char="•"/>
            </a:pPr>
            <a:r>
              <a:rPr lang="en-US" dirty="0"/>
              <a:t>"...THE HORNS..." (EXODUS 30:2).</a:t>
            </a:r>
          </a:p>
          <a:p>
            <a:pPr marL="457200" indent="-457200" algn="l">
              <a:buFont typeface="Arial" charset="0"/>
              <a:buChar char="•"/>
            </a:pPr>
            <a:r>
              <a:rPr lang="en-US" dirty="0"/>
              <a:t>The Golden Altar had four horns in the four corners. </a:t>
            </a:r>
          </a:p>
          <a:p>
            <a:pPr marL="457200" indent="-457200" algn="l">
              <a:buFont typeface="Arial" charset="0"/>
              <a:buChar char="•"/>
            </a:pPr>
            <a:r>
              <a:rPr lang="en-US" dirty="0"/>
              <a:t>Horns in the Scripture represent power, authority and kingship. </a:t>
            </a:r>
          </a:p>
          <a:p>
            <a:pPr marL="457200" indent="-457200" algn="l">
              <a:buFont typeface="Arial" charset="0"/>
              <a:buChar char="•"/>
            </a:pPr>
            <a:r>
              <a:rPr lang="en-US" dirty="0"/>
              <a:t>All power is given unto Christ both in heaven and in earth (Matthew 28:19-20).</a:t>
            </a:r>
          </a:p>
        </p:txBody>
      </p:sp>
      <p:sp>
        <p:nvSpPr>
          <p:cNvPr id="2" name="TextBox 1"/>
          <p:cNvSpPr txBox="1"/>
          <p:nvPr/>
        </p:nvSpPr>
        <p:spPr>
          <a:xfrm>
            <a:off x="526737" y="393693"/>
            <a:ext cx="8160063" cy="1200329"/>
          </a:xfrm>
          <a:prstGeom prst="rect">
            <a:avLst/>
          </a:prstGeom>
          <a:noFill/>
        </p:spPr>
        <p:txBody>
          <a:bodyPr wrap="square" rtlCol="0">
            <a:spAutoFit/>
          </a:bodyPr>
          <a:lstStyle/>
          <a:p>
            <a:r>
              <a:rPr lang="en-US" sz="3600" dirty="0">
                <a:solidFill>
                  <a:srgbClr val="594C5F"/>
                </a:solidFill>
              </a:rPr>
              <a:t>THE CONSTRUCTION OF THE GOLDEN ALTAR: (Exodus 30:1-5)</a:t>
            </a:r>
          </a:p>
        </p:txBody>
      </p:sp>
    </p:spTree>
    <p:extLst>
      <p:ext uri="{BB962C8B-B14F-4D97-AF65-F5344CB8AC3E}">
        <p14:creationId xmlns:p14="http://schemas.microsoft.com/office/powerpoint/2010/main" val="2057790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1594022"/>
            <a:ext cx="8160063" cy="4773353"/>
          </a:xfrm>
        </p:spPr>
        <p:txBody>
          <a:bodyPr>
            <a:normAutofit/>
          </a:bodyPr>
          <a:lstStyle/>
          <a:p>
            <a:pPr marL="457200" indent="-457200" algn="l">
              <a:buFont typeface="Arial" charset="0"/>
              <a:buChar char="•"/>
            </a:pPr>
            <a:r>
              <a:rPr lang="en-US" dirty="0"/>
              <a:t>"...OVERLAY IT WITH PURE GOLD..." (Exodus 30:3).</a:t>
            </a:r>
          </a:p>
          <a:p>
            <a:pPr marL="457200" indent="-457200" algn="l">
              <a:buFont typeface="Arial" charset="0"/>
              <a:buChar char="•"/>
            </a:pPr>
            <a:r>
              <a:rPr lang="en-US" dirty="0"/>
              <a:t>The Gold represents Christ's deity. </a:t>
            </a:r>
          </a:p>
          <a:p>
            <a:pPr marL="457200" indent="-457200" algn="l">
              <a:buFont typeface="Arial" charset="0"/>
              <a:buChar char="•"/>
            </a:pPr>
            <a:r>
              <a:rPr lang="en-US" dirty="0"/>
              <a:t>Jesus possessed a dual nature. </a:t>
            </a:r>
          </a:p>
          <a:p>
            <a:pPr marL="914400" lvl="1" indent="-457200" algn="l">
              <a:buFont typeface="Arial" charset="0"/>
              <a:buChar char="•"/>
            </a:pPr>
            <a:r>
              <a:rPr lang="en-US" dirty="0"/>
              <a:t>He was God manifest in the flesh. </a:t>
            </a:r>
          </a:p>
          <a:p>
            <a:pPr marL="914400" lvl="1" indent="-457200" algn="l">
              <a:buFont typeface="Arial" charset="0"/>
              <a:buChar char="•"/>
            </a:pPr>
            <a:r>
              <a:rPr lang="en-US" dirty="0"/>
              <a:t>He was perfect Man and, just as surely, was very God.</a:t>
            </a:r>
          </a:p>
        </p:txBody>
      </p:sp>
      <p:sp>
        <p:nvSpPr>
          <p:cNvPr id="2" name="TextBox 1"/>
          <p:cNvSpPr txBox="1"/>
          <p:nvPr/>
        </p:nvSpPr>
        <p:spPr>
          <a:xfrm>
            <a:off x="526737" y="393693"/>
            <a:ext cx="8160063" cy="1200329"/>
          </a:xfrm>
          <a:prstGeom prst="rect">
            <a:avLst/>
          </a:prstGeom>
          <a:noFill/>
        </p:spPr>
        <p:txBody>
          <a:bodyPr wrap="square" rtlCol="0">
            <a:spAutoFit/>
          </a:bodyPr>
          <a:lstStyle/>
          <a:p>
            <a:r>
              <a:rPr lang="en-US" sz="3600" dirty="0">
                <a:solidFill>
                  <a:srgbClr val="594C5F"/>
                </a:solidFill>
              </a:rPr>
              <a:t>THE CONSTRUCTION OF THE GOLDEN ALTAR: (Exodus 30:1-5)</a:t>
            </a:r>
          </a:p>
        </p:txBody>
      </p:sp>
    </p:spTree>
    <p:extLst>
      <p:ext uri="{BB962C8B-B14F-4D97-AF65-F5344CB8AC3E}">
        <p14:creationId xmlns:p14="http://schemas.microsoft.com/office/powerpoint/2010/main" val="1378734041"/>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107</TotalTime>
  <Words>1388</Words>
  <Application>Microsoft Macintosh PowerPoint</Application>
  <PresentationFormat>On-screen Show (4:3)</PresentationFormat>
  <Paragraphs>88</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Adelle-Regular</vt:lpstr>
      <vt:lpstr>Apple Chancery</vt:lpstr>
      <vt:lpstr>Georgia</vt:lpstr>
      <vt:lpstr>Arial</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Microsoft Office User</cp:lastModifiedBy>
  <cp:revision>26</cp:revision>
  <dcterms:created xsi:type="dcterms:W3CDTF">2014-03-26T14:03:34Z</dcterms:created>
  <dcterms:modified xsi:type="dcterms:W3CDTF">2017-01-09T05:02:04Z</dcterms:modified>
</cp:coreProperties>
</file>