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jpg" ContentType="image/jpeg"/>
  <Default Extension="wdp" ContentType="image/vnd.ms-photo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63" r:id="rId3"/>
    <p:sldId id="264" r:id="rId4"/>
    <p:sldId id="265" r:id="rId5"/>
    <p:sldId id="266" r:id="rId6"/>
    <p:sldId id="267" r:id="rId7"/>
    <p:sldId id="268" r:id="rId8"/>
    <p:sldId id="269" r:id="rId9"/>
    <p:sldId id="270" r:id="rId10"/>
    <p:sldId id="271" r:id="rId11"/>
    <p:sldId id="272" r:id="rId12"/>
    <p:sldId id="273" r:id="rId13"/>
    <p:sldId id="274" r:id="rId14"/>
    <p:sldId id="275" r:id="rId15"/>
    <p:sldId id="276" r:id="rId16"/>
    <p:sldId id="277" r:id="rId17"/>
    <p:sldId id="278" r:id="rId18"/>
    <p:sldId id="279" r:id="rId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0EEF1"/>
    <a:srgbClr val="DD634F"/>
    <a:srgbClr val="4E413C"/>
    <a:srgbClr val="E1E1E1"/>
    <a:srgbClr val="313036"/>
    <a:srgbClr val="2D333D"/>
    <a:srgbClr val="E7EAE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016" autoAdjust="0"/>
    <p:restoredTop sz="94671"/>
  </p:normalViewPr>
  <p:slideViewPr>
    <p:cSldViewPr snapToGrid="0" snapToObjects="1">
      <p:cViewPr varScale="1">
        <p:scale>
          <a:sx n="104" d="100"/>
          <a:sy n="104" d="100"/>
        </p:scale>
        <p:origin x="312" y="20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presProps" Target="presProps.xml"/><Relationship Id="rId21" Type="http://schemas.openxmlformats.org/officeDocument/2006/relationships/viewProps" Target="viewProps.xml"/><Relationship Id="rId22" Type="http://schemas.openxmlformats.org/officeDocument/2006/relationships/theme" Target="theme/theme1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jp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jp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jp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jp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1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020199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2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2253474" y="4379191"/>
            <a:ext cx="4602171" cy="423333"/>
          </a:xfrm>
        </p:spPr>
        <p:txBody>
          <a:bodyPr anchor="ctr">
            <a:normAutofit/>
          </a:bodyPr>
          <a:lstStyle>
            <a:lvl1pPr>
              <a:defRPr sz="1600"/>
            </a:lvl1pPr>
          </a:lstStyle>
          <a:p>
            <a:pPr lvl="0"/>
            <a:r>
              <a:rPr lang="en-US" dirty="0" smtClean="0"/>
              <a:t>Add Your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87879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3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2253474" y="4379191"/>
            <a:ext cx="4602171" cy="423333"/>
          </a:xfrm>
        </p:spPr>
        <p:txBody>
          <a:bodyPr anchor="ctr">
            <a:normAutofit/>
          </a:bodyPr>
          <a:lstStyle>
            <a:lvl1pPr>
              <a:defRPr sz="1600"/>
            </a:lvl1pPr>
          </a:lstStyle>
          <a:p>
            <a:pPr lvl="0"/>
            <a:r>
              <a:rPr lang="en-US" dirty="0" smtClean="0"/>
              <a:t>Add Your Subtitle</a:t>
            </a:r>
            <a:endParaRPr lang="en-US" dirty="0"/>
          </a:p>
        </p:txBody>
      </p:sp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925566" y="2529039"/>
            <a:ext cx="7253854" cy="1635804"/>
          </a:xfrm>
        </p:spPr>
        <p:txBody>
          <a:bodyPr/>
          <a:lstStyle/>
          <a:p>
            <a:r>
              <a:rPr lang="en-US" dirty="0" smtClean="0"/>
              <a:t>Add Your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62725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1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616784" y="592669"/>
            <a:ext cx="7907034" cy="4411600"/>
          </a:xfrm>
        </p:spPr>
        <p:txBody>
          <a:bodyPr anchor="ctr"/>
          <a:lstStyle>
            <a:lvl1pPr algn="ctr">
              <a:defRPr baseline="0"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dirty="0" smtClean="0"/>
              <a:t>Add Your Text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10507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2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616784" y="592669"/>
            <a:ext cx="7907034" cy="4411600"/>
          </a:xfrm>
        </p:spPr>
        <p:txBody>
          <a:bodyPr anchor="ctr"/>
          <a:lstStyle>
            <a:lvl1pPr algn="ctr">
              <a:defRPr baseline="0"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dirty="0" smtClean="0"/>
              <a:t>Add Your Text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04006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3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616784" y="592669"/>
            <a:ext cx="7907034" cy="4411600"/>
          </a:xfrm>
        </p:spPr>
        <p:txBody>
          <a:bodyPr anchor="ctr"/>
          <a:lstStyle>
            <a:lvl1pPr algn="ctr">
              <a:defRPr baseline="0"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dirty="0" smtClean="0"/>
              <a:t>Add Your Text Here</a:t>
            </a:r>
            <a:endParaRPr lang="en-US" dirty="0"/>
          </a:p>
        </p:txBody>
      </p:sp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2539925" y="5294838"/>
            <a:ext cx="4035898" cy="912686"/>
          </a:xfrm>
        </p:spPr>
        <p:txBody>
          <a:bodyPr>
            <a:normAutofit/>
          </a:bodyPr>
          <a:lstStyle>
            <a:lvl1pPr>
              <a:defRPr sz="1600"/>
            </a:lvl1pPr>
          </a:lstStyle>
          <a:p>
            <a:r>
              <a:rPr lang="en-US" dirty="0" smtClean="0"/>
              <a:t>Add Your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36013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crip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577114" y="2044094"/>
            <a:ext cx="7968228" cy="3004547"/>
          </a:xfrm>
        </p:spPr>
        <p:txBody>
          <a:bodyPr anchor="ctr"/>
          <a:lstStyle>
            <a:lvl1pPr marL="0" indent="0">
              <a:buFont typeface="Arial"/>
              <a:buNone/>
              <a:defRPr/>
            </a:lvl1pPr>
            <a:lvl2pPr marL="457200" indent="0">
              <a:buNone/>
              <a:defRPr/>
            </a:lvl2pPr>
            <a:lvl3pPr marL="914400" indent="0">
              <a:buFont typeface="Arial"/>
              <a:buNone/>
              <a:defRPr/>
            </a:lvl3pPr>
            <a:lvl4pPr marL="1371600" indent="0">
              <a:buFont typeface="Arial"/>
              <a:buNone/>
              <a:defRPr/>
            </a:lvl4pPr>
            <a:lvl5pPr marL="1828800" indent="0">
              <a:buFont typeface="Arial"/>
              <a:buNone/>
              <a:defRPr/>
            </a:lvl5pPr>
          </a:lstStyle>
          <a:p>
            <a:pPr lvl="0"/>
            <a:r>
              <a:rPr lang="en-US" dirty="0" smtClean="0"/>
              <a:t>Add Your Scripture Here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 hasCustomPrompt="1"/>
          </p:nvPr>
        </p:nvSpPr>
        <p:spPr>
          <a:xfrm>
            <a:off x="577426" y="5361518"/>
            <a:ext cx="7967922" cy="879625"/>
          </a:xfrm>
        </p:spPr>
        <p:txBody>
          <a:bodyPr>
            <a:normAutofit/>
          </a:bodyPr>
          <a:lstStyle>
            <a:lvl1pPr>
              <a:defRPr sz="1400" baseline="0"/>
            </a:lvl1pPr>
          </a:lstStyle>
          <a:p>
            <a:pPr lvl="0"/>
            <a:r>
              <a:rPr lang="en-US" dirty="0" smtClean="0"/>
              <a:t>Add Verse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33509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577114" y="2044095"/>
            <a:ext cx="7968228" cy="4197048"/>
          </a:xfrm>
        </p:spPr>
        <p:txBody>
          <a:bodyPr anchor="ctr"/>
          <a:lstStyle>
            <a:lvl1pPr marL="0" indent="0">
              <a:buFont typeface="Arial"/>
              <a:buNone/>
              <a:defRPr/>
            </a:lvl1pPr>
            <a:lvl2pPr marL="457200" indent="0">
              <a:buNone/>
              <a:defRPr/>
            </a:lvl2pPr>
            <a:lvl3pPr marL="914400" indent="0">
              <a:buFont typeface="Arial"/>
              <a:buNone/>
              <a:defRPr/>
            </a:lvl3pPr>
            <a:lvl4pPr marL="1371600" indent="0">
              <a:buFont typeface="Arial"/>
              <a:buNone/>
              <a:defRPr/>
            </a:lvl4pPr>
            <a:lvl5pPr marL="1828800" indent="0">
              <a:buFont typeface="Arial"/>
              <a:buNone/>
              <a:defRPr/>
            </a:lvl5pPr>
          </a:lstStyle>
          <a:p>
            <a:pPr lvl="0"/>
            <a:r>
              <a:rPr lang="en-US" dirty="0" smtClean="0"/>
              <a:t>Add Your Text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25146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theme" Target="../theme/theme1.xml"/><Relationship Id="rId10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0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FECD78-3C8E-49F2-8FAB-59489D168ABB}" type="datetimeFigureOut">
              <a:rPr lang="en-US" smtClean="0"/>
              <a:t>2/20/17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771123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4" r:id="rId2"/>
    <p:sldLayoutId id="2147483651" r:id="rId3"/>
    <p:sldLayoutId id="2147483652" r:id="rId4"/>
    <p:sldLayoutId id="2147483656" r:id="rId5"/>
    <p:sldLayoutId id="2147483655" r:id="rId6"/>
    <p:sldLayoutId id="2147483650" r:id="rId7"/>
    <p:sldLayoutId id="2147483657" r:id="rId8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DD634F"/>
          </a:solidFill>
          <a:latin typeface="+mj-lt"/>
          <a:ea typeface="+mj-ea"/>
          <a:cs typeface="Adelle-Regular"/>
        </a:defRPr>
      </a:lvl1pPr>
    </p:titleStyle>
    <p:bodyStyle>
      <a:lvl1pPr marL="0" indent="0" algn="ctr" defTabSz="914400" rtl="0" eaLnBrk="1" latinLnBrk="0" hangingPunct="1">
        <a:spcBef>
          <a:spcPct val="20000"/>
        </a:spcBef>
        <a:buFont typeface="Arial"/>
        <a:buNone/>
        <a:defRPr sz="3000" kern="1200">
          <a:solidFill>
            <a:srgbClr val="F0EEF1"/>
          </a:solidFill>
          <a:latin typeface="+mn-lt"/>
          <a:ea typeface="+mn-ea"/>
          <a:cs typeface="Apple Chancery"/>
        </a:defRPr>
      </a:lvl1pPr>
      <a:lvl2pPr marL="914400" indent="-457200" algn="ctr" defTabSz="914400" rtl="0" eaLnBrk="1" latinLnBrk="0" hangingPunct="1">
        <a:spcBef>
          <a:spcPct val="20000"/>
        </a:spcBef>
        <a:buFont typeface="Arial"/>
        <a:buChar char="•"/>
        <a:defRPr sz="3000" kern="1200">
          <a:solidFill>
            <a:srgbClr val="F0EEF1"/>
          </a:solidFill>
          <a:latin typeface="+mn-lt"/>
          <a:ea typeface="+mn-ea"/>
          <a:cs typeface="Apple Chancery"/>
        </a:defRPr>
      </a:lvl2pPr>
      <a:lvl3pPr marL="914400" indent="0" algn="ctr" defTabSz="914400" rtl="0" eaLnBrk="1" latinLnBrk="0" hangingPunct="1">
        <a:spcBef>
          <a:spcPct val="20000"/>
        </a:spcBef>
        <a:buFont typeface="Arial" pitchFamily="34" charset="0"/>
        <a:buNone/>
        <a:defRPr sz="3000" kern="1200">
          <a:solidFill>
            <a:srgbClr val="F0EEF1"/>
          </a:solidFill>
          <a:latin typeface="+mn-lt"/>
          <a:ea typeface="+mn-ea"/>
          <a:cs typeface="Apple Chancery"/>
        </a:defRPr>
      </a:lvl3pPr>
      <a:lvl4pPr marL="1371600" indent="0" algn="ctr" defTabSz="914400" rtl="0" eaLnBrk="1" latinLnBrk="0" hangingPunct="1">
        <a:spcBef>
          <a:spcPct val="20000"/>
        </a:spcBef>
        <a:buFont typeface="Arial" pitchFamily="34" charset="0"/>
        <a:buNone/>
        <a:defRPr sz="3000" kern="1200">
          <a:solidFill>
            <a:srgbClr val="F0EEF1"/>
          </a:solidFill>
          <a:latin typeface="+mn-lt"/>
          <a:ea typeface="+mn-ea"/>
          <a:cs typeface="Apple Chancery"/>
        </a:defRPr>
      </a:lvl4pPr>
      <a:lvl5pPr marL="1828800" indent="0" algn="ctr" defTabSz="914400" rtl="0" eaLnBrk="1" latinLnBrk="0" hangingPunct="1">
        <a:spcBef>
          <a:spcPct val="20000"/>
        </a:spcBef>
        <a:buFont typeface="Arial" pitchFamily="34" charset="0"/>
        <a:buNone/>
        <a:defRPr sz="3000" kern="1200">
          <a:solidFill>
            <a:srgbClr val="F0EEF1"/>
          </a:solidFill>
          <a:latin typeface="+mn-lt"/>
          <a:ea typeface="+mn-ea"/>
          <a:cs typeface="Apple Chancery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8.png"/><Relationship Id="rId3" Type="http://schemas.openxmlformats.org/officeDocument/2006/relationships/image" Target="../media/image9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12.png"/><Relationship Id="rId3" Type="http://schemas.microsoft.com/office/2007/relationships/hdphoto" Target="../media/hdphoto9.wdp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12.png"/><Relationship Id="rId3" Type="http://schemas.microsoft.com/office/2007/relationships/hdphoto" Target="../media/hdphoto8.wdp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12.png"/><Relationship Id="rId3" Type="http://schemas.microsoft.com/office/2007/relationships/hdphoto" Target="../media/hdphoto10.wdp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13.png"/><Relationship Id="rId3" Type="http://schemas.microsoft.com/office/2007/relationships/hdphoto" Target="../media/hdphoto11.wdp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13.png"/><Relationship Id="rId3" Type="http://schemas.microsoft.com/office/2007/relationships/hdphoto" Target="../media/hdphoto12.wdp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13.png"/><Relationship Id="rId3" Type="http://schemas.microsoft.com/office/2007/relationships/hdphoto" Target="../media/hdphoto13.wdp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13.png"/><Relationship Id="rId3" Type="http://schemas.microsoft.com/office/2007/relationships/hdphoto" Target="../media/hdphoto14.wdp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14.png"/><Relationship Id="rId3" Type="http://schemas.microsoft.com/office/2007/relationships/hdphoto" Target="../media/hdphoto15.wdp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14.png"/><Relationship Id="rId3" Type="http://schemas.microsoft.com/office/2007/relationships/hdphoto" Target="../media/hdphoto16.wdp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10.png"/><Relationship Id="rId3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10.png"/><Relationship Id="rId3" Type="http://schemas.microsoft.com/office/2007/relationships/hdphoto" Target="../media/hdphoto2.wdp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10.png"/><Relationship Id="rId3" Type="http://schemas.microsoft.com/office/2007/relationships/hdphoto" Target="../media/hdphoto3.wdp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10.png"/><Relationship Id="rId3" Type="http://schemas.microsoft.com/office/2007/relationships/hdphoto" Target="../media/hdphoto4.wdp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11.png"/><Relationship Id="rId3" Type="http://schemas.microsoft.com/office/2007/relationships/hdphoto" Target="../media/hdphoto5.wdp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11.png"/><Relationship Id="rId3" Type="http://schemas.microsoft.com/office/2007/relationships/hdphoto" Target="../media/hdphoto6.wdp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11.png"/><Relationship Id="rId3" Type="http://schemas.microsoft.com/office/2007/relationships/hdphoto" Target="../media/hdphoto7.wdp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12.png"/><Relationship Id="rId3" Type="http://schemas.microsoft.com/office/2007/relationships/hdphoto" Target="../media/hdphoto8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0041" y="5444708"/>
            <a:ext cx="4602480" cy="64617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6404" y="1776956"/>
            <a:ext cx="7370064" cy="3444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38567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>
          <a:xfrm>
            <a:off x="577114" y="1940011"/>
            <a:ext cx="7968228" cy="4301132"/>
          </a:xfrm>
        </p:spPr>
        <p:txBody>
          <a:bodyPr>
            <a:normAutofit/>
          </a:bodyPr>
          <a:lstStyle/>
          <a:p>
            <a:pPr marL="457200" lvl="0" indent="-457200" algn="l">
              <a:buFont typeface="Arial" charset="0"/>
              <a:buChar char="•"/>
            </a:pPr>
            <a:r>
              <a:rPr lang="en-US" dirty="0"/>
              <a:t>They can gain valuable experience in administration, motivation, organization, evangelization, instruction, as well as a multitude of skills and talents. </a:t>
            </a:r>
          </a:p>
          <a:p>
            <a:pPr marL="457200" lvl="0" indent="-457200" algn="l">
              <a:buFont typeface="Arial" charset="0"/>
              <a:buChar char="•"/>
            </a:pPr>
            <a:r>
              <a:rPr lang="en-US" dirty="0"/>
              <a:t>A growing, evangelistic Sunday school utilizes teachers, supervisors, assistants, secretaries, office help, musicians, bus workers, storytellers, craft workers, puppeteers, artists, and dozens more.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398" y="716006"/>
            <a:ext cx="8705088" cy="1414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05081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>
          <a:xfrm>
            <a:off x="577114" y="1940011"/>
            <a:ext cx="7968228" cy="4301132"/>
          </a:xfrm>
        </p:spPr>
        <p:txBody>
          <a:bodyPr>
            <a:normAutofit/>
          </a:bodyPr>
          <a:lstStyle/>
          <a:p>
            <a:pPr marL="457200" lvl="0" indent="-457200" algn="l">
              <a:buFont typeface="Arial" charset="0"/>
              <a:buChar char="•"/>
            </a:pPr>
            <a:r>
              <a:rPr lang="en-US" dirty="0"/>
              <a:t>How will you use this vast reservoir of talent if not in the Sunday school? </a:t>
            </a:r>
          </a:p>
          <a:p>
            <a:pPr marL="457200" lvl="0" indent="-457200" algn="l">
              <a:buFont typeface="Arial" charset="0"/>
              <a:buChar char="•"/>
            </a:pPr>
            <a:r>
              <a:rPr lang="en-US" dirty="0"/>
              <a:t>How will you begin to train leaders for other areas of service if you have not a Sunday school? </a:t>
            </a:r>
          </a:p>
          <a:p>
            <a:pPr marL="457200" lvl="0" indent="-457200" algn="l">
              <a:buFont typeface="Arial" charset="0"/>
              <a:buChar char="•"/>
            </a:pPr>
            <a:r>
              <a:rPr lang="en-US" dirty="0"/>
              <a:t>Look at where most of the key leaders and department heads in growing churches started - the Sunday school!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398" y="716006"/>
            <a:ext cx="8705088" cy="1414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2855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>
          <a:xfrm>
            <a:off x="577114" y="1940011"/>
            <a:ext cx="7968228" cy="4301132"/>
          </a:xfrm>
        </p:spPr>
        <p:txBody>
          <a:bodyPr>
            <a:normAutofit/>
          </a:bodyPr>
          <a:lstStyle/>
          <a:p>
            <a:pPr marL="457200" lvl="0" indent="-457200" algn="l">
              <a:buFont typeface="Arial" charset="0"/>
              <a:buChar char="•"/>
            </a:pPr>
            <a:r>
              <a:rPr lang="en-US" dirty="0"/>
              <a:t>Ask most preachers where they first developed their abilities to teach - the Sunday school! </a:t>
            </a:r>
          </a:p>
          <a:p>
            <a:pPr marL="457200" lvl="0" indent="-457200" algn="l">
              <a:buFont typeface="Arial" charset="0"/>
              <a:buChar char="•"/>
            </a:pPr>
            <a:r>
              <a:rPr lang="en-US" dirty="0"/>
              <a:t>The old saying, "use them or lose them" is true in every aspect. </a:t>
            </a:r>
          </a:p>
          <a:p>
            <a:pPr marL="457200" lvl="0" indent="-457200" algn="l">
              <a:buFont typeface="Arial" charset="0"/>
              <a:buChar char="•"/>
            </a:pPr>
            <a:r>
              <a:rPr lang="en-US" dirty="0"/>
              <a:t>Working Christians are happy Christians, fulfilled in their labor for God.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398" y="716006"/>
            <a:ext cx="8705088" cy="1414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77511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30780"/>
          <a:stretch/>
        </p:blipFill>
        <p:spPr>
          <a:xfrm>
            <a:off x="0" y="458916"/>
            <a:ext cx="9028176" cy="1481095"/>
          </a:xfrm>
          <a:prstGeom prst="rect">
            <a:avLst/>
          </a:prstGeom>
        </p:spPr>
      </p:pic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>
          <a:xfrm>
            <a:off x="577114" y="1940011"/>
            <a:ext cx="7968228" cy="4301132"/>
          </a:xfrm>
        </p:spPr>
        <p:txBody>
          <a:bodyPr>
            <a:normAutofit lnSpcReduction="10000"/>
          </a:bodyPr>
          <a:lstStyle/>
          <a:p>
            <a:pPr marL="457200" lvl="0" indent="-457200" algn="l">
              <a:buFont typeface="Arial" charset="0"/>
              <a:buChar char="•"/>
            </a:pPr>
            <a:r>
              <a:rPr lang="en-US" dirty="0"/>
              <a:t>The Sunday school is a vital tool of evangelism. </a:t>
            </a:r>
          </a:p>
          <a:p>
            <a:pPr marL="457200" lvl="0" indent="-457200" algn="l">
              <a:buFont typeface="Arial" charset="0"/>
              <a:buChar char="•"/>
            </a:pPr>
            <a:r>
              <a:rPr lang="en-US" dirty="0"/>
              <a:t>A real problem in many churches is their limited number of family, friends, and acquaintances to witness to and carry the truth. </a:t>
            </a:r>
          </a:p>
          <a:p>
            <a:pPr marL="457200" lvl="0" indent="-457200" algn="l">
              <a:buFont typeface="Arial" charset="0"/>
              <a:buChar char="•"/>
            </a:pPr>
            <a:r>
              <a:rPr lang="en-US" dirty="0"/>
              <a:t>The longer a person lives for God, the fewer non-church friends and contacts he or she will have. </a:t>
            </a:r>
          </a:p>
        </p:txBody>
      </p:sp>
    </p:spTree>
    <p:extLst>
      <p:ext uri="{BB962C8B-B14F-4D97-AF65-F5344CB8AC3E}">
        <p14:creationId xmlns:p14="http://schemas.microsoft.com/office/powerpoint/2010/main" val="15106802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30780"/>
          <a:stretch/>
        </p:blipFill>
        <p:spPr>
          <a:xfrm>
            <a:off x="0" y="458916"/>
            <a:ext cx="9028176" cy="1481095"/>
          </a:xfrm>
          <a:prstGeom prst="rect">
            <a:avLst/>
          </a:prstGeom>
        </p:spPr>
      </p:pic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>
          <a:xfrm>
            <a:off x="577114" y="1940011"/>
            <a:ext cx="7968228" cy="4301132"/>
          </a:xfrm>
        </p:spPr>
        <p:txBody>
          <a:bodyPr>
            <a:normAutofit lnSpcReduction="10000"/>
          </a:bodyPr>
          <a:lstStyle/>
          <a:p>
            <a:pPr marL="457200" lvl="0" indent="-457200" algn="l">
              <a:buFont typeface="Arial" charset="0"/>
              <a:buChar char="•"/>
            </a:pPr>
            <a:r>
              <a:rPr lang="en-US" dirty="0"/>
              <a:t>A Sunday school that is reaching out into it's neighborhood and community will be continually expanding its reach to people who would have otherwise never had any contact with the church. </a:t>
            </a:r>
          </a:p>
          <a:p>
            <a:pPr marL="457200" lvl="0" indent="-457200" algn="l">
              <a:buFont typeface="Arial" charset="0"/>
              <a:buChar char="•"/>
            </a:pPr>
            <a:r>
              <a:rPr lang="en-US" dirty="0"/>
              <a:t>Using a bus, van, or car ministry, not only will you have an opportunity to plant the Word into the hearts of the children, but a weekly reason to visit the home and become friends with the parents. </a:t>
            </a:r>
          </a:p>
        </p:txBody>
      </p:sp>
    </p:spTree>
    <p:extLst>
      <p:ext uri="{BB962C8B-B14F-4D97-AF65-F5344CB8AC3E}">
        <p14:creationId xmlns:p14="http://schemas.microsoft.com/office/powerpoint/2010/main" val="1718104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30780"/>
          <a:stretch/>
        </p:blipFill>
        <p:spPr>
          <a:xfrm>
            <a:off x="0" y="458916"/>
            <a:ext cx="9028176" cy="1481095"/>
          </a:xfrm>
          <a:prstGeom prst="rect">
            <a:avLst/>
          </a:prstGeom>
        </p:spPr>
      </p:pic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>
          <a:xfrm>
            <a:off x="577114" y="1940011"/>
            <a:ext cx="7968228" cy="4301132"/>
          </a:xfrm>
        </p:spPr>
        <p:txBody>
          <a:bodyPr>
            <a:normAutofit/>
          </a:bodyPr>
          <a:lstStyle/>
          <a:p>
            <a:pPr marL="457200" lvl="0" indent="-457200" algn="l">
              <a:buFont typeface="Arial" charset="0"/>
              <a:buChar char="•"/>
            </a:pPr>
            <a:r>
              <a:rPr lang="en-US" dirty="0"/>
              <a:t>Special promotional events such as Easter, Christmas, Mother and Father's Day programs give a prime opportunity to invite the parents to church and see "Johnny" perform his part. </a:t>
            </a:r>
          </a:p>
          <a:p>
            <a:pPr marL="457200" lvl="0" indent="-457200" algn="l">
              <a:buFont typeface="Arial" charset="0"/>
              <a:buChar char="•"/>
            </a:pPr>
            <a:r>
              <a:rPr lang="en-US" dirty="0"/>
              <a:t>Such contests and promotions also encourage all church members to invite their friends and neighbors to the service. </a:t>
            </a:r>
          </a:p>
        </p:txBody>
      </p:sp>
    </p:spTree>
    <p:extLst>
      <p:ext uri="{BB962C8B-B14F-4D97-AF65-F5344CB8AC3E}">
        <p14:creationId xmlns:p14="http://schemas.microsoft.com/office/powerpoint/2010/main" val="4808869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30780"/>
          <a:stretch/>
        </p:blipFill>
        <p:spPr>
          <a:xfrm>
            <a:off x="0" y="458916"/>
            <a:ext cx="9028176" cy="1481095"/>
          </a:xfrm>
          <a:prstGeom prst="rect">
            <a:avLst/>
          </a:prstGeom>
        </p:spPr>
      </p:pic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>
          <a:xfrm>
            <a:off x="577114" y="1940011"/>
            <a:ext cx="7968228" cy="4301132"/>
          </a:xfrm>
        </p:spPr>
        <p:txBody>
          <a:bodyPr>
            <a:normAutofit/>
          </a:bodyPr>
          <a:lstStyle/>
          <a:p>
            <a:pPr marL="457200" lvl="0" indent="-457200" algn="l">
              <a:buFont typeface="Arial" charset="0"/>
              <a:buChar char="•"/>
            </a:pPr>
            <a:r>
              <a:rPr lang="en-US" dirty="0"/>
              <a:t>An evangelistic Sunday school will also see the children - both of saints and sinners - come to full Bible salvation. </a:t>
            </a:r>
          </a:p>
          <a:p>
            <a:pPr marL="457200" lvl="0" indent="-457200" algn="l">
              <a:buFont typeface="Arial" charset="0"/>
              <a:buChar char="•"/>
            </a:pPr>
            <a:r>
              <a:rPr lang="en-US" dirty="0"/>
              <a:t>Often when the child makes a move for God, it motivates the parents to move also. </a:t>
            </a:r>
          </a:p>
        </p:txBody>
      </p:sp>
    </p:spTree>
    <p:extLst>
      <p:ext uri="{BB962C8B-B14F-4D97-AF65-F5344CB8AC3E}">
        <p14:creationId xmlns:p14="http://schemas.microsoft.com/office/powerpoint/2010/main" val="664246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7374" b="28538"/>
          <a:stretch/>
        </p:blipFill>
        <p:spPr>
          <a:xfrm>
            <a:off x="61785" y="827903"/>
            <a:ext cx="8979408" cy="1272746"/>
          </a:xfrm>
          <a:prstGeom prst="rect">
            <a:avLst/>
          </a:prstGeom>
        </p:spPr>
      </p:pic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>
          <a:xfrm>
            <a:off x="577114" y="1940011"/>
            <a:ext cx="7968228" cy="4301132"/>
          </a:xfrm>
        </p:spPr>
        <p:txBody>
          <a:bodyPr>
            <a:normAutofit/>
          </a:bodyPr>
          <a:lstStyle/>
          <a:p>
            <a:pPr marL="457200" lvl="0" indent="-457200" algn="l">
              <a:buFont typeface="Arial" charset="0"/>
              <a:buChar char="•"/>
            </a:pPr>
            <a:r>
              <a:rPr lang="en-US" dirty="0"/>
              <a:t>Sunday school provides a perfect format and organization for all types of outreach: door knocking, bus ministry, special day promotion, bringing visitors, personal witnessing, and home Bible study to name a few.</a:t>
            </a: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9627736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7374" b="28538"/>
          <a:stretch/>
        </p:blipFill>
        <p:spPr>
          <a:xfrm>
            <a:off x="61785" y="827903"/>
            <a:ext cx="8979408" cy="1272746"/>
          </a:xfrm>
          <a:prstGeom prst="rect">
            <a:avLst/>
          </a:prstGeom>
        </p:spPr>
      </p:pic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>
          <a:xfrm>
            <a:off x="577114" y="1940011"/>
            <a:ext cx="7968228" cy="4301132"/>
          </a:xfrm>
        </p:spPr>
        <p:txBody>
          <a:bodyPr>
            <a:normAutofit/>
          </a:bodyPr>
          <a:lstStyle/>
          <a:p>
            <a:pPr marL="457200" lvl="0" indent="-457200" algn="l">
              <a:buFont typeface="Arial" charset="0"/>
              <a:buChar char="•"/>
            </a:pPr>
            <a:r>
              <a:rPr lang="en-US" dirty="0"/>
              <a:t>How much a church would be losing by not having a Sunday school! </a:t>
            </a:r>
          </a:p>
          <a:p>
            <a:pPr marL="457200" lvl="0" indent="-457200" algn="l">
              <a:buFont typeface="Arial" charset="0"/>
              <a:buChar char="•"/>
            </a:pPr>
            <a:r>
              <a:rPr lang="en-US" dirty="0"/>
              <a:t>If your Sunday school is presently not productive in winning souls, the answer is not to eliminate it, but to change it - into the powerful evangelistic tool that it was meant to be. </a:t>
            </a:r>
          </a:p>
        </p:txBody>
      </p:sp>
    </p:spTree>
    <p:extLst>
      <p:ext uri="{BB962C8B-B14F-4D97-AF65-F5344CB8AC3E}">
        <p14:creationId xmlns:p14="http://schemas.microsoft.com/office/powerpoint/2010/main" val="141885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011" r="3885"/>
          <a:stretch/>
        </p:blipFill>
        <p:spPr>
          <a:xfrm>
            <a:off x="444843" y="710721"/>
            <a:ext cx="8229600" cy="1456944"/>
          </a:xfrm>
          <a:prstGeom prst="rect">
            <a:avLst/>
          </a:prstGeom>
        </p:spPr>
      </p:pic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>
          <a:xfrm>
            <a:off x="577114" y="1940011"/>
            <a:ext cx="7968228" cy="4301132"/>
          </a:xfrm>
        </p:spPr>
        <p:txBody>
          <a:bodyPr>
            <a:normAutofit lnSpcReduction="10000"/>
          </a:bodyPr>
          <a:lstStyle/>
          <a:p>
            <a:pPr marL="457200" lvl="0" indent="-457200" algn="l">
              <a:buFont typeface="Arial" charset="0"/>
              <a:buChar char="•"/>
            </a:pPr>
            <a:r>
              <a:rPr lang="en-US" dirty="0"/>
              <a:t>In many denominations, and even within some of our own fellowship, the Sunday school has fallen on difficult times. </a:t>
            </a:r>
          </a:p>
          <a:p>
            <a:pPr marL="457200" lvl="0" indent="-457200" algn="l">
              <a:buFont typeface="Arial" charset="0"/>
              <a:buChar char="•"/>
            </a:pPr>
            <a:r>
              <a:rPr lang="en-US" dirty="0"/>
              <a:t>Some are abandoning their Sunday schools in favor of a simpler children's church format on Bible study night. </a:t>
            </a:r>
          </a:p>
          <a:p>
            <a:pPr marL="457200" lvl="0" indent="-457200" algn="l">
              <a:buFont typeface="Arial" charset="0"/>
              <a:buChar char="•"/>
            </a:pPr>
            <a:r>
              <a:rPr lang="en-US" dirty="0"/>
              <a:t>Others have gone to a single Sunday afternoon service with no Sunday school at all.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42581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011" r="3885"/>
          <a:stretch/>
        </p:blipFill>
        <p:spPr>
          <a:xfrm>
            <a:off x="444843" y="710721"/>
            <a:ext cx="8229600" cy="1456944"/>
          </a:xfrm>
          <a:prstGeom prst="rect">
            <a:avLst/>
          </a:prstGeom>
        </p:spPr>
      </p:pic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>
          <a:xfrm>
            <a:off x="577114" y="1940011"/>
            <a:ext cx="7968228" cy="4301132"/>
          </a:xfrm>
        </p:spPr>
        <p:txBody>
          <a:bodyPr>
            <a:normAutofit fontScale="92500"/>
          </a:bodyPr>
          <a:lstStyle/>
          <a:p>
            <a:pPr marL="457200" lvl="0" indent="-457200" algn="l">
              <a:buFont typeface="Arial" charset="0"/>
              <a:buChar char="•"/>
            </a:pPr>
            <a:r>
              <a:rPr lang="en-US" dirty="0"/>
              <a:t>And perhaps the most common trend is to still have age-graded classes for children, but eliminate the Sunday morning class for adults. </a:t>
            </a:r>
          </a:p>
          <a:p>
            <a:pPr marL="457200" lvl="0" indent="-457200" algn="l">
              <a:buFont typeface="Arial" charset="0"/>
              <a:buChar char="•"/>
            </a:pPr>
            <a:r>
              <a:rPr lang="en-US" dirty="0"/>
              <a:t>Most growing churches are strong Sunday school churches. </a:t>
            </a:r>
          </a:p>
          <a:p>
            <a:pPr marL="457200" lvl="0" indent="-457200" algn="l">
              <a:buFont typeface="Arial" charset="0"/>
              <a:buChar char="•"/>
            </a:pPr>
            <a:r>
              <a:rPr lang="en-US" dirty="0"/>
              <a:t>It is impossible to build a great church organization of an enduring nature without building a great teaching program through the Sunday school.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17328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011" r="3885"/>
          <a:stretch/>
        </p:blipFill>
        <p:spPr>
          <a:xfrm>
            <a:off x="444843" y="710721"/>
            <a:ext cx="8229600" cy="1456944"/>
          </a:xfrm>
          <a:prstGeom prst="rect">
            <a:avLst/>
          </a:prstGeom>
        </p:spPr>
      </p:pic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>
          <a:xfrm>
            <a:off x="577114" y="1940011"/>
            <a:ext cx="7968228" cy="4301132"/>
          </a:xfrm>
        </p:spPr>
        <p:txBody>
          <a:bodyPr>
            <a:normAutofit/>
          </a:bodyPr>
          <a:lstStyle/>
          <a:p>
            <a:pPr marL="457200" lvl="0" indent="-457200" algn="l">
              <a:buFont typeface="Arial" charset="0"/>
              <a:buChar char="•"/>
            </a:pPr>
            <a:r>
              <a:rPr lang="en-US" dirty="0"/>
              <a:t>As an institution, the Sunday school is over two hundred years old. </a:t>
            </a:r>
          </a:p>
          <a:p>
            <a:pPr marL="457200" lvl="0" indent="-457200" algn="l">
              <a:buFont typeface="Arial" charset="0"/>
              <a:buChar char="•"/>
            </a:pPr>
            <a:r>
              <a:rPr lang="en-US" dirty="0"/>
              <a:t>First conceived by Robert Raikes in 1780, it began as an educational outreach to children - the street ruffians of the ghettos - to teach them the Word of God.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6111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011" r="3885"/>
          <a:stretch/>
        </p:blipFill>
        <p:spPr>
          <a:xfrm>
            <a:off x="444843" y="710721"/>
            <a:ext cx="8229600" cy="1456944"/>
          </a:xfrm>
          <a:prstGeom prst="rect">
            <a:avLst/>
          </a:prstGeom>
        </p:spPr>
      </p:pic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>
          <a:xfrm>
            <a:off x="577114" y="1940011"/>
            <a:ext cx="7968228" cy="4301132"/>
          </a:xfrm>
        </p:spPr>
        <p:txBody>
          <a:bodyPr>
            <a:normAutofit/>
          </a:bodyPr>
          <a:lstStyle/>
          <a:p>
            <a:pPr marL="457200" lvl="0" indent="-457200" algn="l">
              <a:buFont typeface="Arial" charset="0"/>
              <a:buChar char="•"/>
            </a:pPr>
            <a:r>
              <a:rPr lang="en-US" dirty="0"/>
              <a:t>Having its foundation on two solid rocks - evangelism and education - it has endured the test of time to become the primary method of evangelism by the fastest growing fundamental denominations within the United States. </a:t>
            </a:r>
          </a:p>
          <a:p>
            <a:pPr marL="457200" lvl="0" indent="-457200" algn="l">
              <a:buFont typeface="Arial" charset="0"/>
              <a:buChar char="•"/>
            </a:pPr>
            <a:r>
              <a:rPr lang="en-US" dirty="0"/>
              <a:t>Why is Sunday school so important to growth? 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32776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18144"/>
          <a:stretch/>
        </p:blipFill>
        <p:spPr>
          <a:xfrm>
            <a:off x="230350" y="755736"/>
            <a:ext cx="8711184" cy="1097778"/>
          </a:xfrm>
          <a:prstGeom prst="rect">
            <a:avLst/>
          </a:prstGeom>
        </p:spPr>
      </p:pic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>
          <a:xfrm>
            <a:off x="577114" y="1940011"/>
            <a:ext cx="7968228" cy="4301132"/>
          </a:xfrm>
        </p:spPr>
        <p:txBody>
          <a:bodyPr>
            <a:normAutofit fontScale="92500" lnSpcReduction="10000"/>
          </a:bodyPr>
          <a:lstStyle/>
          <a:p>
            <a:pPr marL="457200" lvl="0" indent="-457200" algn="l">
              <a:buFont typeface="Arial" charset="0"/>
              <a:buChar char="•"/>
            </a:pPr>
            <a:r>
              <a:rPr lang="en-US" dirty="0"/>
              <a:t>The Sunday school provides spiritual strength for growth. </a:t>
            </a:r>
          </a:p>
          <a:p>
            <a:pPr marL="457200" lvl="0" indent="-457200" algn="l">
              <a:buFont typeface="Arial" charset="0"/>
              <a:buChar char="•"/>
            </a:pPr>
            <a:r>
              <a:rPr lang="en-US" dirty="0"/>
              <a:t>The Sunday school is the only place in most churches that provides a systematic, comprehensive, and complete coverage of the Bible. </a:t>
            </a:r>
          </a:p>
          <a:p>
            <a:pPr marL="457200" lvl="0" indent="-457200" algn="l">
              <a:buFont typeface="Arial" charset="0"/>
              <a:buChar char="•"/>
            </a:pPr>
            <a:r>
              <a:rPr lang="en-US" dirty="0"/>
              <a:t>As good as the preaching and teaching on Sunday morning, evening, and mid-week services is, it is usually very selective and focused on needed areas.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43112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18144"/>
          <a:stretch/>
        </p:blipFill>
        <p:spPr>
          <a:xfrm>
            <a:off x="230350" y="755736"/>
            <a:ext cx="8711184" cy="1097778"/>
          </a:xfrm>
          <a:prstGeom prst="rect">
            <a:avLst/>
          </a:prstGeom>
        </p:spPr>
      </p:pic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>
          <a:xfrm>
            <a:off x="577114" y="1940011"/>
            <a:ext cx="7968228" cy="4301132"/>
          </a:xfrm>
        </p:spPr>
        <p:txBody>
          <a:bodyPr>
            <a:normAutofit/>
          </a:bodyPr>
          <a:lstStyle/>
          <a:p>
            <a:pPr marL="457200" lvl="0" indent="-457200" algn="l">
              <a:buFont typeface="Arial" charset="0"/>
              <a:buChar char="•"/>
            </a:pPr>
            <a:r>
              <a:rPr lang="en-US" dirty="0"/>
              <a:t>The messages are aimed at changing lives rather than providing a balanced Bible education. </a:t>
            </a:r>
          </a:p>
          <a:p>
            <a:pPr marL="457200" lvl="0" indent="-457200" algn="l">
              <a:buFont typeface="Arial" charset="0"/>
              <a:buChar char="•"/>
            </a:pPr>
            <a:r>
              <a:rPr lang="en-US" dirty="0"/>
              <a:t>Without an established "through the Bible” curriculum, we have a tendency to "major on minors" and "plow the same Gospel ground."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02549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18144"/>
          <a:stretch/>
        </p:blipFill>
        <p:spPr>
          <a:xfrm>
            <a:off x="230350" y="755736"/>
            <a:ext cx="8711184" cy="1097778"/>
          </a:xfrm>
          <a:prstGeom prst="rect">
            <a:avLst/>
          </a:prstGeom>
        </p:spPr>
      </p:pic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>
          <a:xfrm>
            <a:off x="577114" y="1940011"/>
            <a:ext cx="7968228" cy="4301132"/>
          </a:xfrm>
        </p:spPr>
        <p:txBody>
          <a:bodyPr>
            <a:normAutofit/>
          </a:bodyPr>
          <a:lstStyle/>
          <a:p>
            <a:pPr marL="457200" lvl="0" indent="-457200" algn="l">
              <a:buFont typeface="Arial" charset="0"/>
              <a:buChar char="•"/>
            </a:pPr>
            <a:r>
              <a:rPr lang="en-US" dirty="0" smtClean="0"/>
              <a:t>"All </a:t>
            </a:r>
            <a:r>
              <a:rPr lang="en-US" dirty="0"/>
              <a:t>scripture is given by inspiration of God, and is profitable for doctrine, for reproof, for correction, for instruction in righteousness: That the man of God may be perfect, thoroughly furnished unto all good works” (2 Tim. 3:16).  </a:t>
            </a:r>
          </a:p>
          <a:p>
            <a:pPr marL="457200" lvl="0" indent="-457200" algn="l">
              <a:buFont typeface="Arial" charset="0"/>
              <a:buChar char="•"/>
            </a:pPr>
            <a:r>
              <a:rPr lang="en-US" dirty="0"/>
              <a:t>Unless you teach through the Bible in one of your other services, you need to have a strong Sunday school for all ages.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41002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398" y="716006"/>
            <a:ext cx="8705088" cy="1414272"/>
          </a:xfrm>
          <a:prstGeom prst="rect">
            <a:avLst/>
          </a:prstGeom>
        </p:spPr>
      </p:pic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>
          <a:xfrm>
            <a:off x="577114" y="1940011"/>
            <a:ext cx="7968228" cy="4301132"/>
          </a:xfrm>
        </p:spPr>
        <p:txBody>
          <a:bodyPr>
            <a:normAutofit lnSpcReduction="10000"/>
          </a:bodyPr>
          <a:lstStyle/>
          <a:p>
            <a:pPr marL="457200" lvl="0" indent="-457200" algn="l">
              <a:buFont typeface="Arial" charset="0"/>
              <a:buChar char="•"/>
            </a:pPr>
            <a:r>
              <a:rPr lang="en-US" dirty="0"/>
              <a:t>The Sunday school trains workers for Christian service. </a:t>
            </a:r>
          </a:p>
          <a:p>
            <a:pPr marL="457200" lvl="0" indent="-457200" algn="l">
              <a:buFont typeface="Arial" charset="0"/>
              <a:buChar char="•"/>
            </a:pPr>
            <a:r>
              <a:rPr lang="en-US" dirty="0"/>
              <a:t>More than any other program in your church, the Sunday school is a place to develop workers for all types of labor within the church. </a:t>
            </a:r>
          </a:p>
          <a:p>
            <a:pPr marL="457200" lvl="0" indent="-457200" algn="l">
              <a:buFont typeface="Arial" charset="0"/>
              <a:buChar char="•"/>
            </a:pPr>
            <a:r>
              <a:rPr lang="en-US" dirty="0"/>
              <a:t>It can utilize saints from the new convert level all the way to developing preachers and elders for full-time service. </a:t>
            </a:r>
          </a:p>
        </p:txBody>
      </p:sp>
    </p:spTree>
    <p:extLst>
      <p:ext uri="{BB962C8B-B14F-4D97-AF65-F5344CB8AC3E}">
        <p14:creationId xmlns:p14="http://schemas.microsoft.com/office/powerpoint/2010/main" val="12853073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">
  <a:themeElements>
    <a:clrScheme name="Grayscale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Civic">
      <a:majorFont>
        <a:latin typeface="Georgia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华文新魏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 Black .thmx</Template>
  <TotalTime>122</TotalTime>
  <Words>918</Words>
  <Application>Microsoft Macintosh PowerPoint</Application>
  <PresentationFormat>On-screen Show (4:3)</PresentationFormat>
  <Paragraphs>40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3" baseType="lpstr">
      <vt:lpstr>Adelle-Regular</vt:lpstr>
      <vt:lpstr>Apple Chancery</vt:lpstr>
      <vt:lpstr>Georgia</vt:lpstr>
      <vt:lpstr>Arial</vt:lpstr>
      <vt:lpstr>Default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RT Creative Group</Company>
  <LinksUpToDate>false</LinksUpToDate>
  <SharedDoc>false</SharedDoc>
  <HyperlinksChanged>false</HyperlinksChanged>
  <AppVersion>15.0022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David Chapman</dc:creator>
  <cp:lastModifiedBy>Microsoft Office User</cp:lastModifiedBy>
  <cp:revision>27</cp:revision>
  <dcterms:created xsi:type="dcterms:W3CDTF">2014-03-26T14:03:34Z</dcterms:created>
  <dcterms:modified xsi:type="dcterms:W3CDTF">2017-02-21T05:00:55Z</dcterms:modified>
</cp:coreProperties>
</file>