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E7"/>
    <a:srgbClr val="EEE5D0"/>
    <a:srgbClr val="EEE2C9"/>
    <a:srgbClr val="384050"/>
    <a:srgbClr val="EAEDF0"/>
    <a:srgbClr val="EBEBEB"/>
    <a:srgbClr val="2D8537"/>
    <a:srgbClr val="71757D"/>
    <a:srgbClr val="DAAE88"/>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514"/>
  </p:normalViewPr>
  <p:slideViewPr>
    <p:cSldViewPr snapToGrid="0" snapToObjects="1">
      <p:cViewPr varScale="1">
        <p:scale>
          <a:sx n="104" d="100"/>
          <a:sy n="104" d="100"/>
        </p:scale>
        <p:origin x="153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
        <p:nvSpPr>
          <p:cNvPr id="9" name="Title 1"/>
          <p:cNvSpPr>
            <a:spLocks noGrp="1"/>
          </p:cNvSpPr>
          <p:nvPr>
            <p:ph type="title" hasCustomPrompt="1"/>
          </p:nvPr>
        </p:nvSpPr>
        <p:spPr>
          <a:xfrm>
            <a:off x="368519" y="996749"/>
            <a:ext cx="8418016" cy="3558281"/>
          </a:xfrm>
        </p:spPr>
        <p:txBody>
          <a:bodyPr>
            <a:norm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6332871" y="207361"/>
            <a:ext cx="2613198" cy="1123200"/>
          </a:xfrm>
        </p:spPr>
        <p:txBody>
          <a:bodyPr>
            <a:normAutofit/>
          </a:bodyPr>
          <a:lstStyle>
            <a:lvl1pPr>
              <a:defRPr sz="14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65937" cy="471579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74231" y="5503503"/>
            <a:ext cx="6365938" cy="87354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73978" cy="5894744"/>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3/24/17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4F4E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4F4E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4F4E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417362"/>
            <a:ext cx="8418576" cy="443179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868" y="5099174"/>
            <a:ext cx="4620768" cy="82296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lnSpc>
                <a:spcPct val="80000"/>
              </a:lnSpc>
              <a:buFont typeface="Arial" charset="0"/>
              <a:buChar char="•"/>
            </a:pPr>
            <a:r>
              <a:rPr lang="en-US" altLang="en-US" sz="2800" dirty="0"/>
              <a:t>Truth Taught by the Parable: This is possibly the best known of all of our Lord's parables. It taught that God never hinders a person from leaving but that the way is always open to return. </a:t>
            </a:r>
          </a:p>
          <a:p>
            <a:pPr marL="457200" indent="-457200" algn="l">
              <a:lnSpc>
                <a:spcPct val="80000"/>
              </a:lnSpc>
              <a:buFont typeface="Arial" charset="0"/>
              <a:buChar char="•"/>
            </a:pPr>
            <a:r>
              <a:rPr lang="en-US" altLang="en-US" sz="2800" dirty="0"/>
              <a:t>The truths taught here are:</a:t>
            </a:r>
          </a:p>
          <a:p>
            <a:pPr marL="457200" indent="-457200" algn="l">
              <a:lnSpc>
                <a:spcPct val="80000"/>
              </a:lnSpc>
              <a:buFont typeface="Arial" charset="0"/>
              <a:buChar char="•"/>
            </a:pPr>
            <a:r>
              <a:rPr lang="en-US" altLang="en-US" sz="2800" dirty="0"/>
              <a:t>The backslider must realize his tragic condition and come to a decision. A decision must be reached before the return journey.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Prodigal Son</a:t>
            </a:r>
            <a:endParaRPr lang="en-US" sz="3200" dirty="0"/>
          </a:p>
        </p:txBody>
      </p:sp>
    </p:spTree>
    <p:extLst>
      <p:ext uri="{BB962C8B-B14F-4D97-AF65-F5344CB8AC3E}">
        <p14:creationId xmlns:p14="http://schemas.microsoft.com/office/powerpoint/2010/main" val="207980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lnSpc>
                <a:spcPct val="80000"/>
              </a:lnSpc>
              <a:buFont typeface="Arial" charset="0"/>
              <a:buChar char="•"/>
            </a:pPr>
            <a:r>
              <a:rPr lang="en-US" altLang="en-US" sz="2800" dirty="0"/>
              <a:t>The return journey is difficult but always possible.</a:t>
            </a:r>
          </a:p>
          <a:p>
            <a:pPr marL="457200" indent="-457200" algn="l">
              <a:lnSpc>
                <a:spcPct val="80000"/>
              </a:lnSpc>
              <a:buFont typeface="Arial" charset="0"/>
              <a:buChar char="•"/>
            </a:pPr>
            <a:r>
              <a:rPr lang="en-US" altLang="en-US" sz="2800" dirty="0"/>
              <a:t>True repentance and confession are essential.</a:t>
            </a:r>
          </a:p>
          <a:p>
            <a:pPr marL="457200" indent="-457200" algn="l">
              <a:lnSpc>
                <a:spcPct val="80000"/>
              </a:lnSpc>
              <a:buFont typeface="Arial" charset="0"/>
              <a:buChar char="•"/>
            </a:pPr>
            <a:r>
              <a:rPr lang="en-US" altLang="en-US" sz="2800" dirty="0"/>
              <a:t>There can be genuine reconciliation and true restoration.</a:t>
            </a:r>
          </a:p>
          <a:p>
            <a:pPr marL="457200" indent="-457200" algn="l">
              <a:lnSpc>
                <a:spcPct val="80000"/>
              </a:lnSpc>
              <a:buFont typeface="Arial" charset="0"/>
              <a:buChar char="•"/>
            </a:pPr>
            <a:r>
              <a:rPr lang="en-US" altLang="en-US" sz="2800" dirty="0"/>
              <a:t>There is great rejoicing in heaven over every sinner who repents.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Prodigal Son</a:t>
            </a:r>
            <a:endParaRPr lang="en-US" sz="3200" dirty="0"/>
          </a:p>
        </p:txBody>
      </p:sp>
    </p:spTree>
    <p:extLst>
      <p:ext uri="{BB962C8B-B14F-4D97-AF65-F5344CB8AC3E}">
        <p14:creationId xmlns:p14="http://schemas.microsoft.com/office/powerpoint/2010/main" val="39625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lnSpc>
                <a:spcPct val="80000"/>
              </a:lnSpc>
              <a:buFont typeface="Arial" charset="0"/>
              <a:buChar char="•"/>
            </a:pPr>
            <a:r>
              <a:rPr lang="cs-CZ" altLang="en-US" sz="2800" dirty="0" err="1"/>
              <a:t>Luke</a:t>
            </a:r>
            <a:r>
              <a:rPr lang="cs-CZ" altLang="en-US" sz="2800" dirty="0"/>
              <a:t> 18:9-14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Pharisee &amp; The Publican</a:t>
            </a:r>
            <a:endParaRPr lang="en-US" sz="3200" dirty="0"/>
          </a:p>
        </p:txBody>
      </p:sp>
    </p:spTree>
    <p:extLst>
      <p:ext uri="{BB962C8B-B14F-4D97-AF65-F5344CB8AC3E}">
        <p14:creationId xmlns:p14="http://schemas.microsoft.com/office/powerpoint/2010/main" val="42966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lnSpc>
                <a:spcPct val="80000"/>
              </a:lnSpc>
              <a:buFont typeface="Arial" charset="0"/>
              <a:buChar char="•"/>
            </a:pPr>
            <a:r>
              <a:rPr lang="cs-CZ" altLang="en-US" sz="2800" dirty="0" err="1"/>
              <a:t>Luke</a:t>
            </a:r>
            <a:r>
              <a:rPr lang="cs-CZ" altLang="en-US" sz="2800" dirty="0"/>
              <a:t> 12:15-21.</a:t>
            </a:r>
          </a:p>
          <a:p>
            <a:pPr marL="457200" indent="-457200" algn="l">
              <a:lnSpc>
                <a:spcPct val="80000"/>
              </a:lnSpc>
              <a:buFont typeface="Arial" charset="0"/>
              <a:buChar char="•"/>
            </a:pPr>
            <a:r>
              <a:rPr lang="cs-CZ" altLang="en-US" sz="2800" dirty="0" err="1"/>
              <a:t>Truth</a:t>
            </a:r>
            <a:r>
              <a:rPr lang="cs-CZ" altLang="en-US" sz="2800" dirty="0"/>
              <a:t> </a:t>
            </a:r>
            <a:r>
              <a:rPr lang="cs-CZ" altLang="en-US" sz="2800" dirty="0" err="1"/>
              <a:t>Taught</a:t>
            </a:r>
            <a:r>
              <a:rPr lang="cs-CZ" altLang="en-US" sz="2800" dirty="0"/>
              <a:t> by </a:t>
            </a:r>
            <a:r>
              <a:rPr lang="cs-CZ" altLang="en-US" sz="2800" dirty="0" err="1"/>
              <a:t>the</a:t>
            </a:r>
            <a:r>
              <a:rPr lang="cs-CZ" altLang="en-US" sz="2800" dirty="0"/>
              <a:t> </a:t>
            </a:r>
            <a:r>
              <a:rPr lang="cs-CZ" altLang="en-US" sz="2800" dirty="0" err="1"/>
              <a:t>Parable</a:t>
            </a:r>
            <a:r>
              <a:rPr lang="cs-CZ" altLang="en-US" sz="2800" dirty="0"/>
              <a:t>: </a:t>
            </a:r>
            <a:r>
              <a:rPr lang="cs-CZ" altLang="en-US" sz="2800" dirty="0" err="1"/>
              <a:t>This</a:t>
            </a:r>
            <a:r>
              <a:rPr lang="cs-CZ" altLang="en-US" sz="2800" dirty="0"/>
              <a:t> </a:t>
            </a:r>
            <a:r>
              <a:rPr lang="cs-CZ" altLang="en-US" sz="2800" dirty="0" err="1"/>
              <a:t>parable</a:t>
            </a:r>
            <a:r>
              <a:rPr lang="cs-CZ" altLang="en-US" sz="2800" dirty="0"/>
              <a:t> </a:t>
            </a:r>
            <a:r>
              <a:rPr lang="cs-CZ" altLang="en-US" sz="2800" dirty="0" err="1"/>
              <a:t>teaches</a:t>
            </a:r>
            <a:r>
              <a:rPr lang="cs-CZ" altLang="en-US" sz="2800" dirty="0"/>
              <a:t> </a:t>
            </a:r>
            <a:r>
              <a:rPr lang="cs-CZ" altLang="en-US" sz="2800" dirty="0" err="1"/>
              <a:t>us</a:t>
            </a:r>
            <a:r>
              <a:rPr lang="cs-CZ" altLang="en-US" sz="2800" dirty="0"/>
              <a:t> just </a:t>
            </a:r>
            <a:r>
              <a:rPr lang="cs-CZ" altLang="en-US" sz="2800" dirty="0" err="1"/>
              <a:t>how</a:t>
            </a:r>
            <a:r>
              <a:rPr lang="cs-CZ" altLang="en-US" sz="2800" dirty="0"/>
              <a:t> </a:t>
            </a:r>
            <a:r>
              <a:rPr lang="cs-CZ" altLang="en-US" sz="2800" dirty="0" err="1"/>
              <a:t>worthless</a:t>
            </a:r>
            <a:r>
              <a:rPr lang="cs-CZ" altLang="en-US" sz="2800" dirty="0"/>
              <a:t> are </a:t>
            </a:r>
            <a:r>
              <a:rPr lang="cs-CZ" altLang="en-US" sz="2800" dirty="0" err="1"/>
              <a:t>the</a:t>
            </a:r>
            <a:r>
              <a:rPr lang="cs-CZ" altLang="en-US" sz="2800" dirty="0"/>
              <a:t> </a:t>
            </a:r>
            <a:r>
              <a:rPr lang="cs-CZ" altLang="en-US" sz="2800" dirty="0" err="1"/>
              <a:t>treasures</a:t>
            </a:r>
            <a:r>
              <a:rPr lang="cs-CZ" altLang="en-US" sz="2800" dirty="0"/>
              <a:t> </a:t>
            </a:r>
            <a:r>
              <a:rPr lang="cs-CZ" altLang="en-US" sz="2800" dirty="0" err="1"/>
              <a:t>of</a:t>
            </a:r>
            <a:r>
              <a:rPr lang="cs-CZ" altLang="en-US" sz="2800" dirty="0"/>
              <a:t> </a:t>
            </a:r>
            <a:r>
              <a:rPr lang="cs-CZ" altLang="en-US" sz="2800" dirty="0" err="1"/>
              <a:t>this</a:t>
            </a:r>
            <a:r>
              <a:rPr lang="cs-CZ" altLang="en-US" sz="2800" dirty="0"/>
              <a:t> </a:t>
            </a:r>
            <a:r>
              <a:rPr lang="cs-CZ" altLang="en-US" sz="2800" dirty="0" err="1"/>
              <a:t>life</a:t>
            </a:r>
            <a:r>
              <a:rPr lang="cs-CZ" altLang="en-US" sz="2800" dirty="0"/>
              <a:t>. </a:t>
            </a:r>
            <a:r>
              <a:rPr lang="cs-CZ" altLang="en-US" sz="2800" dirty="0" err="1"/>
              <a:t>It</a:t>
            </a:r>
            <a:r>
              <a:rPr lang="cs-CZ" altLang="en-US" sz="2800" dirty="0"/>
              <a:t> </a:t>
            </a:r>
            <a:r>
              <a:rPr lang="cs-CZ" altLang="en-US" sz="2800" dirty="0" err="1"/>
              <a:t>also</a:t>
            </a:r>
            <a:r>
              <a:rPr lang="cs-CZ" altLang="en-US" sz="2800" dirty="0"/>
              <a:t> </a:t>
            </a:r>
            <a:r>
              <a:rPr lang="cs-CZ" altLang="en-US" sz="2800" dirty="0" err="1"/>
              <a:t>teaches</a:t>
            </a:r>
            <a:r>
              <a:rPr lang="cs-CZ" altLang="en-US" sz="2800" dirty="0"/>
              <a:t> just </a:t>
            </a:r>
            <a:r>
              <a:rPr lang="cs-CZ" altLang="en-US" sz="2800" dirty="0" err="1"/>
              <a:t>how</a:t>
            </a:r>
            <a:r>
              <a:rPr lang="cs-CZ" altLang="en-US" sz="2800" dirty="0"/>
              <a:t> </a:t>
            </a:r>
            <a:r>
              <a:rPr lang="cs-CZ" altLang="en-US" sz="2800" dirty="0" err="1"/>
              <a:t>uncertain</a:t>
            </a:r>
            <a:r>
              <a:rPr lang="cs-CZ" altLang="en-US" sz="2800" dirty="0"/>
              <a:t> </a:t>
            </a:r>
            <a:r>
              <a:rPr lang="cs-CZ" altLang="en-US" sz="2800" dirty="0" err="1"/>
              <a:t>life</a:t>
            </a:r>
            <a:r>
              <a:rPr lang="cs-CZ" altLang="en-US" sz="2800" dirty="0"/>
              <a:t> </a:t>
            </a:r>
            <a:r>
              <a:rPr lang="cs-CZ" altLang="en-US" sz="2800" dirty="0" err="1"/>
              <a:t>is</a:t>
            </a:r>
            <a:r>
              <a:rPr lang="cs-CZ" altLang="en-US" sz="2800" dirty="0"/>
              <a:t>. </a:t>
            </a:r>
            <a:r>
              <a:rPr lang="cs-CZ" altLang="en-US" sz="2800" dirty="0" err="1"/>
              <a:t>It</a:t>
            </a:r>
            <a:r>
              <a:rPr lang="cs-CZ" altLang="en-US" sz="2800" dirty="0"/>
              <a:t> </a:t>
            </a:r>
            <a:r>
              <a:rPr lang="cs-CZ" altLang="en-US" sz="2800" dirty="0" err="1"/>
              <a:t>is</a:t>
            </a:r>
            <a:r>
              <a:rPr lang="cs-CZ" altLang="en-US" sz="2800" dirty="0"/>
              <a:t> </a:t>
            </a:r>
            <a:r>
              <a:rPr lang="cs-CZ" altLang="en-US" sz="2800" dirty="0" err="1"/>
              <a:t>possible</a:t>
            </a:r>
            <a:r>
              <a:rPr lang="cs-CZ" altLang="en-US" sz="2800" dirty="0"/>
              <a:t> to </a:t>
            </a:r>
            <a:r>
              <a:rPr lang="cs-CZ" altLang="en-US" sz="2800" dirty="0" err="1"/>
              <a:t>labor</a:t>
            </a:r>
            <a:r>
              <a:rPr lang="cs-CZ" altLang="en-US" sz="2800" dirty="0"/>
              <a:t> and </a:t>
            </a:r>
            <a:r>
              <a:rPr lang="cs-CZ" altLang="en-US" sz="2800" dirty="0" err="1"/>
              <a:t>save</a:t>
            </a:r>
            <a:r>
              <a:rPr lang="cs-CZ" altLang="en-US" sz="2800" dirty="0"/>
              <a:t> </a:t>
            </a:r>
            <a:r>
              <a:rPr lang="cs-CZ" altLang="en-US" sz="2800" dirty="0" err="1"/>
              <a:t>for</a:t>
            </a:r>
            <a:r>
              <a:rPr lang="cs-CZ" altLang="en-US" sz="2800" dirty="0"/>
              <a:t> </a:t>
            </a:r>
            <a:r>
              <a:rPr lang="cs-CZ" altLang="en-US" sz="2800" dirty="0" err="1"/>
              <a:t>security</a:t>
            </a:r>
            <a:r>
              <a:rPr lang="cs-CZ" altLang="en-US" sz="2800" dirty="0"/>
              <a:t> in </a:t>
            </a:r>
            <a:r>
              <a:rPr lang="cs-CZ" altLang="en-US" sz="2800" dirty="0" err="1"/>
              <a:t>old</a:t>
            </a:r>
            <a:r>
              <a:rPr lang="cs-CZ" altLang="en-US" sz="2800" dirty="0"/>
              <a:t> </a:t>
            </a:r>
            <a:r>
              <a:rPr lang="cs-CZ" altLang="en-US" sz="2800" dirty="0" err="1"/>
              <a:t>age</a:t>
            </a:r>
            <a:r>
              <a:rPr lang="cs-CZ" altLang="en-US" sz="2800" dirty="0"/>
              <a:t>, </a:t>
            </a:r>
            <a:r>
              <a:rPr lang="cs-CZ" altLang="en-US" sz="2800" dirty="0" err="1"/>
              <a:t>only</a:t>
            </a:r>
            <a:r>
              <a:rPr lang="cs-CZ" altLang="en-US" sz="2800" dirty="0"/>
              <a:t> to </a:t>
            </a:r>
            <a:r>
              <a:rPr lang="cs-CZ" altLang="en-US" sz="2800" dirty="0" err="1"/>
              <a:t>see</a:t>
            </a:r>
            <a:r>
              <a:rPr lang="cs-CZ" altLang="en-US" sz="2800" dirty="0"/>
              <a:t> </a:t>
            </a:r>
            <a:r>
              <a:rPr lang="cs-CZ" altLang="en-US" sz="2800" dirty="0" err="1"/>
              <a:t>it</a:t>
            </a:r>
            <a:r>
              <a:rPr lang="cs-CZ" altLang="en-US" sz="2800" dirty="0"/>
              <a:t> </a:t>
            </a:r>
            <a:r>
              <a:rPr lang="cs-CZ" altLang="en-US" sz="2800" dirty="0" err="1"/>
              <a:t>all</a:t>
            </a:r>
            <a:r>
              <a:rPr lang="cs-CZ" altLang="en-US" sz="2800" dirty="0"/>
              <a:t> go in a </a:t>
            </a:r>
            <a:r>
              <a:rPr lang="cs-CZ" altLang="en-US" sz="2800" dirty="0" err="1"/>
              <a:t>moment's</a:t>
            </a:r>
            <a:r>
              <a:rPr lang="cs-CZ" altLang="en-US" sz="2800" dirty="0"/>
              <a:t> </a:t>
            </a:r>
            <a:r>
              <a:rPr lang="cs-CZ" altLang="en-US" sz="2800" dirty="0" err="1"/>
              <a:t>time</a:t>
            </a:r>
            <a:r>
              <a:rPr lang="cs-CZ" altLang="en-US" sz="2800" dirty="0"/>
              <a:t>. </a:t>
            </a:r>
            <a:r>
              <a:rPr lang="cs-CZ" altLang="en-US" sz="2800" dirty="0" err="1"/>
              <a:t>Any</a:t>
            </a:r>
            <a:r>
              <a:rPr lang="cs-CZ" altLang="en-US" sz="2800" dirty="0"/>
              <a:t> person </a:t>
            </a:r>
            <a:r>
              <a:rPr lang="cs-CZ" altLang="en-US" sz="2800" dirty="0" err="1"/>
              <a:t>who</a:t>
            </a:r>
            <a:r>
              <a:rPr lang="cs-CZ" altLang="en-US" sz="2800" dirty="0"/>
              <a:t> </a:t>
            </a:r>
            <a:r>
              <a:rPr lang="cs-CZ" altLang="en-US" sz="2800" dirty="0" err="1"/>
              <a:t>lives</a:t>
            </a:r>
            <a:r>
              <a:rPr lang="cs-CZ" altLang="en-US" sz="2800" dirty="0"/>
              <a:t> </a:t>
            </a:r>
            <a:r>
              <a:rPr lang="cs-CZ" altLang="en-US" sz="2800" dirty="0" err="1"/>
              <a:t>only</a:t>
            </a:r>
            <a:r>
              <a:rPr lang="cs-CZ" altLang="en-US" sz="2800" dirty="0"/>
              <a:t> </a:t>
            </a:r>
            <a:r>
              <a:rPr lang="cs-CZ" altLang="en-US" sz="2800" dirty="0" err="1"/>
              <a:t>for</a:t>
            </a:r>
            <a:r>
              <a:rPr lang="cs-CZ" altLang="en-US" sz="2800" dirty="0"/>
              <a:t> </a:t>
            </a:r>
            <a:r>
              <a:rPr lang="cs-CZ" altLang="en-US" sz="2800" dirty="0" err="1"/>
              <a:t>this</a:t>
            </a:r>
            <a:r>
              <a:rPr lang="cs-CZ" altLang="en-US" sz="2800" dirty="0"/>
              <a:t> </a:t>
            </a:r>
            <a:r>
              <a:rPr lang="cs-CZ" altLang="en-US" sz="2800" dirty="0" err="1"/>
              <a:t>world</a:t>
            </a:r>
            <a:r>
              <a:rPr lang="cs-CZ" altLang="en-US" sz="2800" dirty="0"/>
              <a:t> </a:t>
            </a:r>
            <a:r>
              <a:rPr lang="cs-CZ" altLang="en-US" sz="2800" dirty="0" err="1"/>
              <a:t>is</a:t>
            </a:r>
            <a:r>
              <a:rPr lang="cs-CZ" altLang="en-US" sz="2800" dirty="0"/>
              <a:t> a </a:t>
            </a:r>
            <a:r>
              <a:rPr lang="cs-CZ" altLang="en-US" sz="2800" dirty="0" err="1"/>
              <a:t>fool</a:t>
            </a:r>
            <a:r>
              <a:rPr lang="cs-CZ" altLang="en-US" sz="28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Foolish Rich Man</a:t>
            </a:r>
            <a:endParaRPr lang="en-US" sz="3200" dirty="0"/>
          </a:p>
        </p:txBody>
      </p:sp>
    </p:spTree>
    <p:extLst>
      <p:ext uri="{BB962C8B-B14F-4D97-AF65-F5344CB8AC3E}">
        <p14:creationId xmlns:p14="http://schemas.microsoft.com/office/powerpoint/2010/main" val="108671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lnSpc>
                <a:spcPct val="80000"/>
              </a:lnSpc>
              <a:buFont typeface="Arial" charset="0"/>
              <a:buChar char="•"/>
            </a:pPr>
            <a:r>
              <a:rPr lang="mr-IN" altLang="en-US" sz="2800" dirty="0" err="1"/>
              <a:t>Luke</a:t>
            </a:r>
            <a:r>
              <a:rPr lang="mr-IN" altLang="en-US" sz="2800"/>
              <a:t> 7:36-50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Two Forgiven Debtors</a:t>
            </a:r>
            <a:endParaRPr lang="en-US" sz="3200" dirty="0"/>
          </a:p>
        </p:txBody>
      </p:sp>
    </p:spTree>
    <p:extLst>
      <p:ext uri="{BB962C8B-B14F-4D97-AF65-F5344CB8AC3E}">
        <p14:creationId xmlns:p14="http://schemas.microsoft.com/office/powerpoint/2010/main" val="103204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lstStyle/>
          <a:p>
            <a:pPr marL="457200" indent="-457200" algn="l">
              <a:buFont typeface="Arial" charset="0"/>
              <a:buChar char="•"/>
            </a:pPr>
            <a:r>
              <a:rPr lang="en-US" dirty="0"/>
              <a:t>Matthew </a:t>
            </a:r>
            <a:r>
              <a:rPr lang="en-US" dirty="0" smtClean="0"/>
              <a:t>13:10-17</a:t>
            </a:r>
            <a:endParaRPr lang="en-US" dirty="0"/>
          </a:p>
          <a:p>
            <a:pPr marL="457200" indent="-457200" algn="l">
              <a:buFont typeface="Arial" charset="0"/>
              <a:buChar char="•"/>
            </a:pPr>
            <a:r>
              <a:rPr lang="en-US" dirty="0"/>
              <a:t>Matthew 13:34-35</a:t>
            </a:r>
          </a:p>
          <a:p>
            <a:pPr marL="457200" indent="-457200" algn="l">
              <a:buFont typeface="Arial" charset="0"/>
              <a:buChar char="•"/>
            </a:pPr>
            <a:r>
              <a:rPr lang="en-US" dirty="0"/>
              <a:t>Mark 4:11-12</a:t>
            </a:r>
          </a:p>
          <a:p>
            <a:pPr marL="457200" indent="-457200" algn="l">
              <a:buFont typeface="Arial" charset="0"/>
              <a:buChar char="•"/>
            </a:pPr>
            <a:r>
              <a:rPr lang="en-US" dirty="0"/>
              <a:t>Mark 4:33</a:t>
            </a:r>
          </a:p>
          <a:p>
            <a:pPr marL="457200" indent="-457200" algn="l">
              <a:buFont typeface="Arial" charset="0"/>
              <a:buChar char="•"/>
            </a:pPr>
            <a:r>
              <a:rPr lang="en-US" dirty="0"/>
              <a:t>It is a story that has been told for the definite purpose of making some truth clear. Therefore it is an illustration to throw light upon some doctrine.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a:latin typeface="Bookman Old Style" charset="0"/>
              </a:rPr>
              <a:t>Why Jesus </a:t>
            </a:r>
            <a:r>
              <a:rPr lang="en-US" altLang="en-US" sz="3200">
                <a:latin typeface="Bookman Old Style" charset="0"/>
              </a:rPr>
              <a:t>Spoke </a:t>
            </a:r>
            <a:r>
              <a:rPr lang="en-US" altLang="en-US" sz="3200" smtClean="0">
                <a:latin typeface="Bookman Old Style" charset="0"/>
              </a:rPr>
              <a:t>In </a:t>
            </a:r>
            <a:r>
              <a:rPr lang="en-US" altLang="en-US" sz="3200">
                <a:latin typeface="Bookman Old Style" charset="0"/>
              </a:rPr>
              <a:t>Parables</a:t>
            </a:r>
            <a:endParaRPr lang="en-US" sz="3200"/>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fontScale="85000" lnSpcReduction="10000"/>
          </a:bodyPr>
          <a:lstStyle/>
          <a:p>
            <a:pPr marL="457200" indent="-457200" algn="l">
              <a:buFont typeface="Arial" charset="0"/>
              <a:buChar char="•"/>
            </a:pPr>
            <a:r>
              <a:rPr lang="en-US" dirty="0"/>
              <a:t>To be understood, a parable must be interpreted.</a:t>
            </a:r>
          </a:p>
          <a:p>
            <a:pPr marL="457200" indent="-457200" algn="l">
              <a:buFont typeface="Arial" charset="0"/>
              <a:buChar char="•"/>
            </a:pPr>
            <a:r>
              <a:rPr lang="en-US" dirty="0"/>
              <a:t>He accomplished two things with parables:</a:t>
            </a:r>
          </a:p>
          <a:p>
            <a:pPr marL="971550" lvl="1" indent="-514350" algn="l">
              <a:buFont typeface="+mj-lt"/>
              <a:buAutoNum type="arabicPeriod"/>
            </a:pPr>
            <a:r>
              <a:rPr lang="en-US" dirty="0"/>
              <a:t>For His disciples and later for the church, truths would be much more clearly understood and would be remembered much longer by the use of these parables.</a:t>
            </a:r>
          </a:p>
          <a:p>
            <a:pPr marL="971550" lvl="1" indent="-514350" algn="l">
              <a:buFont typeface="+mj-lt"/>
              <a:buAutoNum type="arabicPeriod"/>
            </a:pPr>
            <a:r>
              <a:rPr lang="en-US" dirty="0"/>
              <a:t>For the Pharisees and the unsaved the meaning of these parables would remain hidden mysteries. However, they would remember the stories, the meaning of which might later be revealed to them.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a:latin typeface="Bookman Old Style" charset="0"/>
              </a:rPr>
              <a:t>Why Jesus </a:t>
            </a:r>
            <a:r>
              <a:rPr lang="en-US" altLang="en-US" sz="3200">
                <a:latin typeface="Bookman Old Style" charset="0"/>
              </a:rPr>
              <a:t>Spoke </a:t>
            </a:r>
            <a:r>
              <a:rPr lang="en-US" altLang="en-US" sz="3200" smtClean="0">
                <a:latin typeface="Bookman Old Style" charset="0"/>
              </a:rPr>
              <a:t>In </a:t>
            </a:r>
            <a:r>
              <a:rPr lang="en-US" altLang="en-US" sz="3200">
                <a:latin typeface="Bookman Old Style" charset="0"/>
              </a:rPr>
              <a:t>Parables</a:t>
            </a:r>
            <a:endParaRPr lang="en-US" sz="3200"/>
          </a:p>
        </p:txBody>
      </p:sp>
    </p:spTree>
    <p:extLst>
      <p:ext uri="{BB962C8B-B14F-4D97-AF65-F5344CB8AC3E}">
        <p14:creationId xmlns:p14="http://schemas.microsoft.com/office/powerpoint/2010/main" val="102034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buFont typeface="Arial" charset="0"/>
              <a:buChar char="•"/>
            </a:pPr>
            <a:r>
              <a:rPr lang="en-US" dirty="0"/>
              <a:t>How many parables did Jesus use?</a:t>
            </a:r>
          </a:p>
          <a:p>
            <a:pPr marL="457200" indent="-457200" algn="l">
              <a:buFont typeface="Arial" charset="0"/>
              <a:buChar char="•"/>
            </a:pPr>
            <a:r>
              <a:rPr lang="en-US" dirty="0"/>
              <a:t>No one knows the answer to this statement. </a:t>
            </a:r>
          </a:p>
          <a:p>
            <a:pPr marL="457200" indent="-457200" algn="l">
              <a:buFont typeface="Arial" charset="0"/>
              <a:buChar char="•"/>
            </a:pPr>
            <a:r>
              <a:rPr lang="en-US" dirty="0"/>
              <a:t>We simply have the statement, "And with many such parables </a:t>
            </a:r>
            <a:r>
              <a:rPr lang="en-US" dirty="0" err="1"/>
              <a:t>spake</a:t>
            </a:r>
            <a:r>
              <a:rPr lang="en-US" dirty="0"/>
              <a:t> he the word unto them." </a:t>
            </a:r>
          </a:p>
          <a:p>
            <a:pPr marL="457200" indent="-457200" algn="l">
              <a:buFont typeface="Arial" charset="0"/>
              <a:buChar char="•"/>
            </a:pPr>
            <a:r>
              <a:rPr lang="en-US" dirty="0"/>
              <a:t>We are confident that Jesus used many parables that were never recorded.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a:latin typeface="Bookman Old Style" charset="0"/>
              </a:rPr>
              <a:t>Why Jesus </a:t>
            </a:r>
            <a:r>
              <a:rPr lang="en-US" altLang="en-US" sz="3200">
                <a:latin typeface="Bookman Old Style" charset="0"/>
              </a:rPr>
              <a:t>Spoke </a:t>
            </a:r>
            <a:r>
              <a:rPr lang="en-US" altLang="en-US" sz="3200" smtClean="0">
                <a:latin typeface="Bookman Old Style" charset="0"/>
              </a:rPr>
              <a:t>In </a:t>
            </a:r>
            <a:r>
              <a:rPr lang="en-US" altLang="en-US" sz="3200">
                <a:latin typeface="Bookman Old Style" charset="0"/>
              </a:rPr>
              <a:t>Parables</a:t>
            </a:r>
            <a:endParaRPr lang="en-US" sz="3200"/>
          </a:p>
        </p:txBody>
      </p:sp>
    </p:spTree>
    <p:extLst>
      <p:ext uri="{BB962C8B-B14F-4D97-AF65-F5344CB8AC3E}">
        <p14:creationId xmlns:p14="http://schemas.microsoft.com/office/powerpoint/2010/main" val="73096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fontScale="92500" lnSpcReduction="10000"/>
          </a:bodyPr>
          <a:lstStyle/>
          <a:p>
            <a:pPr marL="533400" indent="-533400" algn="l">
              <a:lnSpc>
                <a:spcPct val="80000"/>
              </a:lnSpc>
              <a:buFont typeface="Arial" charset="0"/>
              <a:buChar char="•"/>
            </a:pPr>
            <a:r>
              <a:rPr lang="en-US" altLang="en-US" sz="2800" dirty="0"/>
              <a:t>Parables are not to be interpreted literally. </a:t>
            </a:r>
          </a:p>
          <a:p>
            <a:pPr marL="533400" indent="-533400" algn="l">
              <a:lnSpc>
                <a:spcPct val="80000"/>
              </a:lnSpc>
              <a:buFont typeface="Arial" charset="0"/>
              <a:buChar char="•"/>
            </a:pPr>
            <a:r>
              <a:rPr lang="en-US" altLang="en-US" sz="2800" dirty="0"/>
              <a:t>They have a spiritual meaning, which must be understood by divine revelation. </a:t>
            </a:r>
          </a:p>
          <a:p>
            <a:pPr marL="533400" indent="-533400" algn="l">
              <a:lnSpc>
                <a:spcPct val="80000"/>
              </a:lnSpc>
              <a:buFont typeface="Arial" charset="0"/>
              <a:buChar char="•"/>
            </a:pPr>
            <a:r>
              <a:rPr lang="en-US" altLang="en-US" sz="2800" dirty="0"/>
              <a:t>There are two things, which we must be cautioned about:</a:t>
            </a:r>
          </a:p>
          <a:p>
            <a:pPr marL="914400" lvl="1" indent="-457200" algn="l">
              <a:lnSpc>
                <a:spcPct val="80000"/>
              </a:lnSpc>
              <a:buFontTx/>
              <a:buAutoNum type="arabicPeriod"/>
            </a:pPr>
            <a:r>
              <a:rPr lang="en-US" altLang="en-US" dirty="0"/>
              <a:t>Doctrines must not be formed on the basis of parables alone. Parables are for illustrating doctrines and making them clear but not for formulating doctrines.</a:t>
            </a:r>
          </a:p>
          <a:p>
            <a:pPr marL="914400" lvl="1" indent="-457200" algn="l">
              <a:lnSpc>
                <a:spcPct val="80000"/>
              </a:lnSpc>
              <a:buFontTx/>
              <a:buAutoNum type="arabicPeriod"/>
            </a:pPr>
            <a:r>
              <a:rPr lang="en-US" altLang="en-US" dirty="0"/>
              <a:t>Never make a parable out of a literal, historical story. An example, which we may use here, is the story of the beggar and the rich man (Luke 16:19-31). </a:t>
            </a:r>
            <a:endParaRPr lang="en-US"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a:latin typeface="Bookman Old Style" charset="0"/>
              </a:rPr>
              <a:t>Why Jesus </a:t>
            </a:r>
            <a:r>
              <a:rPr lang="en-US" altLang="en-US" sz="3200">
                <a:latin typeface="Bookman Old Style" charset="0"/>
              </a:rPr>
              <a:t>Spoke </a:t>
            </a:r>
            <a:r>
              <a:rPr lang="en-US" altLang="en-US" sz="3200" smtClean="0">
                <a:latin typeface="Bookman Old Style" charset="0"/>
              </a:rPr>
              <a:t>In </a:t>
            </a:r>
            <a:r>
              <a:rPr lang="en-US" altLang="en-US" sz="3200">
                <a:latin typeface="Bookman Old Style" charset="0"/>
              </a:rPr>
              <a:t>Parables</a:t>
            </a:r>
            <a:endParaRPr lang="en-US" sz="3200"/>
          </a:p>
        </p:txBody>
      </p:sp>
    </p:spTree>
    <p:extLst>
      <p:ext uri="{BB962C8B-B14F-4D97-AF65-F5344CB8AC3E}">
        <p14:creationId xmlns:p14="http://schemas.microsoft.com/office/powerpoint/2010/main" val="53219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lnSpcReduction="10000"/>
          </a:bodyPr>
          <a:lstStyle/>
          <a:p>
            <a:pPr marL="457200" indent="-457200" algn="l">
              <a:lnSpc>
                <a:spcPct val="80000"/>
              </a:lnSpc>
              <a:buFont typeface="Arial" charset="0"/>
              <a:buChar char="•"/>
            </a:pPr>
            <a:r>
              <a:rPr lang="en-US" altLang="en-US" sz="2800" dirty="0"/>
              <a:t>Jesus gave a number of parables, which taught truths concerning Salvation. Some of these truths which were brought out in parables are:</a:t>
            </a:r>
          </a:p>
          <a:p>
            <a:pPr marL="914400" lvl="1" indent="-457200" algn="l">
              <a:lnSpc>
                <a:spcPct val="80000"/>
              </a:lnSpc>
              <a:buFontTx/>
              <a:buAutoNum type="arabicPeriod"/>
            </a:pPr>
            <a:r>
              <a:rPr lang="en-US" altLang="en-US" sz="2800" dirty="0"/>
              <a:t>Jesus is the seeking Savior who came to seek and to save the lost;</a:t>
            </a:r>
          </a:p>
          <a:p>
            <a:pPr marL="914400" lvl="1" indent="-457200" algn="l">
              <a:lnSpc>
                <a:spcPct val="80000"/>
              </a:lnSpc>
              <a:buFontTx/>
              <a:buAutoNum type="arabicPeriod"/>
            </a:pPr>
            <a:r>
              <a:rPr lang="en-US" altLang="en-US" sz="2800" dirty="0"/>
              <a:t>The importance of repentance to salvation is brought out;</a:t>
            </a:r>
          </a:p>
          <a:p>
            <a:pPr marL="914400" lvl="1" indent="-457200" algn="l">
              <a:lnSpc>
                <a:spcPct val="80000"/>
              </a:lnSpc>
              <a:buFontTx/>
              <a:buAutoNum type="arabicPeriod"/>
            </a:pPr>
            <a:r>
              <a:rPr lang="en-US" altLang="en-US" sz="2800" dirty="0"/>
              <a:t>The importance of Salvation is taught;</a:t>
            </a:r>
          </a:p>
          <a:p>
            <a:pPr marL="914400" lvl="1" indent="-457200" algn="l">
              <a:lnSpc>
                <a:spcPct val="80000"/>
              </a:lnSpc>
              <a:buFontTx/>
              <a:buAutoNum type="arabicPeriod"/>
            </a:pPr>
            <a:r>
              <a:rPr lang="en-US" altLang="en-US" sz="2800" dirty="0"/>
              <a:t>In order to receive forgiveness a man must be willing to forgive others;</a:t>
            </a:r>
          </a:p>
          <a:p>
            <a:pPr marL="914400" lvl="1" indent="-457200" algn="l">
              <a:lnSpc>
                <a:spcPct val="80000"/>
              </a:lnSpc>
              <a:buFontTx/>
              <a:buAutoNum type="arabicPeriod"/>
            </a:pPr>
            <a:r>
              <a:rPr lang="en-US" altLang="en-US" sz="2800" dirty="0"/>
              <a:t>After a man is saved he is expected to be fruitful.</a:t>
            </a:r>
            <a:endParaRPr lang="en-US" alt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Many Taught On Salvation</a:t>
            </a:r>
            <a:endParaRPr lang="en-US" sz="3200" dirty="0"/>
          </a:p>
        </p:txBody>
      </p:sp>
    </p:spTree>
    <p:extLst>
      <p:ext uri="{BB962C8B-B14F-4D97-AF65-F5344CB8AC3E}">
        <p14:creationId xmlns:p14="http://schemas.microsoft.com/office/powerpoint/2010/main" val="63276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lnSpc>
                <a:spcPct val="80000"/>
              </a:lnSpc>
              <a:buFont typeface="Arial" charset="0"/>
              <a:buChar char="•"/>
            </a:pPr>
            <a:r>
              <a:rPr lang="en-US" altLang="en-US" sz="2800" dirty="0"/>
              <a:t>Luke 10:25-37.</a:t>
            </a:r>
          </a:p>
          <a:p>
            <a:pPr marL="457200" indent="-457200" algn="l">
              <a:lnSpc>
                <a:spcPct val="80000"/>
              </a:lnSpc>
              <a:buFont typeface="Arial" charset="0"/>
              <a:buChar char="•"/>
            </a:pPr>
            <a:r>
              <a:rPr lang="en-US" altLang="en-US" sz="2800" dirty="0"/>
              <a:t>Truth Taught by the Parable: The direct lesson taught here was to define just</a:t>
            </a:r>
            <a:br>
              <a:rPr lang="en-US" altLang="en-US" sz="2800" dirty="0"/>
            </a:br>
            <a:r>
              <a:rPr lang="en-US" altLang="en-US" sz="2800" dirty="0"/>
              <a:t>who our neighbor is. This Jewish man represents all mankind traveling the downward road away from God.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Good Samaritan</a:t>
            </a:r>
            <a:endParaRPr lang="en-US" sz="3200" dirty="0"/>
          </a:p>
        </p:txBody>
      </p:sp>
    </p:spTree>
    <p:extLst>
      <p:ext uri="{BB962C8B-B14F-4D97-AF65-F5344CB8AC3E}">
        <p14:creationId xmlns:p14="http://schemas.microsoft.com/office/powerpoint/2010/main" val="73656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lnSpcReduction="10000"/>
          </a:bodyPr>
          <a:lstStyle/>
          <a:p>
            <a:pPr marL="457200" indent="-457200" algn="l">
              <a:lnSpc>
                <a:spcPct val="80000"/>
              </a:lnSpc>
              <a:buFont typeface="Arial" charset="0"/>
              <a:buChar char="•"/>
            </a:pPr>
            <a:r>
              <a:rPr lang="en-US" altLang="en-US" sz="2800" dirty="0"/>
              <a:t>Luke 10:25-37.</a:t>
            </a:r>
          </a:p>
          <a:p>
            <a:pPr marL="457200" indent="-457200" algn="l">
              <a:lnSpc>
                <a:spcPct val="80000"/>
              </a:lnSpc>
              <a:buFont typeface="Arial" charset="0"/>
              <a:buChar char="•"/>
            </a:pPr>
            <a:r>
              <a:rPr lang="en-US" altLang="en-US" sz="2800" dirty="0"/>
              <a:t>Truth Taught by the Parable: The direct lesson taught here was to define just</a:t>
            </a:r>
            <a:br>
              <a:rPr lang="en-US" altLang="en-US" sz="2800" dirty="0"/>
            </a:br>
            <a:r>
              <a:rPr lang="en-US" altLang="en-US" sz="2800" dirty="0"/>
              <a:t>who our neighbor is. This Jewish man represents all mankind traveling the downward road away from God</a:t>
            </a:r>
            <a:r>
              <a:rPr lang="en-US" altLang="en-US" sz="2800" dirty="0" smtClean="0"/>
              <a:t>.</a:t>
            </a:r>
          </a:p>
          <a:p>
            <a:pPr marL="457200" indent="-457200" algn="l">
              <a:lnSpc>
                <a:spcPct val="80000"/>
              </a:lnSpc>
              <a:buFont typeface="Arial" charset="0"/>
              <a:buChar char="•"/>
            </a:pPr>
            <a:r>
              <a:rPr lang="en-US" altLang="en-US" sz="2800" dirty="0"/>
              <a:t>Jerusalem represented the dwelling place of God upon earth while Jericho was the place that had been cursed. God and the world are at enmity but God so loved the world that He sent His only begotten Son. Jesus Christ is the Good Samaritan, who had compassion, who came where fallen man is. This speaks to us of the church</a:t>
            </a:r>
            <a:r>
              <a:rPr lang="en-US" altLang="en-US" sz="2800" dirty="0" smtClean="0"/>
              <a:t>.</a:t>
            </a:r>
            <a:endParaRPr lang="en-US" alt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Good Samaritan</a:t>
            </a:r>
            <a:endParaRPr lang="en-US" sz="3200" dirty="0"/>
          </a:p>
        </p:txBody>
      </p:sp>
    </p:spTree>
    <p:extLst>
      <p:ext uri="{BB962C8B-B14F-4D97-AF65-F5344CB8AC3E}">
        <p14:creationId xmlns:p14="http://schemas.microsoft.com/office/powerpoint/2010/main" val="123029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normAutofit/>
          </a:bodyPr>
          <a:lstStyle/>
          <a:p>
            <a:pPr marL="457200" indent="-457200" algn="l">
              <a:lnSpc>
                <a:spcPct val="80000"/>
              </a:lnSpc>
              <a:buFont typeface="Arial" charset="0"/>
              <a:buChar char="•"/>
            </a:pPr>
            <a:r>
              <a:rPr lang="en-US" altLang="en-US" sz="2800" dirty="0"/>
              <a:t>Even the two pence has meaning here. A penny is a day's wage and this speaks of providing for the man for two days. A day is with the Lord as a thousand years. Therefore, this parable taught that the church would minister to the sinner for a period of two thousand years.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altLang="en-US" sz="3200" dirty="0">
                <a:latin typeface="Bookman Old Style" charset="0"/>
              </a:rPr>
              <a:t>The Good Samaritan</a:t>
            </a:r>
            <a:endParaRPr lang="en-US" sz="3200" dirty="0"/>
          </a:p>
        </p:txBody>
      </p:sp>
    </p:spTree>
    <p:extLst>
      <p:ext uri="{BB962C8B-B14F-4D97-AF65-F5344CB8AC3E}">
        <p14:creationId xmlns:p14="http://schemas.microsoft.com/office/powerpoint/2010/main" val="64178928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128</TotalTime>
  <Words>669</Words>
  <Application>Microsoft Macintosh PowerPoint</Application>
  <PresentationFormat>On-screen Show (4:3)</PresentationFormat>
  <Paragraphs>54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Adelle-Regular</vt:lpstr>
      <vt:lpstr>Apple Chancery</vt:lpstr>
      <vt:lpstr>Georgia</vt:lpstr>
      <vt:lpstr>Arial</vt:lpstr>
      <vt:lpstr>Bookman Old Style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52</cp:revision>
  <dcterms:created xsi:type="dcterms:W3CDTF">2014-03-26T14:03:34Z</dcterms:created>
  <dcterms:modified xsi:type="dcterms:W3CDTF">2017-03-25T01:32:14Z</dcterms:modified>
</cp:coreProperties>
</file>