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D21"/>
    <a:srgbClr val="CD891C"/>
    <a:srgbClr val="FEFF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0" autoAdjust="0"/>
    <p:restoredTop sz="94514"/>
  </p:normalViewPr>
  <p:slideViewPr>
    <p:cSldViewPr snapToGrid="0" snapToObjects="1">
      <p:cViewPr varScale="1">
        <p:scale>
          <a:sx n="109" d="100"/>
          <a:sy n="109"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085619" y="4733861"/>
            <a:ext cx="2964826" cy="399121"/>
          </a:xfrm>
        </p:spPr>
        <p:txBody>
          <a:bodyPr>
            <a:normAutofit/>
          </a:bodyPr>
          <a:lstStyle>
            <a:lvl1pPr>
              <a:defRPr sz="1600">
                <a:solidFill>
                  <a:srgbClr val="CD891C"/>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007" y="2187828"/>
            <a:ext cx="2987438" cy="2335088"/>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3085619" y="4733861"/>
            <a:ext cx="2964826" cy="399121"/>
          </a:xfrm>
        </p:spPr>
        <p:txBody>
          <a:bodyPr>
            <a:normAutofit/>
          </a:bodyPr>
          <a:lstStyle>
            <a:lvl1pPr>
              <a:defRPr sz="1600">
                <a:solidFill>
                  <a:srgbClr val="CD891C"/>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37579" y="294516"/>
            <a:ext cx="6067813" cy="632156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837579" y="294516"/>
            <a:ext cx="6067813" cy="632156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453" y="2641315"/>
            <a:ext cx="1610184" cy="1327148"/>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2837579" y="294516"/>
            <a:ext cx="6067813" cy="632156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80891" y="561830"/>
            <a:ext cx="6451754"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1381172" y="5361518"/>
            <a:ext cx="6451506"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412444" y="561829"/>
            <a:ext cx="6388648"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5/5/2017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3572" y="2189211"/>
            <a:ext cx="4315968" cy="3029712"/>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4399"/>
            <a:ext cx="6067813" cy="5701677"/>
          </a:xfrm>
        </p:spPr>
        <p:txBody>
          <a:bodyPr>
            <a:normAutofit fontScale="92500" lnSpcReduction="20000"/>
          </a:bodyPr>
          <a:lstStyle/>
          <a:p>
            <a:pPr lvl="1"/>
            <a:r>
              <a:rPr lang="en-US" sz="3200" dirty="0" smtClean="0"/>
              <a:t>The </a:t>
            </a:r>
            <a:r>
              <a:rPr lang="en-US" sz="3200" dirty="0"/>
              <a:t>dream and interpretation was entirely prophetical</a:t>
            </a:r>
          </a:p>
          <a:p>
            <a:pPr lvl="1"/>
            <a:r>
              <a:rPr lang="en-US" sz="3200" dirty="0"/>
              <a:t>Today much of it has been literally fulfilled in detailed accuracy</a:t>
            </a:r>
          </a:p>
          <a:p>
            <a:pPr lvl="1"/>
            <a:r>
              <a:rPr lang="en-US" sz="3200" dirty="0"/>
              <a:t>However, the closing events of the dream have never taken place yet because we are living down in the time of the feet and soon this world will witness the final happenings foretold in this dream </a:t>
            </a: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53998"/>
          </a:xfrm>
          <a:prstGeom prst="rect">
            <a:avLst/>
          </a:prstGeom>
        </p:spPr>
        <p:txBody>
          <a:bodyPr wrap="square">
            <a:spAutoFit/>
          </a:bodyPr>
          <a:lstStyle/>
          <a:p>
            <a:r>
              <a:rPr lang="en-US" sz="3000" b="1">
                <a:latin typeface="Times New Roman" charset="0"/>
                <a:ea typeface="Times New Roman" charset="0"/>
              </a:rPr>
              <a:t>The Dream Dealt With The Future </a:t>
            </a:r>
            <a:endParaRPr lang="en-US" sz="3000" b="1" dirty="0">
              <a:latin typeface="Times New Roman" charset="0"/>
              <a:ea typeface="Times New Roman" charset="0"/>
            </a:endParaRPr>
          </a:p>
        </p:txBody>
      </p:sp>
    </p:spTree>
    <p:extLst>
      <p:ext uri="{BB962C8B-B14F-4D97-AF65-F5344CB8AC3E}">
        <p14:creationId xmlns:p14="http://schemas.microsoft.com/office/powerpoint/2010/main" val="11237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fontScale="92500"/>
          </a:bodyPr>
          <a:lstStyle/>
          <a:p>
            <a:pPr lvl="1"/>
            <a:r>
              <a:rPr lang="en-US" sz="3200" dirty="0" smtClean="0"/>
              <a:t>The </a:t>
            </a:r>
            <a:r>
              <a:rPr lang="en-US" sz="3200" dirty="0"/>
              <a:t>"times of the Gentiles" is the period of time beginning with the captivity of Judah and ending with the Coming of Jesus</a:t>
            </a:r>
          </a:p>
          <a:p>
            <a:pPr lvl="1"/>
            <a:r>
              <a:rPr lang="en-US" sz="3200" dirty="0"/>
              <a:t>This revelation was made right at the beginning of the Gentile age in order to assure the faithful that God had not forgotten His covenant with Abraham, Isaac, Jacob and David</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a:latin typeface="Times New Roman" charset="0"/>
                <a:ea typeface="Times New Roman" charset="0"/>
              </a:rPr>
              <a:t>The Times Of The Gentiles </a:t>
            </a:r>
            <a:endParaRPr lang="en-US" sz="3600" b="1" dirty="0">
              <a:latin typeface="Times New Roman" charset="0"/>
              <a:ea typeface="Times New Roman" charset="0"/>
            </a:endParaRPr>
          </a:p>
        </p:txBody>
      </p:sp>
    </p:spTree>
    <p:extLst>
      <p:ext uri="{BB962C8B-B14F-4D97-AF65-F5344CB8AC3E}">
        <p14:creationId xmlns:p14="http://schemas.microsoft.com/office/powerpoint/2010/main" val="169657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a:bodyPr>
          <a:lstStyle/>
          <a:p>
            <a:pPr lvl="1"/>
            <a:r>
              <a:rPr lang="en-US" sz="3200" dirty="0" smtClean="0"/>
              <a:t>In </a:t>
            </a:r>
            <a:r>
              <a:rPr lang="en-US" sz="3200" dirty="0"/>
              <a:t>due time the Lord would terminate this period of Gentile domination, and restore the glorious kingdom that He had promised</a:t>
            </a:r>
          </a:p>
          <a:p>
            <a:pPr lvl="1"/>
            <a:r>
              <a:rPr lang="en-US" sz="3200" dirty="0"/>
              <a:t>Let us note that this term was used by our Lord (Luke 21:24) and refers to Gentile dominion and rule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a:latin typeface="Times New Roman" charset="0"/>
                <a:ea typeface="Times New Roman" charset="0"/>
              </a:rPr>
              <a:t>The Times Of The Gentiles </a:t>
            </a:r>
            <a:endParaRPr lang="en-US" sz="3600" b="1" dirty="0">
              <a:latin typeface="Times New Roman" charset="0"/>
              <a:ea typeface="Times New Roman" charset="0"/>
            </a:endParaRPr>
          </a:p>
        </p:txBody>
      </p:sp>
    </p:spTree>
    <p:extLst>
      <p:ext uri="{BB962C8B-B14F-4D97-AF65-F5344CB8AC3E}">
        <p14:creationId xmlns:p14="http://schemas.microsoft.com/office/powerpoint/2010/main" val="36750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fontScale="85000" lnSpcReduction="20000"/>
          </a:bodyPr>
          <a:lstStyle/>
          <a:p>
            <a:pPr lvl="1"/>
            <a:r>
              <a:rPr lang="en-US" sz="3200" dirty="0" smtClean="0"/>
              <a:t>This </a:t>
            </a:r>
            <a:r>
              <a:rPr lang="en-US" sz="3200" dirty="0"/>
              <a:t>term must never be confused with the term "fullness of the Gentiles" which refers to the church. "… That blindness in part is happened to Israel, until the fullness of the Gentiles be come in" (Romans 11 :25)</a:t>
            </a:r>
          </a:p>
          <a:p>
            <a:pPr lvl="1"/>
            <a:r>
              <a:rPr lang="en-US" sz="3200" dirty="0"/>
              <a:t>In this dispensation God is visiting the Gentiles to take a Gentile bride which is the church. This is the "fullness of the Gentiles." "… God at the first did visit the Gentiles, to take out of them a people for his name" (Acts 15:14) </a:t>
            </a: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dirty="0">
                <a:latin typeface="Times New Roman" charset="0"/>
                <a:ea typeface="Times New Roman" charset="0"/>
              </a:rPr>
              <a:t>The Times Of The Gentiles </a:t>
            </a:r>
          </a:p>
        </p:txBody>
      </p:sp>
    </p:spTree>
    <p:extLst>
      <p:ext uri="{BB962C8B-B14F-4D97-AF65-F5344CB8AC3E}">
        <p14:creationId xmlns:p14="http://schemas.microsoft.com/office/powerpoint/2010/main" val="188661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74241"/>
            <a:ext cx="6067813" cy="5641836"/>
          </a:xfrm>
        </p:spPr>
        <p:txBody>
          <a:bodyPr>
            <a:normAutofit/>
          </a:bodyPr>
          <a:lstStyle/>
          <a:p>
            <a:pPr lvl="1"/>
            <a:r>
              <a:rPr lang="en-US" sz="3200" dirty="0" smtClean="0"/>
              <a:t>Man </a:t>
            </a:r>
            <a:r>
              <a:rPr lang="en-US" sz="3200" dirty="0"/>
              <a:t>has tried to set up kingdoms without God's King throughout history </a:t>
            </a:r>
          </a:p>
          <a:p>
            <a:pPr lvl="1"/>
            <a:r>
              <a:rPr lang="en-US" sz="3200" dirty="0"/>
              <a:t>This actually began under Nimrod (Genesis 10 &amp; 11) who built the first Babylon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707886"/>
          </a:xfrm>
          <a:prstGeom prst="rect">
            <a:avLst/>
          </a:prstGeom>
        </p:spPr>
        <p:txBody>
          <a:bodyPr wrap="square">
            <a:spAutoFit/>
          </a:bodyPr>
          <a:lstStyle/>
          <a:p>
            <a:r>
              <a:rPr lang="en-US" sz="4000" b="1">
                <a:latin typeface="Times New Roman" charset="0"/>
                <a:ea typeface="Times New Roman" charset="0"/>
              </a:rPr>
              <a:t>Gentile Kingdoms </a:t>
            </a:r>
            <a:endParaRPr lang="en-US" sz="4000" b="1" dirty="0">
              <a:latin typeface="Times New Roman" charset="0"/>
              <a:ea typeface="Times New Roman" charset="0"/>
            </a:endParaRPr>
          </a:p>
        </p:txBody>
      </p:sp>
    </p:spTree>
    <p:extLst>
      <p:ext uri="{BB962C8B-B14F-4D97-AF65-F5344CB8AC3E}">
        <p14:creationId xmlns:p14="http://schemas.microsoft.com/office/powerpoint/2010/main" val="27672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74241"/>
            <a:ext cx="6067813" cy="5641836"/>
          </a:xfrm>
        </p:spPr>
        <p:txBody>
          <a:bodyPr>
            <a:normAutofit/>
          </a:bodyPr>
          <a:lstStyle/>
          <a:p>
            <a:pPr lvl="1"/>
            <a:r>
              <a:rPr lang="en-US" sz="3200" dirty="0" smtClean="0"/>
              <a:t>In </a:t>
            </a:r>
            <a:r>
              <a:rPr lang="en-US" sz="3200" dirty="0"/>
              <a:t>Nebuchadnezzar's dream the succession of world empires is set forth under the figure of a gigantic image composed of various metals. </a:t>
            </a:r>
          </a:p>
          <a:p>
            <a:pPr lvl="1"/>
            <a:r>
              <a:rPr lang="en-US" sz="3200" dirty="0"/>
              <a:t>In the diminishing value of the metals may be seen the deterioration of world empires in relation to their character of government.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707886"/>
          </a:xfrm>
          <a:prstGeom prst="rect">
            <a:avLst/>
          </a:prstGeom>
        </p:spPr>
        <p:txBody>
          <a:bodyPr wrap="square">
            <a:spAutoFit/>
          </a:bodyPr>
          <a:lstStyle/>
          <a:p>
            <a:r>
              <a:rPr lang="en-US" sz="4000" b="1">
                <a:latin typeface="Times New Roman" charset="0"/>
                <a:ea typeface="Times New Roman" charset="0"/>
              </a:rPr>
              <a:t>Gentile Kingdoms </a:t>
            </a:r>
            <a:endParaRPr lang="en-US" sz="4000" b="1" dirty="0">
              <a:latin typeface="Times New Roman" charset="0"/>
              <a:ea typeface="Times New Roman" charset="0"/>
            </a:endParaRPr>
          </a:p>
        </p:txBody>
      </p:sp>
    </p:spTree>
    <p:extLst>
      <p:ext uri="{BB962C8B-B14F-4D97-AF65-F5344CB8AC3E}">
        <p14:creationId xmlns:p14="http://schemas.microsoft.com/office/powerpoint/2010/main" val="209968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661361"/>
            <a:ext cx="9144000" cy="4242014"/>
          </a:xfrm>
        </p:spPr>
        <p:txBody>
          <a:bodyPr>
            <a:normAutofit/>
          </a:bodyPr>
          <a:lstStyle/>
          <a:p>
            <a:pPr marL="457200" indent="-457200" algn="l">
              <a:buFont typeface="Arial" charset="0"/>
              <a:buChar char="•"/>
            </a:pPr>
            <a:endParaRPr lang="en-US" dirty="0"/>
          </a:p>
          <a:p>
            <a:pPr marL="457200" indent="-457200" algn="l">
              <a:buFont typeface="Arial" charset="0"/>
              <a:buChar char="•"/>
            </a:pPr>
            <a:r>
              <a:rPr lang="en-US" sz="2800" dirty="0"/>
              <a:t>Head of </a:t>
            </a:r>
            <a:r>
              <a:rPr lang="en-US" sz="2800" dirty="0" smtClean="0"/>
              <a:t>God: Babylon 14 </a:t>
            </a:r>
            <a:r>
              <a:rPr lang="en-US" sz="2800" dirty="0"/>
              <a:t>-538 BC</a:t>
            </a:r>
          </a:p>
          <a:p>
            <a:pPr marL="457200" indent="-457200" algn="l">
              <a:buFont typeface="Arial" charset="0"/>
              <a:buChar char="•"/>
            </a:pPr>
            <a:r>
              <a:rPr lang="en-US" sz="2800" dirty="0"/>
              <a:t>Breast and arms of </a:t>
            </a:r>
            <a:r>
              <a:rPr lang="en-US" sz="2800" dirty="0" smtClean="0"/>
              <a:t>silver: Medio-Persia 19 </a:t>
            </a:r>
            <a:r>
              <a:rPr lang="en-US" sz="2800" dirty="0"/>
              <a:t>-330 BC</a:t>
            </a:r>
          </a:p>
          <a:p>
            <a:pPr marL="457200" indent="-457200" algn="l">
              <a:buFont typeface="Arial" charset="0"/>
              <a:buChar char="•"/>
            </a:pPr>
            <a:r>
              <a:rPr lang="en-US" sz="2800" dirty="0"/>
              <a:t>Belly and thighs of </a:t>
            </a:r>
            <a:r>
              <a:rPr lang="en-US" sz="2800" dirty="0" smtClean="0"/>
              <a:t>brass: Greece 24 </a:t>
            </a:r>
            <a:r>
              <a:rPr lang="en-US" sz="2800" dirty="0"/>
              <a:t>-146 BC</a:t>
            </a:r>
          </a:p>
          <a:p>
            <a:pPr marL="457200" indent="-457200" algn="l">
              <a:buFont typeface="Arial" charset="0"/>
              <a:buChar char="•"/>
            </a:pPr>
            <a:r>
              <a:rPr lang="en-US" sz="2800" dirty="0" smtClean="0"/>
              <a:t>Iron: Rome 146 </a:t>
            </a:r>
            <a:r>
              <a:rPr lang="en-US" sz="2800" dirty="0"/>
              <a:t>BC – AD 408</a:t>
            </a:r>
          </a:p>
          <a:p>
            <a:pPr marL="457200" indent="-457200" algn="l">
              <a:buFont typeface="Arial" charset="0"/>
              <a:buChar char="•"/>
            </a:pPr>
            <a:endParaRPr lang="en-US" dirty="0"/>
          </a:p>
        </p:txBody>
      </p:sp>
      <p:sp>
        <p:nvSpPr>
          <p:cNvPr id="3" name="Rectangle 2"/>
          <p:cNvSpPr/>
          <p:nvPr/>
        </p:nvSpPr>
        <p:spPr>
          <a:xfrm>
            <a:off x="1412444" y="337922"/>
            <a:ext cx="6388648" cy="1323439"/>
          </a:xfrm>
          <a:prstGeom prst="rect">
            <a:avLst/>
          </a:prstGeom>
        </p:spPr>
        <p:txBody>
          <a:bodyPr wrap="square">
            <a:spAutoFit/>
          </a:bodyPr>
          <a:lstStyle/>
          <a:p>
            <a:r>
              <a:rPr lang="en-US" sz="4000" b="1" dirty="0">
                <a:latin typeface="Times New Roman" charset="0"/>
                <a:ea typeface="Times New Roman" charset="0"/>
              </a:rPr>
              <a:t>The Interpretation Of Nebuchadnezzar's Dream</a:t>
            </a:r>
            <a:r>
              <a:rPr lang="en-US" sz="4000" dirty="0"/>
              <a:t> </a:t>
            </a:r>
          </a:p>
        </p:txBody>
      </p:sp>
    </p:spTree>
    <p:extLst>
      <p:ext uri="{BB962C8B-B14F-4D97-AF65-F5344CB8AC3E}">
        <p14:creationId xmlns:p14="http://schemas.microsoft.com/office/powerpoint/2010/main" val="167952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6"/>
            <a:ext cx="6067813" cy="5703391"/>
          </a:xfrm>
        </p:spPr>
        <p:txBody>
          <a:bodyPr>
            <a:normAutofit/>
          </a:bodyPr>
          <a:lstStyle/>
          <a:p>
            <a:pPr lvl="1"/>
            <a:r>
              <a:rPr lang="en-US" sz="3200" dirty="0" smtClean="0"/>
              <a:t>These </a:t>
            </a:r>
            <a:r>
              <a:rPr lang="en-US" sz="3200" dirty="0"/>
              <a:t>are pictured and revealed by the two feet and the ten toes</a:t>
            </a:r>
          </a:p>
          <a:p>
            <a:pPr lvl="1"/>
            <a:r>
              <a:rPr lang="en-US" sz="3200" dirty="0"/>
              <a:t>The two feet reveal that there will be a division of east and west </a:t>
            </a:r>
          </a:p>
          <a:p>
            <a:pPr lvl="1"/>
            <a:r>
              <a:rPr lang="en-US" sz="3200" dirty="0"/>
              <a:t>The clay and the iron represent two ideologies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a:latin typeface="Times New Roman" charset="0"/>
                <a:ea typeface="Times New Roman" charset="0"/>
              </a:rPr>
              <a:t>The Future Gentile Kingdoms </a:t>
            </a:r>
            <a:endParaRPr lang="en-US" sz="3600" b="1" dirty="0">
              <a:latin typeface="Times New Roman" charset="0"/>
              <a:ea typeface="Times New Roman" charset="0"/>
            </a:endParaRPr>
          </a:p>
        </p:txBody>
      </p:sp>
    </p:spTree>
    <p:extLst>
      <p:ext uri="{BB962C8B-B14F-4D97-AF65-F5344CB8AC3E}">
        <p14:creationId xmlns:p14="http://schemas.microsoft.com/office/powerpoint/2010/main" val="169080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6"/>
            <a:ext cx="6067813" cy="5703391"/>
          </a:xfrm>
        </p:spPr>
        <p:txBody>
          <a:bodyPr>
            <a:normAutofit fontScale="92500" lnSpcReduction="20000"/>
          </a:bodyPr>
          <a:lstStyle/>
          <a:p>
            <a:pPr lvl="1"/>
            <a:r>
              <a:rPr lang="en-US" sz="3200" dirty="0" smtClean="0"/>
              <a:t>The </a:t>
            </a:r>
            <a:r>
              <a:rPr lang="en-US" sz="3200" dirty="0"/>
              <a:t>ten toes represent ten nations that will combine to establish the final kingdom out of which Antichrist will arise </a:t>
            </a:r>
          </a:p>
          <a:p>
            <a:pPr lvl="1"/>
            <a:r>
              <a:rPr lang="en-US" sz="3200" dirty="0"/>
              <a:t>It is not certain just what political and religious ideologies are represented</a:t>
            </a:r>
          </a:p>
          <a:p>
            <a:pPr lvl="1"/>
            <a:r>
              <a:rPr lang="en-US" sz="3200" dirty="0"/>
              <a:t>Undoubtedly the iron will still represent Rome and there is a strong possibility that the clay will be socialistic democracy or it could be communism </a:t>
            </a: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a:latin typeface="Times New Roman" charset="0"/>
                <a:ea typeface="Times New Roman" charset="0"/>
              </a:rPr>
              <a:t>The Future Gentile Kingdoms </a:t>
            </a:r>
            <a:endParaRPr lang="en-US" sz="3600" b="1" dirty="0">
              <a:latin typeface="Times New Roman" charset="0"/>
              <a:ea typeface="Times New Roman" charset="0"/>
            </a:endParaRPr>
          </a:p>
        </p:txBody>
      </p:sp>
    </p:spTree>
    <p:extLst>
      <p:ext uri="{BB962C8B-B14F-4D97-AF65-F5344CB8AC3E}">
        <p14:creationId xmlns:p14="http://schemas.microsoft.com/office/powerpoint/2010/main" val="74670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a:bodyPr>
          <a:lstStyle/>
          <a:p>
            <a:pPr lvl="1"/>
            <a:r>
              <a:rPr lang="en-US" sz="3200" dirty="0" smtClean="0"/>
              <a:t>The </a:t>
            </a:r>
            <a:r>
              <a:rPr lang="en-US" sz="3200" dirty="0"/>
              <a:t>"SMITTEN STONE" of Calvary </a:t>
            </a:r>
          </a:p>
          <a:p>
            <a:pPr lvl="1"/>
            <a:r>
              <a:rPr lang="en-US" sz="3200" dirty="0"/>
              <a:t>Becomes the "SMITING STONE" of Armageddon </a:t>
            </a:r>
          </a:p>
          <a:p>
            <a:pPr lvl="1"/>
            <a:r>
              <a:rPr lang="en-US" sz="3200" dirty="0"/>
              <a:t>Isaiah 63 - </a:t>
            </a:r>
            <a:r>
              <a:rPr lang="en-US" sz="3200" i="1" dirty="0"/>
              <a:t>"I will tread them in my fury" </a:t>
            </a: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spc="-150">
                <a:latin typeface="Times New Roman" charset="0"/>
                <a:ea typeface="Times New Roman" charset="0"/>
              </a:rPr>
              <a:t>The Stone Cut Out Of The Mountain </a:t>
            </a:r>
            <a:endParaRPr lang="en-US" sz="3200" b="1" spc="-150" dirty="0">
              <a:latin typeface="Times New Roman" charset="0"/>
              <a:ea typeface="Times New Roman" charset="0"/>
            </a:endParaRPr>
          </a:p>
        </p:txBody>
      </p:sp>
    </p:spTree>
    <p:extLst>
      <p:ext uri="{BB962C8B-B14F-4D97-AF65-F5344CB8AC3E}">
        <p14:creationId xmlns:p14="http://schemas.microsoft.com/office/powerpoint/2010/main" val="45695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74241"/>
            <a:ext cx="6067813" cy="5641836"/>
          </a:xfrm>
        </p:spPr>
        <p:txBody>
          <a:bodyPr>
            <a:normAutofit fontScale="92500" lnSpcReduction="10000"/>
          </a:bodyPr>
          <a:lstStyle/>
          <a:p>
            <a:pPr lvl="1"/>
            <a:r>
              <a:rPr lang="en-US" sz="3200" dirty="0" smtClean="0"/>
              <a:t>Daniel </a:t>
            </a:r>
            <a:r>
              <a:rPr lang="en-US" sz="3200" dirty="0"/>
              <a:t>chapter two is found on what some Bible students call the ABC of Prophecy</a:t>
            </a:r>
          </a:p>
          <a:p>
            <a:pPr lvl="1"/>
            <a:r>
              <a:rPr lang="en-US" sz="3200" dirty="0"/>
              <a:t>God revealed an outline of history from Daniel’s day until the Second Coming of Jesus Christ to establish His Millennial Kingdom</a:t>
            </a:r>
          </a:p>
          <a:p>
            <a:pPr lvl="1"/>
            <a:r>
              <a:rPr lang="en-US" sz="3200" dirty="0"/>
              <a:t>There is no need to continue further with a study of prophecy unless first of all this chapter is fully </a:t>
            </a:r>
            <a:r>
              <a:rPr lang="en-US" sz="3200" dirty="0" smtClean="0"/>
              <a:t>understood</a:t>
            </a: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707886"/>
          </a:xfrm>
          <a:prstGeom prst="rect">
            <a:avLst/>
          </a:prstGeom>
        </p:spPr>
        <p:txBody>
          <a:bodyPr wrap="square">
            <a:spAutoFit/>
          </a:bodyPr>
          <a:lstStyle/>
          <a:p>
            <a:r>
              <a:rPr lang="en-US" sz="4000" b="1">
                <a:latin typeface="Times New Roman" charset="0"/>
                <a:ea typeface="Times New Roman" charset="0"/>
              </a:rPr>
              <a:t>Introduction</a:t>
            </a:r>
            <a:r>
              <a:rPr lang="en-US" sz="4000"/>
              <a:t> </a:t>
            </a:r>
          </a:p>
        </p:txBody>
      </p:sp>
    </p:spTree>
    <p:extLst>
      <p:ext uri="{BB962C8B-B14F-4D97-AF65-F5344CB8AC3E}">
        <p14:creationId xmlns:p14="http://schemas.microsoft.com/office/powerpoint/2010/main" val="1405483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a:bodyPr>
          <a:lstStyle/>
          <a:p>
            <a:pPr lvl="1"/>
            <a:r>
              <a:rPr lang="en-US" sz="3200" dirty="0" smtClean="0"/>
              <a:t>1 </a:t>
            </a:r>
            <a:r>
              <a:rPr lang="en-US" sz="3200" dirty="0"/>
              <a:t>Thessalonians 1:7-8</a:t>
            </a:r>
            <a:r>
              <a:rPr lang="en-US" sz="3200" i="1" dirty="0"/>
              <a:t> - "Taking vengeance on them who know not God" </a:t>
            </a:r>
            <a:endParaRPr lang="en-US" sz="3200" dirty="0"/>
          </a:p>
          <a:p>
            <a:pPr lvl="1"/>
            <a:r>
              <a:rPr lang="en-US" sz="3200" dirty="0"/>
              <a:t>Revelation 19:15 - </a:t>
            </a:r>
            <a:r>
              <a:rPr lang="en-US" sz="3200" i="1" dirty="0"/>
              <a:t>"Fierceness and wrath of Almighty God" </a:t>
            </a:r>
            <a:endParaRPr lang="en-US" sz="3200" dirty="0"/>
          </a:p>
          <a:p>
            <a:pPr lvl="1"/>
            <a:r>
              <a:rPr lang="en-US" sz="3200" dirty="0"/>
              <a:t>There can be no universal peace until the Prince of Peace comes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spc="-150">
                <a:latin typeface="Times New Roman" charset="0"/>
                <a:ea typeface="Times New Roman" charset="0"/>
              </a:rPr>
              <a:t>The Stone Cut Out Of The Mountain </a:t>
            </a:r>
            <a:endParaRPr lang="en-US" sz="3200" b="1" spc="-150" dirty="0">
              <a:latin typeface="Times New Roman" charset="0"/>
              <a:ea typeface="Times New Roman" charset="0"/>
            </a:endParaRPr>
          </a:p>
        </p:txBody>
      </p:sp>
    </p:spTree>
    <p:extLst>
      <p:ext uri="{BB962C8B-B14F-4D97-AF65-F5344CB8AC3E}">
        <p14:creationId xmlns:p14="http://schemas.microsoft.com/office/powerpoint/2010/main" val="93420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lnSpcReduction="10000"/>
          </a:bodyPr>
          <a:lstStyle/>
          <a:p>
            <a:pPr lvl="1"/>
            <a:r>
              <a:rPr lang="en-US" sz="3200" dirty="0" smtClean="0"/>
              <a:t>He </a:t>
            </a:r>
            <a:r>
              <a:rPr lang="en-US" sz="3200" dirty="0"/>
              <a:t>saw a great tree that reached into heaven</a:t>
            </a:r>
          </a:p>
          <a:p>
            <a:pPr lvl="1"/>
            <a:r>
              <a:rPr lang="en-US" sz="3200" dirty="0"/>
              <a:t>The fowls dwelt in its branches and the beasts of the field were sheltered in its shade</a:t>
            </a:r>
          </a:p>
          <a:p>
            <a:pPr lvl="1"/>
            <a:r>
              <a:rPr lang="en-US" sz="3200" dirty="0"/>
              <a:t>He then saw a holy one come down and cried, "Hew down the tree." However, the stump was to be left bound with a band of iron and brass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a:latin typeface="Times New Roman" charset="0"/>
                <a:ea typeface="Times New Roman" charset="0"/>
              </a:rPr>
              <a:t>Nebuchadnezzar’s Second Dream </a:t>
            </a:r>
            <a:endParaRPr lang="en-US" sz="3200" b="1" dirty="0">
              <a:latin typeface="Times New Roman" charset="0"/>
              <a:ea typeface="Times New Roman" charset="0"/>
            </a:endParaRPr>
          </a:p>
        </p:txBody>
      </p:sp>
    </p:spTree>
    <p:extLst>
      <p:ext uri="{BB962C8B-B14F-4D97-AF65-F5344CB8AC3E}">
        <p14:creationId xmlns:p14="http://schemas.microsoft.com/office/powerpoint/2010/main" val="210751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a:bodyPr>
          <a:lstStyle/>
          <a:p>
            <a:pPr lvl="1"/>
            <a:r>
              <a:rPr lang="en-US" sz="3200" dirty="0" smtClean="0"/>
              <a:t>He </a:t>
            </a:r>
            <a:r>
              <a:rPr lang="en-US" sz="3200" dirty="0"/>
              <a:t>was to have the heart of a beast until seven times pass over him</a:t>
            </a:r>
          </a:p>
          <a:p>
            <a:pPr lvl="1"/>
            <a:r>
              <a:rPr lang="en-US" sz="3200" dirty="0"/>
              <a:t>When the wise men were unable to interpret the dream he called for Daniel</a:t>
            </a:r>
          </a:p>
          <a:p>
            <a:pPr lvl="1"/>
            <a:r>
              <a:rPr lang="en-US" sz="3200" dirty="0"/>
              <a:t>Daniel was silent for an hour for he hesitated telling the king the meaning for it was a message of judgment </a:t>
            </a: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a:latin typeface="Times New Roman" charset="0"/>
                <a:ea typeface="Times New Roman" charset="0"/>
              </a:rPr>
              <a:t>Nebuchadnezzar’s Second Dream </a:t>
            </a:r>
            <a:endParaRPr lang="en-US" sz="3200" b="1" dirty="0">
              <a:latin typeface="Times New Roman" charset="0"/>
              <a:ea typeface="Times New Roman" charset="0"/>
            </a:endParaRPr>
          </a:p>
        </p:txBody>
      </p:sp>
    </p:spTree>
    <p:extLst>
      <p:ext uri="{BB962C8B-B14F-4D97-AF65-F5344CB8AC3E}">
        <p14:creationId xmlns:p14="http://schemas.microsoft.com/office/powerpoint/2010/main" val="13298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1343573"/>
            <a:ext cx="6067813" cy="5272504"/>
          </a:xfrm>
        </p:spPr>
        <p:txBody>
          <a:bodyPr>
            <a:normAutofit/>
          </a:bodyPr>
          <a:lstStyle/>
          <a:p>
            <a:endParaRPr lang="en-US" dirty="0"/>
          </a:p>
          <a:p>
            <a:pPr lvl="1"/>
            <a:r>
              <a:rPr lang="en-US" sz="3200" dirty="0"/>
              <a:t>Nebuchadnezzar was the great tree that reached to heaven and the sight was to the end of the earth</a:t>
            </a:r>
          </a:p>
          <a:p>
            <a:pPr lvl="1"/>
            <a:r>
              <a:rPr lang="en-US" sz="3200" dirty="0"/>
              <a:t>Judgment was to fall upon Nebuchadnezzar for a period of seven years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1077218"/>
          </a:xfrm>
          <a:prstGeom prst="rect">
            <a:avLst/>
          </a:prstGeom>
        </p:spPr>
        <p:txBody>
          <a:bodyPr wrap="square">
            <a:spAutoFit/>
          </a:bodyPr>
          <a:lstStyle/>
          <a:p>
            <a:r>
              <a:rPr lang="en-US" sz="3200" b="1" dirty="0">
                <a:latin typeface="Times New Roman" charset="0"/>
                <a:ea typeface="Times New Roman" charset="0"/>
              </a:rPr>
              <a:t>Daniel’s Interpretation Of The Second Dream </a:t>
            </a:r>
          </a:p>
        </p:txBody>
      </p:sp>
    </p:spTree>
    <p:extLst>
      <p:ext uri="{BB962C8B-B14F-4D97-AF65-F5344CB8AC3E}">
        <p14:creationId xmlns:p14="http://schemas.microsoft.com/office/powerpoint/2010/main" val="825105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1343573"/>
            <a:ext cx="6067813" cy="5272504"/>
          </a:xfrm>
        </p:spPr>
        <p:txBody>
          <a:bodyPr>
            <a:normAutofit fontScale="85000" lnSpcReduction="10000"/>
          </a:bodyPr>
          <a:lstStyle/>
          <a:p>
            <a:pPr lvl="1"/>
            <a:r>
              <a:rPr lang="en-US" sz="3200" dirty="0" smtClean="0"/>
              <a:t>During </a:t>
            </a:r>
            <a:r>
              <a:rPr lang="en-US" sz="3200" dirty="0"/>
              <a:t>this time he would lose his sanity and become wild as a beast </a:t>
            </a:r>
          </a:p>
          <a:p>
            <a:pPr lvl="1"/>
            <a:r>
              <a:rPr lang="en-US" sz="3200" dirty="0"/>
              <a:t>After the seven years he would pray and repent and his reason would return to </a:t>
            </a:r>
            <a:r>
              <a:rPr lang="en-US" sz="3200" dirty="0" smtClean="0"/>
              <a:t>him</a:t>
            </a:r>
          </a:p>
          <a:p>
            <a:pPr lvl="1"/>
            <a:r>
              <a:rPr lang="en-US" sz="3200" dirty="0" smtClean="0"/>
              <a:t>Then </a:t>
            </a:r>
            <a:r>
              <a:rPr lang="en-US" sz="3200" dirty="0"/>
              <a:t>his kingdom would be restored </a:t>
            </a:r>
            <a:endParaRPr lang="en-US" dirty="0"/>
          </a:p>
          <a:p>
            <a:pPr lvl="1"/>
            <a:r>
              <a:rPr lang="en-US" sz="3200" dirty="0"/>
              <a:t>The stump in the ground would show that the kingdom would not be completely destroyed during this period of </a:t>
            </a:r>
            <a:r>
              <a:rPr lang="en-US" sz="3200" dirty="0" smtClean="0"/>
              <a:t>insanity</a:t>
            </a: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1077218"/>
          </a:xfrm>
          <a:prstGeom prst="rect">
            <a:avLst/>
          </a:prstGeom>
        </p:spPr>
        <p:txBody>
          <a:bodyPr wrap="square">
            <a:spAutoFit/>
          </a:bodyPr>
          <a:lstStyle/>
          <a:p>
            <a:r>
              <a:rPr lang="en-US" sz="3200" b="1" dirty="0">
                <a:latin typeface="Times New Roman" charset="0"/>
                <a:ea typeface="Times New Roman" charset="0"/>
              </a:rPr>
              <a:t>Daniel’s Interpretation Of The Second Dream </a:t>
            </a:r>
          </a:p>
        </p:txBody>
      </p:sp>
    </p:spTree>
    <p:extLst>
      <p:ext uri="{BB962C8B-B14F-4D97-AF65-F5344CB8AC3E}">
        <p14:creationId xmlns:p14="http://schemas.microsoft.com/office/powerpoint/2010/main" val="185785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a:bodyPr>
          <a:lstStyle/>
          <a:p>
            <a:pPr lvl="1"/>
            <a:r>
              <a:rPr lang="en-US" sz="3200" dirty="0" smtClean="0"/>
              <a:t>He </a:t>
            </a:r>
            <a:r>
              <a:rPr lang="en-US" sz="3200" dirty="0"/>
              <a:t>recognized God. "Your God is a God of gods and a Lord of kings" (Daniel 2:47).</a:t>
            </a:r>
          </a:p>
          <a:p>
            <a:pPr lvl="1"/>
            <a:r>
              <a:rPr lang="en-US" sz="3200" dirty="0"/>
              <a:t>He acknowledges that there is no other like God. "… No other God that can deliver after this sort" (Daniel 3:29). </a:t>
            </a: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dirty="0">
                <a:latin typeface="Times New Roman" charset="0"/>
                <a:ea typeface="Times New Roman" charset="0"/>
              </a:rPr>
              <a:t>Nebuchadnezzar’s Conversion </a:t>
            </a:r>
          </a:p>
        </p:txBody>
      </p:sp>
    </p:spTree>
    <p:extLst>
      <p:ext uri="{BB962C8B-B14F-4D97-AF65-F5344CB8AC3E}">
        <p14:creationId xmlns:p14="http://schemas.microsoft.com/office/powerpoint/2010/main" val="173868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a:bodyPr>
          <a:lstStyle/>
          <a:p>
            <a:pPr lvl="1"/>
            <a:r>
              <a:rPr lang="en-US" sz="3200" dirty="0" smtClean="0"/>
              <a:t>He </a:t>
            </a:r>
            <a:r>
              <a:rPr lang="en-US" sz="3200" dirty="0"/>
              <a:t>gives his testimony (Daniel 4:2-3).</a:t>
            </a:r>
          </a:p>
          <a:p>
            <a:pPr lvl="1"/>
            <a:r>
              <a:rPr lang="en-US" sz="3200" dirty="0"/>
              <a:t>He calls Him, "my God" (Daniel 4:8).</a:t>
            </a:r>
          </a:p>
          <a:p>
            <a:pPr lvl="1"/>
            <a:r>
              <a:rPr lang="en-US" sz="3200" dirty="0"/>
              <a:t>He was admonished to break off his sins by righteousness (Daniel 4:27).</a:t>
            </a:r>
          </a:p>
          <a:p>
            <a:pPr lvl="1"/>
            <a:r>
              <a:rPr lang="en-US" sz="3200" dirty="0"/>
              <a:t>He was lifted up with pride (Daniel 4:30). </a:t>
            </a:r>
            <a:endParaRPr lang="en-US" sz="9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dirty="0">
                <a:latin typeface="Times New Roman" charset="0"/>
                <a:ea typeface="Times New Roman" charset="0"/>
              </a:rPr>
              <a:t>Nebuchadnezzar’s Conversion </a:t>
            </a:r>
          </a:p>
        </p:txBody>
      </p:sp>
    </p:spTree>
    <p:extLst>
      <p:ext uri="{BB962C8B-B14F-4D97-AF65-F5344CB8AC3E}">
        <p14:creationId xmlns:p14="http://schemas.microsoft.com/office/powerpoint/2010/main" val="214566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lnSpcReduction="10000"/>
          </a:bodyPr>
          <a:lstStyle/>
          <a:p>
            <a:pPr lvl="1"/>
            <a:r>
              <a:rPr lang="en-US" sz="3200" dirty="0" smtClean="0"/>
              <a:t>Note </a:t>
            </a:r>
            <a:r>
              <a:rPr lang="en-US" sz="3200" dirty="0"/>
              <a:t>that after twelve months he had completely forgotten his vision and the interpretation.</a:t>
            </a:r>
          </a:p>
          <a:p>
            <a:pPr lvl="1"/>
            <a:r>
              <a:rPr lang="en-US" sz="3200" dirty="0"/>
              <a:t>He was humbled for seven years.</a:t>
            </a:r>
          </a:p>
          <a:p>
            <a:pPr lvl="1"/>
            <a:r>
              <a:rPr lang="en-US" sz="3200" dirty="0"/>
              <a:t>He lost his sanity and became as a beast.</a:t>
            </a:r>
          </a:p>
          <a:p>
            <a:pPr lvl="1"/>
            <a:r>
              <a:rPr lang="en-US" sz="3200" dirty="0"/>
              <a:t>He lifted up his eyes to heaven (Daniel 4:34) </a:t>
            </a:r>
            <a:r>
              <a:rPr lang="en-US" sz="6600" dirty="0" smtClean="0"/>
              <a:t> </a:t>
            </a:r>
            <a:endParaRPr lang="en-US" sz="2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dirty="0">
                <a:latin typeface="Times New Roman" charset="0"/>
                <a:ea typeface="Times New Roman" charset="0"/>
              </a:rPr>
              <a:t>Nebuchadnezzar’s Conversion </a:t>
            </a:r>
          </a:p>
        </p:txBody>
      </p:sp>
    </p:spTree>
    <p:extLst>
      <p:ext uri="{BB962C8B-B14F-4D97-AF65-F5344CB8AC3E}">
        <p14:creationId xmlns:p14="http://schemas.microsoft.com/office/powerpoint/2010/main" val="1237769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a:bodyPr>
          <a:lstStyle/>
          <a:p>
            <a:pPr lvl="1"/>
            <a:r>
              <a:rPr lang="en-US" sz="3200" dirty="0" smtClean="0"/>
              <a:t>Nebuchadnezzar's </a:t>
            </a:r>
            <a:r>
              <a:rPr lang="en-US" sz="3200" dirty="0"/>
              <a:t>tree represented the Gentile kingdoms</a:t>
            </a:r>
          </a:p>
          <a:p>
            <a:pPr lvl="1"/>
            <a:r>
              <a:rPr lang="en-US" sz="3200" dirty="0"/>
              <a:t>Man will reach a peak of pride and arrogance where God is completely ruled out</a:t>
            </a:r>
          </a:p>
          <a:p>
            <a:pPr lvl="1"/>
            <a:r>
              <a:rPr lang="en-US" sz="3200" dirty="0"/>
              <a:t>Following the rapture of the church there will be seven years of madness and insanity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dirty="0">
                <a:latin typeface="Times New Roman" charset="0"/>
                <a:ea typeface="Times New Roman" charset="0"/>
              </a:rPr>
              <a:t>Prophetical Interpretation </a:t>
            </a:r>
          </a:p>
        </p:txBody>
      </p:sp>
    </p:spTree>
    <p:extLst>
      <p:ext uri="{BB962C8B-B14F-4D97-AF65-F5344CB8AC3E}">
        <p14:creationId xmlns:p14="http://schemas.microsoft.com/office/powerpoint/2010/main" val="2079150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851130"/>
            <a:ext cx="6067813" cy="5764947"/>
          </a:xfrm>
        </p:spPr>
        <p:txBody>
          <a:bodyPr>
            <a:normAutofit fontScale="92500"/>
          </a:bodyPr>
          <a:lstStyle/>
          <a:p>
            <a:pPr lvl="1"/>
            <a:r>
              <a:rPr lang="en-US" sz="3200" dirty="0" smtClean="0"/>
              <a:t>All </a:t>
            </a:r>
            <a:r>
              <a:rPr lang="en-US" sz="3200" dirty="0"/>
              <a:t>restraints will be lifted and it will be a time of lawlessness, which will have no parallel</a:t>
            </a:r>
          </a:p>
          <a:p>
            <a:pPr lvl="1"/>
            <a:r>
              <a:rPr lang="en-US" sz="3200" dirty="0"/>
              <a:t>The stump shows that the Gentiles will not be completely destroyed during this period</a:t>
            </a:r>
          </a:p>
          <a:p>
            <a:pPr lvl="1"/>
            <a:r>
              <a:rPr lang="en-US" sz="3200" dirty="0"/>
              <a:t>Nebuchadnezzar's repentance and faith show that the Gentiles can be saved during the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84775"/>
          </a:xfrm>
          <a:prstGeom prst="rect">
            <a:avLst/>
          </a:prstGeom>
        </p:spPr>
        <p:txBody>
          <a:bodyPr wrap="square">
            <a:spAutoFit/>
          </a:bodyPr>
          <a:lstStyle/>
          <a:p>
            <a:r>
              <a:rPr lang="en-US" sz="3200" b="1" dirty="0">
                <a:latin typeface="Times New Roman" charset="0"/>
                <a:ea typeface="Times New Roman" charset="0"/>
              </a:rPr>
              <a:t>Prophetical Interpretation </a:t>
            </a:r>
          </a:p>
        </p:txBody>
      </p:sp>
    </p:spTree>
    <p:extLst>
      <p:ext uri="{BB962C8B-B14F-4D97-AF65-F5344CB8AC3E}">
        <p14:creationId xmlns:p14="http://schemas.microsoft.com/office/powerpoint/2010/main" val="142612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1589793"/>
            <a:ext cx="6067813" cy="5026283"/>
          </a:xfrm>
        </p:spPr>
        <p:txBody>
          <a:bodyPr>
            <a:normAutofit fontScale="85000" lnSpcReduction="20000"/>
          </a:bodyPr>
          <a:lstStyle/>
          <a:p>
            <a:pPr lvl="1"/>
            <a:r>
              <a:rPr lang="en-US" sz="3200" dirty="0" smtClean="0"/>
              <a:t>Nebuchadnezzar </a:t>
            </a:r>
            <a:r>
              <a:rPr lang="en-US" sz="3200" dirty="0"/>
              <a:t>received a revelation of the rise, progress and fall of Gentile world power during the period described by Christ as </a:t>
            </a:r>
            <a:r>
              <a:rPr lang="en-US" sz="3200" i="1" dirty="0"/>
              <a:t>"the times of the Gentiles" (Luke 21:24)</a:t>
            </a:r>
            <a:endParaRPr lang="en-US" sz="3200" dirty="0"/>
          </a:p>
          <a:p>
            <a:pPr lvl="1"/>
            <a:r>
              <a:rPr lang="en-US" sz="3200" dirty="0"/>
              <a:t>When Nebuchadnezzar awakened, he had forgotten the dream but he had not forgotten the effects of the dream</a:t>
            </a:r>
          </a:p>
          <a:p>
            <a:pPr lvl="1"/>
            <a:r>
              <a:rPr lang="en-US" sz="3200" dirty="0"/>
              <a:t>It was so disturbing that he was determined that the dream would be recalled and interpreted</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1323439"/>
          </a:xfrm>
          <a:prstGeom prst="rect">
            <a:avLst/>
          </a:prstGeom>
        </p:spPr>
        <p:txBody>
          <a:bodyPr wrap="square">
            <a:spAutoFit/>
          </a:bodyPr>
          <a:lstStyle/>
          <a:p>
            <a:r>
              <a:rPr lang="en-US" sz="4000" b="1">
                <a:latin typeface="Times New Roman" charset="0"/>
                <a:ea typeface="Times New Roman" charset="0"/>
              </a:rPr>
              <a:t>Nebuchadnezzar Receives A Revelation In A Dream </a:t>
            </a:r>
            <a:endParaRPr lang="en-US" sz="4000"/>
          </a:p>
        </p:txBody>
      </p:sp>
    </p:spTree>
    <p:extLst>
      <p:ext uri="{BB962C8B-B14F-4D97-AF65-F5344CB8AC3E}">
        <p14:creationId xmlns:p14="http://schemas.microsoft.com/office/powerpoint/2010/main" val="82035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1589793"/>
            <a:ext cx="6067813" cy="5026283"/>
          </a:xfrm>
        </p:spPr>
        <p:txBody>
          <a:bodyPr>
            <a:normAutofit fontScale="92500"/>
          </a:bodyPr>
          <a:lstStyle/>
          <a:p>
            <a:pPr lvl="1"/>
            <a:r>
              <a:rPr lang="en-US" sz="3200" dirty="0" smtClean="0"/>
              <a:t>He </a:t>
            </a:r>
            <a:r>
              <a:rPr lang="en-US" sz="3200" dirty="0"/>
              <a:t>called for the wise men and they offered to tell him the meaning if he would tell them the dream</a:t>
            </a:r>
          </a:p>
          <a:p>
            <a:pPr lvl="1"/>
            <a:r>
              <a:rPr lang="en-US" sz="3200" dirty="0"/>
              <a:t>However, the king accused them of preparing lying and corrupt words</a:t>
            </a:r>
          </a:p>
          <a:p>
            <a:pPr lvl="1"/>
            <a:r>
              <a:rPr lang="en-US" sz="3200" dirty="0"/>
              <a:t>Daniel assured the king that he would be able to reveal the dream with its meaning</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1323439"/>
          </a:xfrm>
          <a:prstGeom prst="rect">
            <a:avLst/>
          </a:prstGeom>
        </p:spPr>
        <p:txBody>
          <a:bodyPr wrap="square">
            <a:spAutoFit/>
          </a:bodyPr>
          <a:lstStyle/>
          <a:p>
            <a:r>
              <a:rPr lang="en-US" sz="4000" b="1">
                <a:latin typeface="Times New Roman" charset="0"/>
                <a:ea typeface="Times New Roman" charset="0"/>
              </a:rPr>
              <a:t>Nebuchadnezzar Receives A Revelation In A Dream </a:t>
            </a:r>
            <a:endParaRPr lang="en-US" sz="4000"/>
          </a:p>
        </p:txBody>
      </p:sp>
    </p:spTree>
    <p:extLst>
      <p:ext uri="{BB962C8B-B14F-4D97-AF65-F5344CB8AC3E}">
        <p14:creationId xmlns:p14="http://schemas.microsoft.com/office/powerpoint/2010/main" val="110762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a:bodyPr>
          <a:lstStyle/>
          <a:p>
            <a:pPr lvl="1"/>
            <a:r>
              <a:rPr lang="en-US" sz="3200" dirty="0" smtClean="0"/>
              <a:t>Daniel </a:t>
            </a:r>
            <a:r>
              <a:rPr lang="en-US" sz="3200" dirty="0"/>
              <a:t>called for his three friends and they went before God in pray</a:t>
            </a:r>
          </a:p>
          <a:p>
            <a:pPr lvl="1"/>
            <a:r>
              <a:rPr lang="en-US" sz="3200" dirty="0"/>
              <a:t>In the night God gave Daniel a vision and showed him the dream and its meaning</a:t>
            </a:r>
          </a:p>
          <a:p>
            <a:pPr lvl="1"/>
            <a:r>
              <a:rPr lang="en-US" sz="3200" dirty="0"/>
              <a:t>Daniel was able to tell Nebuchadnezzar his dream </a:t>
            </a: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dirty="0">
                <a:latin typeface="Times New Roman" charset="0"/>
                <a:ea typeface="Times New Roman" charset="0"/>
              </a:rPr>
              <a:t>The Power Of United Prayer</a:t>
            </a:r>
          </a:p>
        </p:txBody>
      </p:sp>
    </p:spTree>
    <p:extLst>
      <p:ext uri="{BB962C8B-B14F-4D97-AF65-F5344CB8AC3E}">
        <p14:creationId xmlns:p14="http://schemas.microsoft.com/office/powerpoint/2010/main" val="5215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fontScale="85000" lnSpcReduction="20000"/>
          </a:bodyPr>
          <a:lstStyle/>
          <a:p>
            <a:pPr lvl="1"/>
            <a:r>
              <a:rPr lang="en-US" sz="3200" dirty="0" smtClean="0"/>
              <a:t>Nebuchadnezzar </a:t>
            </a:r>
            <a:r>
              <a:rPr lang="en-US" sz="3200" dirty="0"/>
              <a:t>had seen a great image with a head of gold, breast and arms of silver, belly and thighs of brass, legs of iron, its feet part iron and part clay. </a:t>
            </a:r>
          </a:p>
          <a:p>
            <a:pPr lvl="1"/>
            <a:r>
              <a:rPr lang="en-US" sz="3200" dirty="0"/>
              <a:t>Then Nebuchadnezzar had seen a stone cut out of a mountain without hands which smote the image on its feet. </a:t>
            </a:r>
          </a:p>
          <a:p>
            <a:pPr lvl="1"/>
            <a:r>
              <a:rPr lang="en-US" sz="3200" dirty="0"/>
              <a:t>The stone broke the image into fine dust, which was carried away by the wind. </a:t>
            </a:r>
          </a:p>
          <a:p>
            <a:pPr lvl="1"/>
            <a:r>
              <a:rPr lang="en-US" sz="3200" dirty="0"/>
              <a:t>Then the stone became a great mountain, which filled the entire earth. </a:t>
            </a:r>
            <a:endParaRPr lang="en-US" sz="9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dirty="0">
                <a:latin typeface="Times New Roman" charset="0"/>
                <a:ea typeface="Times New Roman" charset="0"/>
              </a:rPr>
              <a:t>Nebuchadnezzar’s </a:t>
            </a:r>
            <a:r>
              <a:rPr lang="en-US" sz="3600" b="1" dirty="0" smtClean="0">
                <a:latin typeface="Times New Roman" charset="0"/>
                <a:ea typeface="Times New Roman" charset="0"/>
              </a:rPr>
              <a:t>Dream</a:t>
            </a:r>
            <a:endParaRPr lang="en-US" sz="3600" b="1" dirty="0">
              <a:latin typeface="Times New Roman" charset="0"/>
              <a:ea typeface="Times New Roman" charset="0"/>
            </a:endParaRPr>
          </a:p>
        </p:txBody>
      </p:sp>
    </p:spTree>
    <p:extLst>
      <p:ext uri="{BB962C8B-B14F-4D97-AF65-F5344CB8AC3E}">
        <p14:creationId xmlns:p14="http://schemas.microsoft.com/office/powerpoint/2010/main" val="204088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fontScale="92500" lnSpcReduction="10000"/>
          </a:bodyPr>
          <a:lstStyle/>
          <a:p>
            <a:pPr lvl="1"/>
            <a:r>
              <a:rPr lang="en-US" sz="3200" dirty="0" smtClean="0"/>
              <a:t>Daniel </a:t>
            </a:r>
            <a:r>
              <a:rPr lang="en-US" sz="3200" dirty="0"/>
              <a:t>said that each metal represented a different Gentile Kingdom. </a:t>
            </a:r>
          </a:p>
          <a:p>
            <a:pPr lvl="1"/>
            <a:r>
              <a:rPr lang="en-US" sz="3200" dirty="0"/>
              <a:t>The kingdoms would begin with Babylon and end at Armageddon when Christ would return to set up His Kingdom. </a:t>
            </a:r>
          </a:p>
          <a:p>
            <a:pPr lvl="1"/>
            <a:r>
              <a:rPr lang="en-US" sz="3200" dirty="0"/>
              <a:t>Daniel said to Nebuchadnezzar, "Thou art this head of gold" (Daniel 2:38). </a:t>
            </a:r>
            <a:endParaRPr lang="en-US" sz="2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dirty="0">
                <a:latin typeface="Times New Roman" charset="0"/>
                <a:ea typeface="Times New Roman" charset="0"/>
              </a:rPr>
              <a:t>Daniel’s Interpretation</a:t>
            </a:r>
          </a:p>
        </p:txBody>
      </p:sp>
    </p:spTree>
    <p:extLst>
      <p:ext uri="{BB962C8B-B14F-4D97-AF65-F5344CB8AC3E}">
        <p14:creationId xmlns:p14="http://schemas.microsoft.com/office/powerpoint/2010/main" val="82158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2687"/>
            <a:ext cx="6067813" cy="5703390"/>
          </a:xfrm>
        </p:spPr>
        <p:txBody>
          <a:bodyPr>
            <a:normAutofit lnSpcReduction="10000"/>
          </a:bodyPr>
          <a:lstStyle/>
          <a:p>
            <a:pPr lvl="1"/>
            <a:r>
              <a:rPr lang="en-US" sz="3200" dirty="0" smtClean="0"/>
              <a:t>It </a:t>
            </a:r>
            <a:r>
              <a:rPr lang="en-US" sz="3200" dirty="0"/>
              <a:t>should be noted that each metal would become of less value but stronger, until we come to the feet which would be the weakest of all for the iron and the clay would not cleave to one another. </a:t>
            </a:r>
          </a:p>
          <a:p>
            <a:pPr lvl="1"/>
            <a:r>
              <a:rPr lang="en-US" sz="3200" dirty="0"/>
              <a:t>The ten toes represent ten kings which will reign one hour with the beast (Revelation 17:12).</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646331"/>
          </a:xfrm>
          <a:prstGeom prst="rect">
            <a:avLst/>
          </a:prstGeom>
        </p:spPr>
        <p:txBody>
          <a:bodyPr wrap="square">
            <a:spAutoFit/>
          </a:bodyPr>
          <a:lstStyle/>
          <a:p>
            <a:r>
              <a:rPr lang="en-US" sz="3600" b="1" dirty="0">
                <a:latin typeface="Times New Roman" charset="0"/>
                <a:ea typeface="Times New Roman" charset="0"/>
              </a:rPr>
              <a:t>Daniel’s Interpretation</a:t>
            </a:r>
          </a:p>
        </p:txBody>
      </p:sp>
    </p:spTree>
    <p:extLst>
      <p:ext uri="{BB962C8B-B14F-4D97-AF65-F5344CB8AC3E}">
        <p14:creationId xmlns:p14="http://schemas.microsoft.com/office/powerpoint/2010/main" val="78218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37579" y="914399"/>
            <a:ext cx="6067813" cy="5701677"/>
          </a:xfrm>
        </p:spPr>
        <p:txBody>
          <a:bodyPr>
            <a:normAutofit fontScale="85000" lnSpcReduction="10000"/>
          </a:bodyPr>
          <a:lstStyle/>
          <a:p>
            <a:pPr lvl="1"/>
            <a:r>
              <a:rPr lang="en-US" sz="3200" dirty="0" smtClean="0"/>
              <a:t>Bible </a:t>
            </a:r>
            <a:r>
              <a:rPr lang="en-US" sz="3200" dirty="0"/>
              <a:t>critics have tried to prove that this book was written long after much of it was fulfilled because of its accuracy</a:t>
            </a:r>
          </a:p>
          <a:p>
            <a:pPr lvl="1"/>
            <a:r>
              <a:rPr lang="en-US" sz="3200" dirty="0"/>
              <a:t>However, let us note these terms: </a:t>
            </a:r>
            <a:r>
              <a:rPr lang="en-US" sz="3200" i="1" dirty="0"/>
              <a:t>"In the latter days" (verse 28); "Come to pass hereafter" (verse 29); and "What shall come to pass" (verse 29). </a:t>
            </a:r>
            <a:endParaRPr lang="en-US" sz="3200" dirty="0"/>
          </a:p>
          <a:p>
            <a:pPr lvl="1"/>
            <a:r>
              <a:rPr lang="en-US" sz="3200" dirty="0"/>
              <a:t>Nebuchadnezzar was thinking about the future and God gave him the dream to reveal the future.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4202" y="2705979"/>
            <a:ext cx="2134876" cy="1498634"/>
          </a:xfrm>
          <a:prstGeom prst="rect">
            <a:avLst/>
          </a:prstGeom>
        </p:spPr>
      </p:pic>
      <p:sp>
        <p:nvSpPr>
          <p:cNvPr id="2" name="Rectangle 1"/>
          <p:cNvSpPr/>
          <p:nvPr/>
        </p:nvSpPr>
        <p:spPr>
          <a:xfrm>
            <a:off x="2837578" y="266355"/>
            <a:ext cx="6067813" cy="553998"/>
          </a:xfrm>
          <a:prstGeom prst="rect">
            <a:avLst/>
          </a:prstGeom>
        </p:spPr>
        <p:txBody>
          <a:bodyPr wrap="square">
            <a:spAutoFit/>
          </a:bodyPr>
          <a:lstStyle/>
          <a:p>
            <a:r>
              <a:rPr lang="en-US" sz="3000" b="1">
                <a:latin typeface="Times New Roman" charset="0"/>
                <a:ea typeface="Times New Roman" charset="0"/>
              </a:rPr>
              <a:t>The Dream Dealt With The Future </a:t>
            </a:r>
            <a:endParaRPr lang="en-US" sz="3000" b="1" dirty="0">
              <a:latin typeface="Times New Roman" charset="0"/>
              <a:ea typeface="Times New Roman" charset="0"/>
            </a:endParaRPr>
          </a:p>
        </p:txBody>
      </p:sp>
    </p:spTree>
    <p:extLst>
      <p:ext uri="{BB962C8B-B14F-4D97-AF65-F5344CB8AC3E}">
        <p14:creationId xmlns:p14="http://schemas.microsoft.com/office/powerpoint/2010/main" val="184962250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2019</TotalTime>
  <Words>1535</Words>
  <Application>Microsoft Office PowerPoint</Application>
  <PresentationFormat>On-screen Show (4:3)</PresentationFormat>
  <Paragraphs>111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Adelle-Regular</vt:lpstr>
      <vt:lpstr>Apple Chancery</vt:lpstr>
      <vt:lpstr>Arial</vt:lpstr>
      <vt:lpstr>Times New Roman</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28</cp:revision>
  <dcterms:created xsi:type="dcterms:W3CDTF">2014-03-26T14:03:34Z</dcterms:created>
  <dcterms:modified xsi:type="dcterms:W3CDTF">2017-05-05T19:37:24Z</dcterms:modified>
</cp:coreProperties>
</file>