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62" r:id="rId4"/>
    <p:sldId id="263" r:id="rId5"/>
    <p:sldId id="264" r:id="rId6"/>
    <p:sldId id="266" r:id="rId7"/>
    <p:sldId id="267" r:id="rId8"/>
    <p:sldId id="268" r:id="rId9"/>
    <p:sldId id="269" r:id="rId10"/>
    <p:sldId id="270" r:id="rId11"/>
    <p:sldId id="271" r:id="rId12"/>
    <p:sldId id="272" r:id="rId13"/>
    <p:sldId id="273" r:id="rId14"/>
    <p:sldId id="274" r:id="rId15"/>
    <p:sldId id="275"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2C25"/>
    <a:srgbClr val="F4E9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5" autoAdjust="0"/>
    <p:restoredTop sz="94514"/>
  </p:normalViewPr>
  <p:slideViewPr>
    <p:cSldViewPr snapToGrid="0" snapToObjects="1">
      <p:cViewPr varScale="1">
        <p:scale>
          <a:sx n="109" d="100"/>
          <a:sy n="109" d="100"/>
        </p:scale>
        <p:origin x="172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quarter" idx="11" hasCustomPrompt="1"/>
          </p:nvPr>
        </p:nvSpPr>
        <p:spPr>
          <a:xfrm>
            <a:off x="2896062" y="4551152"/>
            <a:ext cx="3117354" cy="297708"/>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2896062" y="4551152"/>
            <a:ext cx="3117354" cy="297708"/>
          </a:xfrm>
        </p:spPr>
        <p:txBody>
          <a:bodyPr>
            <a:normAutofit/>
          </a:bodyPr>
          <a:lstStyle>
            <a:lvl1pPr>
              <a:defRPr sz="1600"/>
            </a:lvl1pPr>
          </a:lstStyle>
          <a:p>
            <a:pPr lvl="0"/>
            <a:r>
              <a:rPr lang="en-US" dirty="0" smtClean="0"/>
              <a:t>Add Your Subtitle</a:t>
            </a:r>
            <a:endParaRPr lang="en-US" dirty="0"/>
          </a:p>
        </p:txBody>
      </p:sp>
      <p:sp>
        <p:nvSpPr>
          <p:cNvPr id="7" name="Title 1"/>
          <p:cNvSpPr>
            <a:spLocks noGrp="1"/>
          </p:cNvSpPr>
          <p:nvPr>
            <p:ph type="title" hasCustomPrompt="1"/>
          </p:nvPr>
        </p:nvSpPr>
        <p:spPr>
          <a:xfrm>
            <a:off x="1395112" y="2629675"/>
            <a:ext cx="6253953" cy="1346907"/>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487452"/>
            <a:ext cx="8211824" cy="477189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487452"/>
            <a:ext cx="8211824" cy="477189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487452"/>
            <a:ext cx="8211824" cy="477189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7" name="Title 1"/>
          <p:cNvSpPr>
            <a:spLocks noGrp="1"/>
          </p:cNvSpPr>
          <p:nvPr>
            <p:ph type="title" hasCustomPrompt="1"/>
          </p:nvPr>
        </p:nvSpPr>
        <p:spPr>
          <a:xfrm>
            <a:off x="3126976" y="5644179"/>
            <a:ext cx="2886439" cy="691687"/>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6/1/2017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F4E9C9"/>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4D2C25"/>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4D2C25"/>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4D2C25"/>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4D2C25"/>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4D2C25"/>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08762" y="4500352"/>
            <a:ext cx="3115056" cy="499872"/>
          </a:xfrm>
          <a:prstGeom prst="rect">
            <a:avLst/>
          </a:prstGeom>
        </p:spPr>
      </p:pic>
      <p:pic>
        <p:nvPicPr>
          <p:cNvPr id="2" name="Picture 1"/>
          <p:cNvPicPr>
            <a:picLocks noChangeAspect="1"/>
          </p:cNvPicPr>
          <p:nvPr/>
        </p:nvPicPr>
        <p:blipFill rotWithShape="1">
          <a:blip r:embed="rId3" cstate="email">
            <a:alphaModFix amt="75000"/>
            <a:extLst>
              <a:ext uri="{28A0092B-C50C-407E-A947-70E740481C1C}">
                <a14:useLocalDpi xmlns:a14="http://schemas.microsoft.com/office/drawing/2010/main" val="0"/>
              </a:ext>
            </a:extLst>
          </a:blip>
          <a:srcRect l="3032" t="3267" r="3618" b="14300"/>
          <a:stretch/>
        </p:blipFill>
        <p:spPr>
          <a:xfrm>
            <a:off x="1227551" y="2455101"/>
            <a:ext cx="6538586" cy="1703540"/>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3" y="1122294"/>
            <a:ext cx="8211824" cy="4137057"/>
          </a:xfrm>
        </p:spPr>
        <p:txBody>
          <a:bodyPr>
            <a:normAutofit/>
          </a:bodyPr>
          <a:lstStyle/>
          <a:p>
            <a:pPr marL="457200" lvl="0" indent="-457200" algn="l">
              <a:buFont typeface="Arial" charset="0"/>
              <a:buChar char="•"/>
            </a:pPr>
            <a:r>
              <a:rPr lang="en-US" dirty="0">
                <a:solidFill>
                  <a:schemeClr val="tx1"/>
                </a:solidFill>
              </a:rPr>
              <a:t>There were several ways in which  Belshazzar was bringing God’s judgment </a:t>
            </a:r>
          </a:p>
          <a:p>
            <a:pPr marL="457200" lvl="0" indent="-457200" algn="l">
              <a:buFont typeface="Arial" charset="0"/>
              <a:buChar char="•"/>
            </a:pPr>
            <a:r>
              <a:rPr lang="en-US" dirty="0">
                <a:solidFill>
                  <a:schemeClr val="tx1"/>
                </a:solidFill>
              </a:rPr>
              <a:t>He was drinking and revealing while the enemy was at the gate of the city</a:t>
            </a:r>
          </a:p>
          <a:p>
            <a:pPr marL="457200" lvl="0" indent="-457200" algn="l">
              <a:buFont typeface="Arial" charset="0"/>
              <a:buChar char="•"/>
            </a:pPr>
            <a:r>
              <a:rPr lang="en-US" dirty="0">
                <a:solidFill>
                  <a:schemeClr val="tx1"/>
                </a:solidFill>
              </a:rPr>
              <a:t>He was arrogant and presumptuous </a:t>
            </a:r>
          </a:p>
        </p:txBody>
      </p:sp>
      <p:pic>
        <p:nvPicPr>
          <p:cNvPr id="4" name="Picture 3"/>
          <p:cNvPicPr>
            <a:picLocks noChangeAspect="1"/>
          </p:cNvPicPr>
          <p:nvPr/>
        </p:nvPicPr>
        <p:blipFill rotWithShape="1">
          <a:blip r:embed="rId2" cstate="email">
            <a:alphaModFix amt="60000"/>
            <a:extLst>
              <a:ext uri="{28A0092B-C50C-407E-A947-70E740481C1C}">
                <a14:useLocalDpi xmlns:a14="http://schemas.microsoft.com/office/drawing/2010/main" val="0"/>
              </a:ext>
            </a:extLst>
          </a:blip>
          <a:srcRect l="3032" t="3267" r="3618" b="14300"/>
          <a:stretch/>
        </p:blipFill>
        <p:spPr>
          <a:xfrm>
            <a:off x="2983678" y="5575299"/>
            <a:ext cx="3181094" cy="828791"/>
          </a:xfrm>
          <a:prstGeom prst="rect">
            <a:avLst/>
          </a:prstGeom>
        </p:spPr>
      </p:pic>
      <p:sp>
        <p:nvSpPr>
          <p:cNvPr id="2" name="Rectangle 1"/>
          <p:cNvSpPr/>
          <p:nvPr/>
        </p:nvSpPr>
        <p:spPr>
          <a:xfrm>
            <a:off x="468313" y="352853"/>
            <a:ext cx="8211824" cy="769441"/>
          </a:xfrm>
          <a:prstGeom prst="rect">
            <a:avLst/>
          </a:prstGeom>
        </p:spPr>
        <p:txBody>
          <a:bodyPr wrap="square">
            <a:spAutoFit/>
          </a:bodyPr>
          <a:lstStyle/>
          <a:p>
            <a:r>
              <a:rPr lang="en-US" sz="4400" b="1" dirty="0" smtClean="0">
                <a:latin typeface="Times New Roman" charset="0"/>
                <a:ea typeface="Times New Roman" charset="0"/>
                <a:cs typeface="Times New Roman" charset="0"/>
              </a:rPr>
              <a:t>Belshazzar's Sin</a:t>
            </a:r>
            <a:endParaRPr lang="en-US" sz="44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055886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3" y="1122294"/>
            <a:ext cx="8211824" cy="4137057"/>
          </a:xfrm>
        </p:spPr>
        <p:txBody>
          <a:bodyPr>
            <a:normAutofit/>
          </a:bodyPr>
          <a:lstStyle/>
          <a:p>
            <a:pPr marL="457200" lvl="0" indent="-457200" algn="l">
              <a:buFont typeface="Arial" charset="0"/>
              <a:buChar char="•"/>
            </a:pPr>
            <a:r>
              <a:rPr lang="en-US" dirty="0">
                <a:solidFill>
                  <a:schemeClr val="tx1"/>
                </a:solidFill>
              </a:rPr>
              <a:t>He refused to humble himself even though he knew the way God had dealt with Nebuchadnezzar</a:t>
            </a:r>
          </a:p>
          <a:p>
            <a:pPr marL="457200" lvl="0" indent="-457200" algn="l">
              <a:buFont typeface="Arial" charset="0"/>
              <a:buChar char="•"/>
            </a:pPr>
            <a:r>
              <a:rPr lang="en-US" dirty="0">
                <a:solidFill>
                  <a:schemeClr val="tx1"/>
                </a:solidFill>
              </a:rPr>
              <a:t>The most serious sin was blasphemy </a:t>
            </a:r>
          </a:p>
          <a:p>
            <a:pPr marL="457200" lvl="0" indent="-457200" algn="l">
              <a:buFont typeface="Arial" charset="0"/>
              <a:buChar char="•"/>
            </a:pPr>
            <a:r>
              <a:rPr lang="en-US" dirty="0">
                <a:solidFill>
                  <a:schemeClr val="tx1"/>
                </a:solidFill>
              </a:rPr>
              <a:t>Swift judgment came when he used these vessels in idolatrous worship </a:t>
            </a:r>
          </a:p>
        </p:txBody>
      </p:sp>
      <p:pic>
        <p:nvPicPr>
          <p:cNvPr id="4" name="Picture 3"/>
          <p:cNvPicPr>
            <a:picLocks noChangeAspect="1"/>
          </p:cNvPicPr>
          <p:nvPr/>
        </p:nvPicPr>
        <p:blipFill rotWithShape="1">
          <a:blip r:embed="rId2" cstate="email">
            <a:alphaModFix amt="60000"/>
            <a:extLst>
              <a:ext uri="{28A0092B-C50C-407E-A947-70E740481C1C}">
                <a14:useLocalDpi xmlns:a14="http://schemas.microsoft.com/office/drawing/2010/main" val="0"/>
              </a:ext>
            </a:extLst>
          </a:blip>
          <a:srcRect l="3032" t="3267" r="3618" b="14300"/>
          <a:stretch/>
        </p:blipFill>
        <p:spPr>
          <a:xfrm>
            <a:off x="2983678" y="5575299"/>
            <a:ext cx="3181094" cy="828791"/>
          </a:xfrm>
          <a:prstGeom prst="rect">
            <a:avLst/>
          </a:prstGeom>
        </p:spPr>
      </p:pic>
      <p:sp>
        <p:nvSpPr>
          <p:cNvPr id="2" name="Rectangle 1"/>
          <p:cNvSpPr/>
          <p:nvPr/>
        </p:nvSpPr>
        <p:spPr>
          <a:xfrm>
            <a:off x="468313" y="352853"/>
            <a:ext cx="8211824" cy="769441"/>
          </a:xfrm>
          <a:prstGeom prst="rect">
            <a:avLst/>
          </a:prstGeom>
        </p:spPr>
        <p:txBody>
          <a:bodyPr wrap="square">
            <a:spAutoFit/>
          </a:bodyPr>
          <a:lstStyle/>
          <a:p>
            <a:r>
              <a:rPr lang="en-US" sz="4400" b="1" dirty="0" smtClean="0">
                <a:latin typeface="Times New Roman" charset="0"/>
                <a:ea typeface="Times New Roman" charset="0"/>
                <a:cs typeface="Times New Roman" charset="0"/>
              </a:rPr>
              <a:t>Belshazzar's Sin</a:t>
            </a:r>
            <a:endParaRPr lang="en-US" sz="44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21835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3" y="1122294"/>
            <a:ext cx="8211824" cy="4137057"/>
          </a:xfrm>
        </p:spPr>
        <p:txBody>
          <a:bodyPr>
            <a:normAutofit/>
          </a:bodyPr>
          <a:lstStyle/>
          <a:p>
            <a:pPr marL="457200" lvl="0" indent="-457200" algn="l">
              <a:buFont typeface="Arial" charset="0"/>
              <a:buChar char="•"/>
            </a:pPr>
            <a:r>
              <a:rPr lang="en-US" dirty="0">
                <a:solidFill>
                  <a:schemeClr val="tx1"/>
                </a:solidFill>
              </a:rPr>
              <a:t>Babylon was and had been founded by Nimrod the great-grandson of Noah</a:t>
            </a:r>
          </a:p>
          <a:p>
            <a:pPr marL="457200" lvl="0" indent="-457200" algn="l">
              <a:buFont typeface="Arial" charset="0"/>
              <a:buChar char="•"/>
            </a:pPr>
            <a:r>
              <a:rPr lang="en-US" dirty="0">
                <a:solidFill>
                  <a:schemeClr val="tx1"/>
                </a:solidFill>
              </a:rPr>
              <a:t>Over the years it had been fortified until by the time of Belshazzar it was thought to be invincible.</a:t>
            </a:r>
          </a:p>
          <a:p>
            <a:pPr marL="457200" lvl="0" indent="-457200" algn="l">
              <a:buFont typeface="Arial" charset="0"/>
              <a:buChar char="•"/>
            </a:pPr>
            <a:r>
              <a:rPr lang="en-US" dirty="0">
                <a:solidFill>
                  <a:schemeClr val="tx1"/>
                </a:solidFill>
              </a:rPr>
              <a:t>Darius conquered Babylon while Cyrus was busy fighting wars elsewhere</a:t>
            </a:r>
          </a:p>
        </p:txBody>
      </p:sp>
      <p:pic>
        <p:nvPicPr>
          <p:cNvPr id="4" name="Picture 3"/>
          <p:cNvPicPr>
            <a:picLocks noChangeAspect="1"/>
          </p:cNvPicPr>
          <p:nvPr/>
        </p:nvPicPr>
        <p:blipFill rotWithShape="1">
          <a:blip r:embed="rId2" cstate="email">
            <a:alphaModFix amt="60000"/>
            <a:extLst>
              <a:ext uri="{28A0092B-C50C-407E-A947-70E740481C1C}">
                <a14:useLocalDpi xmlns:a14="http://schemas.microsoft.com/office/drawing/2010/main" val="0"/>
              </a:ext>
            </a:extLst>
          </a:blip>
          <a:srcRect l="3032" t="3267" r="3618" b="14300"/>
          <a:stretch/>
        </p:blipFill>
        <p:spPr>
          <a:xfrm>
            <a:off x="2983678" y="5575299"/>
            <a:ext cx="3181094" cy="828791"/>
          </a:xfrm>
          <a:prstGeom prst="rect">
            <a:avLst/>
          </a:prstGeom>
        </p:spPr>
      </p:pic>
      <p:sp>
        <p:nvSpPr>
          <p:cNvPr id="2" name="Rectangle 1"/>
          <p:cNvSpPr/>
          <p:nvPr/>
        </p:nvSpPr>
        <p:spPr>
          <a:xfrm>
            <a:off x="468313" y="352853"/>
            <a:ext cx="8211824" cy="769441"/>
          </a:xfrm>
          <a:prstGeom prst="rect">
            <a:avLst/>
          </a:prstGeom>
        </p:spPr>
        <p:txBody>
          <a:bodyPr wrap="square">
            <a:spAutoFit/>
          </a:bodyPr>
          <a:lstStyle/>
          <a:p>
            <a:r>
              <a:rPr lang="en-US" sz="4400" b="1" dirty="0" smtClean="0">
                <a:latin typeface="Times New Roman" charset="0"/>
                <a:ea typeface="Times New Roman" charset="0"/>
                <a:cs typeface="Times New Roman" charset="0"/>
              </a:rPr>
              <a:t>The Fall Of Babylon</a:t>
            </a:r>
            <a:endParaRPr lang="en-US" sz="44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080248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3" y="1122294"/>
            <a:ext cx="8211824" cy="4137057"/>
          </a:xfrm>
        </p:spPr>
        <p:txBody>
          <a:bodyPr>
            <a:normAutofit lnSpcReduction="10000"/>
          </a:bodyPr>
          <a:lstStyle/>
          <a:p>
            <a:pPr marL="457200" lvl="0" indent="-457200" algn="l">
              <a:buFont typeface="Arial" charset="0"/>
              <a:buChar char="•"/>
            </a:pPr>
            <a:r>
              <a:rPr lang="en-US" dirty="0">
                <a:solidFill>
                  <a:schemeClr val="tx1"/>
                </a:solidFill>
              </a:rPr>
              <a:t>Darius gained entrance to the city by diverting the water of the Euphrates into the moats that surrounded the city</a:t>
            </a:r>
          </a:p>
          <a:p>
            <a:pPr marL="457200" lvl="0" indent="-457200" algn="l">
              <a:buFont typeface="Arial" charset="0"/>
              <a:buChar char="•"/>
            </a:pPr>
            <a:r>
              <a:rPr lang="en-US" dirty="0">
                <a:solidFill>
                  <a:schemeClr val="tx1"/>
                </a:solidFill>
              </a:rPr>
              <a:t>The army of the Medes and Persians then walked into the city on the riverbed from both directions</a:t>
            </a:r>
          </a:p>
          <a:p>
            <a:pPr marL="457200" lvl="0" indent="-457200" algn="l">
              <a:buFont typeface="Arial" charset="0"/>
              <a:buChar char="•"/>
            </a:pPr>
            <a:r>
              <a:rPr lang="en-US" dirty="0">
                <a:solidFill>
                  <a:schemeClr val="tx1"/>
                </a:solidFill>
              </a:rPr>
              <a:t>Because of the feast many of the interior gates were open and Babylon fell into the hands of the enemy with little resistance.</a:t>
            </a:r>
          </a:p>
        </p:txBody>
      </p:sp>
      <p:pic>
        <p:nvPicPr>
          <p:cNvPr id="4" name="Picture 3"/>
          <p:cNvPicPr>
            <a:picLocks noChangeAspect="1"/>
          </p:cNvPicPr>
          <p:nvPr/>
        </p:nvPicPr>
        <p:blipFill rotWithShape="1">
          <a:blip r:embed="rId2" cstate="email">
            <a:alphaModFix amt="60000"/>
            <a:extLst>
              <a:ext uri="{28A0092B-C50C-407E-A947-70E740481C1C}">
                <a14:useLocalDpi xmlns:a14="http://schemas.microsoft.com/office/drawing/2010/main" val="0"/>
              </a:ext>
            </a:extLst>
          </a:blip>
          <a:srcRect l="3032" t="3267" r="3618" b="14300"/>
          <a:stretch/>
        </p:blipFill>
        <p:spPr>
          <a:xfrm>
            <a:off x="2983678" y="5575299"/>
            <a:ext cx="3181094" cy="828791"/>
          </a:xfrm>
          <a:prstGeom prst="rect">
            <a:avLst/>
          </a:prstGeom>
        </p:spPr>
      </p:pic>
      <p:sp>
        <p:nvSpPr>
          <p:cNvPr id="2" name="Rectangle 1"/>
          <p:cNvSpPr/>
          <p:nvPr/>
        </p:nvSpPr>
        <p:spPr>
          <a:xfrm>
            <a:off x="468313" y="352853"/>
            <a:ext cx="8211824" cy="769441"/>
          </a:xfrm>
          <a:prstGeom prst="rect">
            <a:avLst/>
          </a:prstGeom>
        </p:spPr>
        <p:txBody>
          <a:bodyPr wrap="square">
            <a:spAutoFit/>
          </a:bodyPr>
          <a:lstStyle/>
          <a:p>
            <a:r>
              <a:rPr lang="en-US" sz="4400" b="1" dirty="0" smtClean="0">
                <a:latin typeface="Times New Roman" charset="0"/>
                <a:ea typeface="Times New Roman" charset="0"/>
                <a:cs typeface="Times New Roman" charset="0"/>
              </a:rPr>
              <a:t>The Fall Of Babylon</a:t>
            </a:r>
            <a:endParaRPr lang="en-US" sz="44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638966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3" y="1122294"/>
            <a:ext cx="8211824" cy="4137057"/>
          </a:xfrm>
        </p:spPr>
        <p:txBody>
          <a:bodyPr>
            <a:normAutofit/>
          </a:bodyPr>
          <a:lstStyle/>
          <a:p>
            <a:pPr marL="457200" lvl="0" indent="-457200" algn="l">
              <a:buFont typeface="Arial" charset="0"/>
              <a:buChar char="•"/>
            </a:pPr>
            <a:r>
              <a:rPr lang="en-US" dirty="0">
                <a:solidFill>
                  <a:schemeClr val="tx1"/>
                </a:solidFill>
              </a:rPr>
              <a:t>The first lesson is to know the seriousness of desecrating the sacred vessels consecrated to the Lord</a:t>
            </a:r>
          </a:p>
          <a:p>
            <a:pPr marL="457200" lvl="0" indent="-457200" algn="l">
              <a:buFont typeface="Arial" charset="0"/>
              <a:buChar char="•"/>
            </a:pPr>
            <a:r>
              <a:rPr lang="en-US" dirty="0">
                <a:solidFill>
                  <a:schemeClr val="tx1"/>
                </a:solidFill>
              </a:rPr>
              <a:t>The second lesson to learn is the deception of Satan-the false security that sin brings</a:t>
            </a:r>
          </a:p>
          <a:p>
            <a:pPr marL="457200" lvl="0" indent="-457200" algn="l">
              <a:buFont typeface="Arial" charset="0"/>
              <a:buChar char="•"/>
            </a:pPr>
            <a:r>
              <a:rPr lang="en-US" dirty="0">
                <a:solidFill>
                  <a:schemeClr val="tx1"/>
                </a:solidFill>
              </a:rPr>
              <a:t>The third lesson is to learn from Belshazzar and be quick to remember the mistakes of others and be willing to humble ourselves. </a:t>
            </a:r>
          </a:p>
        </p:txBody>
      </p:sp>
      <p:pic>
        <p:nvPicPr>
          <p:cNvPr id="4" name="Picture 3"/>
          <p:cNvPicPr>
            <a:picLocks noChangeAspect="1"/>
          </p:cNvPicPr>
          <p:nvPr/>
        </p:nvPicPr>
        <p:blipFill rotWithShape="1">
          <a:blip r:embed="rId2" cstate="email">
            <a:alphaModFix amt="60000"/>
            <a:extLst>
              <a:ext uri="{28A0092B-C50C-407E-A947-70E740481C1C}">
                <a14:useLocalDpi xmlns:a14="http://schemas.microsoft.com/office/drawing/2010/main" val="0"/>
              </a:ext>
            </a:extLst>
          </a:blip>
          <a:srcRect l="3032" t="3267" r="3618" b="14300"/>
          <a:stretch/>
        </p:blipFill>
        <p:spPr>
          <a:xfrm>
            <a:off x="2983678" y="5575299"/>
            <a:ext cx="3181094" cy="828791"/>
          </a:xfrm>
          <a:prstGeom prst="rect">
            <a:avLst/>
          </a:prstGeom>
        </p:spPr>
      </p:pic>
      <p:sp>
        <p:nvSpPr>
          <p:cNvPr id="2" name="Rectangle 1"/>
          <p:cNvSpPr/>
          <p:nvPr/>
        </p:nvSpPr>
        <p:spPr>
          <a:xfrm>
            <a:off x="468313" y="352853"/>
            <a:ext cx="8211824" cy="769441"/>
          </a:xfrm>
          <a:prstGeom prst="rect">
            <a:avLst/>
          </a:prstGeom>
        </p:spPr>
        <p:txBody>
          <a:bodyPr wrap="square">
            <a:spAutoFit/>
          </a:bodyPr>
          <a:lstStyle/>
          <a:p>
            <a:r>
              <a:rPr lang="en-US" sz="4400" b="1" dirty="0" smtClean="0">
                <a:latin typeface="Times New Roman" charset="0"/>
                <a:ea typeface="Times New Roman" charset="0"/>
                <a:cs typeface="Times New Roman" charset="0"/>
              </a:rPr>
              <a:t>Practical Lessons</a:t>
            </a:r>
            <a:endParaRPr lang="en-US" sz="44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919726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3" y="1122294"/>
            <a:ext cx="8211824" cy="4137057"/>
          </a:xfrm>
        </p:spPr>
        <p:txBody>
          <a:bodyPr>
            <a:normAutofit/>
          </a:bodyPr>
          <a:lstStyle/>
          <a:p>
            <a:pPr marL="457200" lvl="0" indent="-457200" algn="l">
              <a:buFont typeface="Arial" charset="0"/>
              <a:buChar char="•"/>
            </a:pPr>
            <a:r>
              <a:rPr lang="en-US" dirty="0">
                <a:solidFill>
                  <a:schemeClr val="tx1"/>
                </a:solidFill>
              </a:rPr>
              <a:t>Let us remember that we are all being weighed in the balances. </a:t>
            </a:r>
          </a:p>
          <a:p>
            <a:pPr marL="457200" lvl="0" indent="-457200" algn="l">
              <a:buFont typeface="Arial" charset="0"/>
              <a:buChar char="•"/>
            </a:pPr>
            <a:r>
              <a:rPr lang="en-US" dirty="0">
                <a:solidFill>
                  <a:schemeClr val="tx1"/>
                </a:solidFill>
              </a:rPr>
              <a:t>People desire to go from one extreme to another to defy God and revel against everything that is decent and right.</a:t>
            </a:r>
          </a:p>
          <a:p>
            <a:pPr marL="457200" lvl="0" indent="-457200" algn="l">
              <a:buFont typeface="Arial" charset="0"/>
              <a:buChar char="•"/>
            </a:pPr>
            <a:r>
              <a:rPr lang="en-US" dirty="0">
                <a:solidFill>
                  <a:schemeClr val="tx1"/>
                </a:solidFill>
              </a:rPr>
              <a:t>On the positive side we can learn from Daniel that doubts may be dissolved by the proclamation of the Truth of God’s Word. </a:t>
            </a:r>
          </a:p>
        </p:txBody>
      </p:sp>
      <p:pic>
        <p:nvPicPr>
          <p:cNvPr id="4" name="Picture 3"/>
          <p:cNvPicPr>
            <a:picLocks noChangeAspect="1"/>
          </p:cNvPicPr>
          <p:nvPr/>
        </p:nvPicPr>
        <p:blipFill rotWithShape="1">
          <a:blip r:embed="rId2" cstate="email">
            <a:alphaModFix amt="60000"/>
            <a:extLst>
              <a:ext uri="{28A0092B-C50C-407E-A947-70E740481C1C}">
                <a14:useLocalDpi xmlns:a14="http://schemas.microsoft.com/office/drawing/2010/main" val="0"/>
              </a:ext>
            </a:extLst>
          </a:blip>
          <a:srcRect l="3032" t="3267" r="3618" b="14300"/>
          <a:stretch/>
        </p:blipFill>
        <p:spPr>
          <a:xfrm>
            <a:off x="2983678" y="5575299"/>
            <a:ext cx="3181094" cy="828791"/>
          </a:xfrm>
          <a:prstGeom prst="rect">
            <a:avLst/>
          </a:prstGeom>
        </p:spPr>
      </p:pic>
      <p:sp>
        <p:nvSpPr>
          <p:cNvPr id="2" name="Rectangle 1"/>
          <p:cNvSpPr/>
          <p:nvPr/>
        </p:nvSpPr>
        <p:spPr>
          <a:xfrm>
            <a:off x="468313" y="352853"/>
            <a:ext cx="8211824" cy="769441"/>
          </a:xfrm>
          <a:prstGeom prst="rect">
            <a:avLst/>
          </a:prstGeom>
        </p:spPr>
        <p:txBody>
          <a:bodyPr wrap="square">
            <a:spAutoFit/>
          </a:bodyPr>
          <a:lstStyle/>
          <a:p>
            <a:r>
              <a:rPr lang="en-US" sz="4400" b="1" dirty="0" smtClean="0">
                <a:latin typeface="Times New Roman" charset="0"/>
                <a:ea typeface="Times New Roman" charset="0"/>
                <a:cs typeface="Times New Roman" charset="0"/>
              </a:rPr>
              <a:t>Practical Lessons</a:t>
            </a:r>
            <a:endParaRPr lang="en-US" sz="44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644234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3" y="1122294"/>
            <a:ext cx="8211824" cy="4137057"/>
          </a:xfrm>
        </p:spPr>
        <p:txBody>
          <a:bodyPr>
            <a:normAutofit lnSpcReduction="10000"/>
          </a:bodyPr>
          <a:lstStyle/>
          <a:p>
            <a:pPr marL="457200" lvl="0" indent="-457200" algn="l">
              <a:buFont typeface="Arial" charset="0"/>
              <a:buChar char="•"/>
            </a:pPr>
            <a:r>
              <a:rPr lang="en-US" dirty="0">
                <a:solidFill>
                  <a:schemeClr val="tx1"/>
                </a:solidFill>
              </a:rPr>
              <a:t>Belshazzar represents the kings and nations that have and will put forth their hands against Israel</a:t>
            </a:r>
          </a:p>
          <a:p>
            <a:pPr marL="457200" lvl="0" indent="-457200" algn="l">
              <a:buFont typeface="Arial" charset="0"/>
              <a:buChar char="•"/>
            </a:pPr>
            <a:r>
              <a:rPr lang="en-US" dirty="0">
                <a:solidFill>
                  <a:schemeClr val="tx1"/>
                </a:solidFill>
              </a:rPr>
              <a:t>They will have no fear of God and no respect to that which belongs to the Lord.</a:t>
            </a:r>
          </a:p>
          <a:p>
            <a:pPr marL="457200" lvl="0" indent="-457200" algn="l">
              <a:buFont typeface="Arial" charset="0"/>
              <a:buChar char="•"/>
            </a:pPr>
            <a:r>
              <a:rPr lang="en-US" dirty="0">
                <a:solidFill>
                  <a:schemeClr val="tx1"/>
                </a:solidFill>
              </a:rPr>
              <a:t>They will entertain a false sense of security and boast.</a:t>
            </a:r>
          </a:p>
          <a:p>
            <a:pPr marL="457200" lvl="0" indent="-457200" algn="l">
              <a:buFont typeface="Arial" charset="0"/>
              <a:buChar char="•"/>
            </a:pPr>
            <a:r>
              <a:rPr lang="en-US">
                <a:solidFill>
                  <a:schemeClr val="tx1"/>
                </a:solidFill>
              </a:rPr>
              <a:t>They will be destroyed even as Belshazzar was destroyed. </a:t>
            </a:r>
            <a:endParaRPr lang="en-US" dirty="0">
              <a:solidFill>
                <a:schemeClr val="tx1"/>
              </a:solidFill>
            </a:endParaRPr>
          </a:p>
        </p:txBody>
      </p:sp>
      <p:pic>
        <p:nvPicPr>
          <p:cNvPr id="4" name="Picture 3"/>
          <p:cNvPicPr>
            <a:picLocks noChangeAspect="1"/>
          </p:cNvPicPr>
          <p:nvPr/>
        </p:nvPicPr>
        <p:blipFill rotWithShape="1">
          <a:blip r:embed="rId2" cstate="email">
            <a:alphaModFix amt="60000"/>
            <a:extLst>
              <a:ext uri="{28A0092B-C50C-407E-A947-70E740481C1C}">
                <a14:useLocalDpi xmlns:a14="http://schemas.microsoft.com/office/drawing/2010/main" val="0"/>
              </a:ext>
            </a:extLst>
          </a:blip>
          <a:srcRect l="3032" t="3267" r="3618" b="14300"/>
          <a:stretch/>
        </p:blipFill>
        <p:spPr>
          <a:xfrm>
            <a:off x="2983678" y="5575299"/>
            <a:ext cx="3181094" cy="828791"/>
          </a:xfrm>
          <a:prstGeom prst="rect">
            <a:avLst/>
          </a:prstGeom>
        </p:spPr>
      </p:pic>
      <p:sp>
        <p:nvSpPr>
          <p:cNvPr id="2" name="Rectangle 1"/>
          <p:cNvSpPr/>
          <p:nvPr/>
        </p:nvSpPr>
        <p:spPr>
          <a:xfrm>
            <a:off x="468313" y="352853"/>
            <a:ext cx="8211824" cy="769441"/>
          </a:xfrm>
          <a:prstGeom prst="rect">
            <a:avLst/>
          </a:prstGeom>
        </p:spPr>
        <p:txBody>
          <a:bodyPr wrap="square">
            <a:spAutoFit/>
          </a:bodyPr>
          <a:lstStyle/>
          <a:p>
            <a:r>
              <a:rPr lang="en-US" sz="4400" b="1" dirty="0" smtClean="0">
                <a:latin typeface="Times New Roman" charset="0"/>
                <a:ea typeface="Times New Roman" charset="0"/>
                <a:cs typeface="Times New Roman" charset="0"/>
              </a:rPr>
              <a:t>Prophetical Interpretations</a:t>
            </a:r>
            <a:endParaRPr lang="en-US" sz="44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4046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3" y="1122294"/>
            <a:ext cx="8211824" cy="4137057"/>
          </a:xfrm>
        </p:spPr>
        <p:txBody>
          <a:bodyPr/>
          <a:lstStyle/>
          <a:p>
            <a:pPr marL="457200" lvl="0" indent="-457200" algn="l">
              <a:buFont typeface="Arial" charset="0"/>
              <a:buChar char="•"/>
            </a:pPr>
            <a:r>
              <a:rPr lang="en-US" dirty="0">
                <a:solidFill>
                  <a:schemeClr val="tx1"/>
                </a:solidFill>
              </a:rPr>
              <a:t>In the interpretation of the handwriting, Daniel called Belshazzar the son of Nebuchadnezzar (Daniel 5:22)</a:t>
            </a:r>
          </a:p>
          <a:p>
            <a:pPr marL="457200" lvl="0" indent="-457200" algn="l">
              <a:buFont typeface="Arial" charset="0"/>
              <a:buChar char="•"/>
            </a:pPr>
            <a:r>
              <a:rPr lang="en-US" dirty="0">
                <a:solidFill>
                  <a:schemeClr val="tx1"/>
                </a:solidFill>
              </a:rPr>
              <a:t>This offers no problem for in the language of that day there was no word for ''grandfather'' or ''grandson.''</a:t>
            </a:r>
          </a:p>
          <a:p>
            <a:pPr marL="457200" lvl="0" indent="-457200" algn="l">
              <a:buFont typeface="Arial" charset="0"/>
              <a:buChar char="•"/>
            </a:pPr>
            <a:r>
              <a:rPr lang="en-US" dirty="0">
                <a:solidFill>
                  <a:schemeClr val="tx1"/>
                </a:solidFill>
              </a:rPr>
              <a:t>It is quite evident that he was the grandson of Nebuchadnezzar</a:t>
            </a:r>
            <a:r>
              <a:rPr lang="en-US" dirty="0" smtClean="0">
                <a:solidFill>
                  <a:schemeClr val="tx1"/>
                </a:solidFill>
              </a:rPr>
              <a:t>.</a:t>
            </a:r>
            <a:endParaRPr lang="en-US" dirty="0">
              <a:solidFill>
                <a:schemeClr val="tx1"/>
              </a:solidFill>
            </a:endParaRPr>
          </a:p>
        </p:txBody>
      </p:sp>
      <p:pic>
        <p:nvPicPr>
          <p:cNvPr id="4" name="Picture 3"/>
          <p:cNvPicPr>
            <a:picLocks noChangeAspect="1"/>
          </p:cNvPicPr>
          <p:nvPr/>
        </p:nvPicPr>
        <p:blipFill rotWithShape="1">
          <a:blip r:embed="rId2" cstate="email">
            <a:alphaModFix amt="60000"/>
            <a:extLst>
              <a:ext uri="{28A0092B-C50C-407E-A947-70E740481C1C}">
                <a14:useLocalDpi xmlns:a14="http://schemas.microsoft.com/office/drawing/2010/main" val="0"/>
              </a:ext>
            </a:extLst>
          </a:blip>
          <a:srcRect l="3032" t="3267" r="3618" b="14300"/>
          <a:stretch/>
        </p:blipFill>
        <p:spPr>
          <a:xfrm>
            <a:off x="2983678" y="5575299"/>
            <a:ext cx="3181094" cy="828791"/>
          </a:xfrm>
          <a:prstGeom prst="rect">
            <a:avLst/>
          </a:prstGeom>
        </p:spPr>
      </p:pic>
      <p:sp>
        <p:nvSpPr>
          <p:cNvPr id="2" name="Rectangle 1"/>
          <p:cNvSpPr/>
          <p:nvPr/>
        </p:nvSpPr>
        <p:spPr>
          <a:xfrm>
            <a:off x="468313" y="352853"/>
            <a:ext cx="8211824" cy="769441"/>
          </a:xfrm>
          <a:prstGeom prst="rect">
            <a:avLst/>
          </a:prstGeom>
        </p:spPr>
        <p:txBody>
          <a:bodyPr wrap="square">
            <a:spAutoFit/>
          </a:bodyPr>
          <a:lstStyle/>
          <a:p>
            <a:r>
              <a:rPr lang="en-US" sz="4400" b="1" dirty="0" smtClean="0">
                <a:latin typeface="Times New Roman" charset="0"/>
                <a:ea typeface="Times New Roman" charset="0"/>
              </a:rPr>
              <a:t>King Belshazzar</a:t>
            </a:r>
            <a:endParaRPr lang="en-US" sz="4400" dirty="0">
              <a:effectLst/>
              <a:latin typeface="Times New Roman" charset="0"/>
              <a:ea typeface="Times New Roman" charset="0"/>
            </a:endParaRPr>
          </a:p>
        </p:txBody>
      </p:sp>
    </p:spTree>
    <p:extLst>
      <p:ext uri="{BB962C8B-B14F-4D97-AF65-F5344CB8AC3E}">
        <p14:creationId xmlns:p14="http://schemas.microsoft.com/office/powerpoint/2010/main" val="140548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3" y="1122294"/>
            <a:ext cx="8211824" cy="4137057"/>
          </a:xfrm>
        </p:spPr>
        <p:txBody>
          <a:bodyPr>
            <a:normAutofit lnSpcReduction="10000"/>
          </a:bodyPr>
          <a:lstStyle/>
          <a:p>
            <a:pPr marL="457200" lvl="0" indent="-457200" algn="l">
              <a:buFont typeface="Arial" charset="0"/>
              <a:buChar char="•"/>
            </a:pPr>
            <a:r>
              <a:rPr lang="en-US" dirty="0">
                <a:solidFill>
                  <a:schemeClr val="tx1"/>
                </a:solidFill>
              </a:rPr>
              <a:t>The king of Babylon, </a:t>
            </a:r>
            <a:r>
              <a:rPr lang="en-US" dirty="0" err="1">
                <a:solidFill>
                  <a:schemeClr val="tx1"/>
                </a:solidFill>
              </a:rPr>
              <a:t>Nabonnaid</a:t>
            </a:r>
            <a:r>
              <a:rPr lang="en-US" dirty="0">
                <a:solidFill>
                  <a:schemeClr val="tx1"/>
                </a:solidFill>
              </a:rPr>
              <a:t>, was his father, and Belshazzar was the vice-regent of the empire.</a:t>
            </a:r>
          </a:p>
          <a:p>
            <a:pPr marL="457200" lvl="0" indent="-457200" algn="l">
              <a:buFont typeface="Arial" charset="0"/>
              <a:buChar char="•"/>
            </a:pPr>
            <a:r>
              <a:rPr lang="en-US" dirty="0">
                <a:solidFill>
                  <a:schemeClr val="tx1"/>
                </a:solidFill>
              </a:rPr>
              <a:t>It was for this reason that Belshazzar promised to make Daniel the third ruler in the kingdom (Daniel 5:16).</a:t>
            </a:r>
          </a:p>
          <a:p>
            <a:pPr marL="457200" lvl="0" indent="-457200" algn="l">
              <a:buFont typeface="Arial" charset="0"/>
              <a:buChar char="•"/>
            </a:pPr>
            <a:r>
              <a:rPr lang="en-US" dirty="0">
                <a:solidFill>
                  <a:schemeClr val="tx1"/>
                </a:solidFill>
              </a:rPr>
              <a:t>Apparently, at this time </a:t>
            </a:r>
            <a:r>
              <a:rPr lang="en-US" dirty="0" err="1">
                <a:solidFill>
                  <a:schemeClr val="tx1"/>
                </a:solidFill>
              </a:rPr>
              <a:t>Nabonnaid</a:t>
            </a:r>
            <a:r>
              <a:rPr lang="en-US" dirty="0">
                <a:solidFill>
                  <a:schemeClr val="tx1"/>
                </a:solidFill>
              </a:rPr>
              <a:t> was away on some military expedition and had left Belshazzar in charge of Babylon.</a:t>
            </a:r>
          </a:p>
        </p:txBody>
      </p:sp>
      <p:pic>
        <p:nvPicPr>
          <p:cNvPr id="4" name="Picture 3"/>
          <p:cNvPicPr>
            <a:picLocks noChangeAspect="1"/>
          </p:cNvPicPr>
          <p:nvPr/>
        </p:nvPicPr>
        <p:blipFill rotWithShape="1">
          <a:blip r:embed="rId2" cstate="email">
            <a:alphaModFix amt="60000"/>
            <a:extLst>
              <a:ext uri="{28A0092B-C50C-407E-A947-70E740481C1C}">
                <a14:useLocalDpi xmlns:a14="http://schemas.microsoft.com/office/drawing/2010/main" val="0"/>
              </a:ext>
            </a:extLst>
          </a:blip>
          <a:srcRect l="3032" t="3267" r="3618" b="14300"/>
          <a:stretch/>
        </p:blipFill>
        <p:spPr>
          <a:xfrm>
            <a:off x="2983678" y="5575299"/>
            <a:ext cx="3181094" cy="828791"/>
          </a:xfrm>
          <a:prstGeom prst="rect">
            <a:avLst/>
          </a:prstGeom>
        </p:spPr>
      </p:pic>
      <p:sp>
        <p:nvSpPr>
          <p:cNvPr id="2" name="Rectangle 1"/>
          <p:cNvSpPr/>
          <p:nvPr/>
        </p:nvSpPr>
        <p:spPr>
          <a:xfrm>
            <a:off x="468313" y="352853"/>
            <a:ext cx="8211824" cy="769441"/>
          </a:xfrm>
          <a:prstGeom prst="rect">
            <a:avLst/>
          </a:prstGeom>
        </p:spPr>
        <p:txBody>
          <a:bodyPr wrap="square">
            <a:spAutoFit/>
          </a:bodyPr>
          <a:lstStyle/>
          <a:p>
            <a:r>
              <a:rPr lang="en-US" sz="4400" b="1" dirty="0" smtClean="0">
                <a:latin typeface="Times New Roman" charset="0"/>
                <a:ea typeface="Times New Roman" charset="0"/>
              </a:rPr>
              <a:t>King Belshazzar</a:t>
            </a:r>
            <a:endParaRPr lang="en-US" sz="4400" dirty="0">
              <a:effectLst/>
              <a:latin typeface="Times New Roman" charset="0"/>
              <a:ea typeface="Times New Roman" charset="0"/>
            </a:endParaRPr>
          </a:p>
        </p:txBody>
      </p:sp>
    </p:spTree>
    <p:extLst>
      <p:ext uri="{BB962C8B-B14F-4D97-AF65-F5344CB8AC3E}">
        <p14:creationId xmlns:p14="http://schemas.microsoft.com/office/powerpoint/2010/main" val="233115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3" y="1122294"/>
            <a:ext cx="8211824" cy="4137057"/>
          </a:xfrm>
        </p:spPr>
        <p:txBody>
          <a:bodyPr>
            <a:normAutofit/>
          </a:bodyPr>
          <a:lstStyle/>
          <a:p>
            <a:pPr marL="457200" lvl="0" indent="-457200" algn="l">
              <a:buFont typeface="Arial" charset="0"/>
              <a:buChar char="•"/>
            </a:pPr>
            <a:r>
              <a:rPr lang="en-US" dirty="0">
                <a:solidFill>
                  <a:schemeClr val="tx1"/>
                </a:solidFill>
              </a:rPr>
              <a:t>This is the second time that it is recorded in the Bible that God Himself wrote</a:t>
            </a:r>
          </a:p>
          <a:p>
            <a:pPr marL="457200" lvl="0" indent="-457200" algn="l">
              <a:buFont typeface="Arial" charset="0"/>
              <a:buChar char="•"/>
            </a:pPr>
            <a:r>
              <a:rPr lang="en-US" dirty="0">
                <a:solidFill>
                  <a:schemeClr val="tx1"/>
                </a:solidFill>
              </a:rPr>
              <a:t>Here upon the wall of Babylon God wrote a message of judgment</a:t>
            </a:r>
          </a:p>
          <a:p>
            <a:pPr marL="457200" lvl="0" indent="-457200" algn="l">
              <a:buFont typeface="Arial" charset="0"/>
              <a:buChar char="•"/>
            </a:pPr>
            <a:r>
              <a:rPr lang="en-US" dirty="0">
                <a:solidFill>
                  <a:schemeClr val="tx1"/>
                </a:solidFill>
              </a:rPr>
              <a:t>Belshazzar had called for a great feast, at the feast he had invited a thousand lords and princes with their wives and concubines </a:t>
            </a:r>
          </a:p>
        </p:txBody>
      </p:sp>
      <p:pic>
        <p:nvPicPr>
          <p:cNvPr id="4" name="Picture 3"/>
          <p:cNvPicPr>
            <a:picLocks noChangeAspect="1"/>
          </p:cNvPicPr>
          <p:nvPr/>
        </p:nvPicPr>
        <p:blipFill rotWithShape="1">
          <a:blip r:embed="rId2" cstate="email">
            <a:alphaModFix amt="60000"/>
            <a:extLst>
              <a:ext uri="{28A0092B-C50C-407E-A947-70E740481C1C}">
                <a14:useLocalDpi xmlns:a14="http://schemas.microsoft.com/office/drawing/2010/main" val="0"/>
              </a:ext>
            </a:extLst>
          </a:blip>
          <a:srcRect l="3032" t="3267" r="3618" b="14300"/>
          <a:stretch/>
        </p:blipFill>
        <p:spPr>
          <a:xfrm>
            <a:off x="2983678" y="5575299"/>
            <a:ext cx="3181094" cy="828791"/>
          </a:xfrm>
          <a:prstGeom prst="rect">
            <a:avLst/>
          </a:prstGeom>
        </p:spPr>
      </p:pic>
      <p:sp>
        <p:nvSpPr>
          <p:cNvPr id="2" name="Rectangle 1"/>
          <p:cNvSpPr/>
          <p:nvPr/>
        </p:nvSpPr>
        <p:spPr>
          <a:xfrm>
            <a:off x="468313" y="352853"/>
            <a:ext cx="8211824" cy="769441"/>
          </a:xfrm>
          <a:prstGeom prst="rect">
            <a:avLst/>
          </a:prstGeom>
        </p:spPr>
        <p:txBody>
          <a:bodyPr wrap="square">
            <a:spAutoFit/>
          </a:bodyPr>
          <a:lstStyle/>
          <a:p>
            <a:r>
              <a:rPr lang="en-US" sz="4400" b="1" dirty="0" smtClean="0">
                <a:latin typeface="Times New Roman" charset="0"/>
                <a:ea typeface="Times New Roman" charset="0"/>
                <a:cs typeface="Times New Roman" charset="0"/>
              </a:rPr>
              <a:t>The Handwriting on </a:t>
            </a:r>
            <a:r>
              <a:rPr lang="en-US" sz="4400" b="1" dirty="0">
                <a:latin typeface="Times New Roman" charset="0"/>
                <a:ea typeface="Times New Roman" charset="0"/>
                <a:cs typeface="Times New Roman" charset="0"/>
              </a:rPr>
              <a:t>t</a:t>
            </a:r>
            <a:r>
              <a:rPr lang="en-US" sz="4400" b="1" dirty="0" smtClean="0">
                <a:latin typeface="Times New Roman" charset="0"/>
                <a:ea typeface="Times New Roman" charset="0"/>
                <a:cs typeface="Times New Roman" charset="0"/>
              </a:rPr>
              <a:t>he Wall </a:t>
            </a:r>
            <a:endParaRPr lang="en-US" sz="4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15202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3" y="1122294"/>
            <a:ext cx="8211824" cy="4137057"/>
          </a:xfrm>
        </p:spPr>
        <p:txBody>
          <a:bodyPr>
            <a:normAutofit/>
          </a:bodyPr>
          <a:lstStyle/>
          <a:p>
            <a:pPr marL="457200" lvl="0" indent="-457200" algn="l">
              <a:buFont typeface="Arial" charset="0"/>
              <a:buChar char="•"/>
            </a:pPr>
            <a:r>
              <a:rPr lang="en-US" dirty="0">
                <a:solidFill>
                  <a:schemeClr val="tx1"/>
                </a:solidFill>
              </a:rPr>
              <a:t>Belshazzar was not satisfied with the drunkenness and gross sins so he called for the sacrifice of the vessels that had been brought from Jerusalem and used them in drinking to the pagan gods</a:t>
            </a:r>
          </a:p>
          <a:p>
            <a:pPr marL="457200" lvl="0" indent="-457200" algn="l">
              <a:buFont typeface="Arial" charset="0"/>
              <a:buChar char="•"/>
            </a:pPr>
            <a:r>
              <a:rPr lang="en-US" dirty="0">
                <a:solidFill>
                  <a:schemeClr val="tx1"/>
                </a:solidFill>
              </a:rPr>
              <a:t>Suddenly the fingers of a man's hand appeared and wrote on the wall by the candlestick where it could be seen by </a:t>
            </a:r>
            <a:r>
              <a:rPr lang="en-US" dirty="0" smtClean="0">
                <a:solidFill>
                  <a:schemeClr val="tx1"/>
                </a:solidFill>
              </a:rPr>
              <a:t>all</a:t>
            </a:r>
            <a:endParaRPr lang="en-US" dirty="0">
              <a:solidFill>
                <a:schemeClr val="tx1"/>
              </a:solidFill>
            </a:endParaRPr>
          </a:p>
        </p:txBody>
      </p:sp>
      <p:pic>
        <p:nvPicPr>
          <p:cNvPr id="4" name="Picture 3"/>
          <p:cNvPicPr>
            <a:picLocks noChangeAspect="1"/>
          </p:cNvPicPr>
          <p:nvPr/>
        </p:nvPicPr>
        <p:blipFill rotWithShape="1">
          <a:blip r:embed="rId2" cstate="email">
            <a:alphaModFix amt="60000"/>
            <a:extLst>
              <a:ext uri="{28A0092B-C50C-407E-A947-70E740481C1C}">
                <a14:useLocalDpi xmlns:a14="http://schemas.microsoft.com/office/drawing/2010/main" val="0"/>
              </a:ext>
            </a:extLst>
          </a:blip>
          <a:srcRect l="3032" t="3267" r="3618" b="14300"/>
          <a:stretch/>
        </p:blipFill>
        <p:spPr>
          <a:xfrm>
            <a:off x="2983678" y="5575299"/>
            <a:ext cx="3181094" cy="828791"/>
          </a:xfrm>
          <a:prstGeom prst="rect">
            <a:avLst/>
          </a:prstGeom>
        </p:spPr>
      </p:pic>
      <p:sp>
        <p:nvSpPr>
          <p:cNvPr id="2" name="Rectangle 1"/>
          <p:cNvSpPr/>
          <p:nvPr/>
        </p:nvSpPr>
        <p:spPr>
          <a:xfrm>
            <a:off x="468313" y="352853"/>
            <a:ext cx="8211824" cy="769441"/>
          </a:xfrm>
          <a:prstGeom prst="rect">
            <a:avLst/>
          </a:prstGeom>
        </p:spPr>
        <p:txBody>
          <a:bodyPr wrap="square">
            <a:spAutoFit/>
          </a:bodyPr>
          <a:lstStyle/>
          <a:p>
            <a:r>
              <a:rPr lang="en-US" sz="4400" b="1" dirty="0" smtClean="0">
                <a:latin typeface="Times New Roman" charset="0"/>
                <a:ea typeface="Times New Roman" charset="0"/>
                <a:cs typeface="Times New Roman" charset="0"/>
              </a:rPr>
              <a:t>The Handwriting on </a:t>
            </a:r>
            <a:r>
              <a:rPr lang="en-US" sz="4400" b="1" dirty="0">
                <a:latin typeface="Times New Roman" charset="0"/>
                <a:ea typeface="Times New Roman" charset="0"/>
                <a:cs typeface="Times New Roman" charset="0"/>
              </a:rPr>
              <a:t>t</a:t>
            </a:r>
            <a:r>
              <a:rPr lang="en-US" sz="4400" b="1" dirty="0" smtClean="0">
                <a:latin typeface="Times New Roman" charset="0"/>
                <a:ea typeface="Times New Roman" charset="0"/>
                <a:cs typeface="Times New Roman" charset="0"/>
              </a:rPr>
              <a:t>he Wall </a:t>
            </a:r>
            <a:endParaRPr lang="en-US" sz="4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988458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3" y="1122294"/>
            <a:ext cx="8211824" cy="4137057"/>
          </a:xfrm>
        </p:spPr>
        <p:txBody>
          <a:bodyPr>
            <a:normAutofit/>
          </a:bodyPr>
          <a:lstStyle/>
          <a:p>
            <a:pPr marL="457200" lvl="0" indent="-457200" algn="l">
              <a:buFont typeface="Arial" charset="0"/>
              <a:buChar char="•"/>
            </a:pPr>
            <a:r>
              <a:rPr lang="en-US" dirty="0">
                <a:solidFill>
                  <a:schemeClr val="tx1"/>
                </a:solidFill>
              </a:rPr>
              <a:t>All laughter and gaiety soon turned to soberness and fear</a:t>
            </a:r>
          </a:p>
          <a:p>
            <a:pPr marL="457200" lvl="0" indent="-457200" algn="l">
              <a:buFont typeface="Arial" charset="0"/>
              <a:buChar char="•"/>
            </a:pPr>
            <a:r>
              <a:rPr lang="en-US" dirty="0">
                <a:solidFill>
                  <a:schemeClr val="tx1"/>
                </a:solidFill>
              </a:rPr>
              <a:t>They trembled at the supernatural sight and Belshazzar called for the wise men to tell the meaning of the writing.</a:t>
            </a:r>
          </a:p>
          <a:p>
            <a:pPr marL="457200" lvl="0" indent="-457200" algn="l">
              <a:buFont typeface="Arial" charset="0"/>
              <a:buChar char="•"/>
            </a:pPr>
            <a:r>
              <a:rPr lang="en-US">
                <a:solidFill>
                  <a:schemeClr val="tx1"/>
                </a:solidFill>
              </a:rPr>
              <a:t>The words were: "MENE MENE TEKEL UPHARSIN”</a:t>
            </a:r>
          </a:p>
        </p:txBody>
      </p:sp>
      <p:pic>
        <p:nvPicPr>
          <p:cNvPr id="4" name="Picture 3"/>
          <p:cNvPicPr>
            <a:picLocks noChangeAspect="1"/>
          </p:cNvPicPr>
          <p:nvPr/>
        </p:nvPicPr>
        <p:blipFill rotWithShape="1">
          <a:blip r:embed="rId2" cstate="email">
            <a:alphaModFix amt="60000"/>
            <a:extLst>
              <a:ext uri="{28A0092B-C50C-407E-A947-70E740481C1C}">
                <a14:useLocalDpi xmlns:a14="http://schemas.microsoft.com/office/drawing/2010/main" val="0"/>
              </a:ext>
            </a:extLst>
          </a:blip>
          <a:srcRect l="3032" t="3267" r="3618" b="14300"/>
          <a:stretch/>
        </p:blipFill>
        <p:spPr>
          <a:xfrm>
            <a:off x="2983678" y="5575299"/>
            <a:ext cx="3181094" cy="828791"/>
          </a:xfrm>
          <a:prstGeom prst="rect">
            <a:avLst/>
          </a:prstGeom>
        </p:spPr>
      </p:pic>
      <p:sp>
        <p:nvSpPr>
          <p:cNvPr id="2" name="Rectangle 1"/>
          <p:cNvSpPr/>
          <p:nvPr/>
        </p:nvSpPr>
        <p:spPr>
          <a:xfrm>
            <a:off x="468313" y="352853"/>
            <a:ext cx="8211824" cy="769441"/>
          </a:xfrm>
          <a:prstGeom prst="rect">
            <a:avLst/>
          </a:prstGeom>
        </p:spPr>
        <p:txBody>
          <a:bodyPr wrap="square">
            <a:spAutoFit/>
          </a:bodyPr>
          <a:lstStyle/>
          <a:p>
            <a:r>
              <a:rPr lang="en-US" sz="4400" b="1" dirty="0" smtClean="0">
                <a:latin typeface="Times New Roman" charset="0"/>
                <a:ea typeface="Times New Roman" charset="0"/>
                <a:cs typeface="Times New Roman" charset="0"/>
              </a:rPr>
              <a:t>The Handwriting on </a:t>
            </a:r>
            <a:r>
              <a:rPr lang="en-US" sz="4400" b="1" dirty="0">
                <a:latin typeface="Times New Roman" charset="0"/>
                <a:ea typeface="Times New Roman" charset="0"/>
                <a:cs typeface="Times New Roman" charset="0"/>
              </a:rPr>
              <a:t>t</a:t>
            </a:r>
            <a:r>
              <a:rPr lang="en-US" sz="4400" b="1" dirty="0" smtClean="0">
                <a:latin typeface="Times New Roman" charset="0"/>
                <a:ea typeface="Times New Roman" charset="0"/>
                <a:cs typeface="Times New Roman" charset="0"/>
              </a:rPr>
              <a:t>he Wall </a:t>
            </a:r>
            <a:endParaRPr lang="en-US" sz="4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581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3" y="1122294"/>
            <a:ext cx="8211824" cy="4137057"/>
          </a:xfrm>
        </p:spPr>
        <p:txBody>
          <a:bodyPr>
            <a:normAutofit/>
          </a:bodyPr>
          <a:lstStyle/>
          <a:p>
            <a:pPr marL="457200" lvl="0" indent="-457200" algn="l">
              <a:buFont typeface="Arial" charset="0"/>
              <a:buChar char="•"/>
            </a:pPr>
            <a:r>
              <a:rPr lang="en-US" dirty="0">
                <a:solidFill>
                  <a:schemeClr val="tx1"/>
                </a:solidFill>
              </a:rPr>
              <a:t>These words were apparently Aramaic and could be read by everyone. However, no one knew the meaning.</a:t>
            </a:r>
          </a:p>
          <a:p>
            <a:pPr marL="457200" lvl="0" indent="-457200" algn="l">
              <a:buFont typeface="Arial" charset="0"/>
              <a:buChar char="•"/>
            </a:pPr>
            <a:r>
              <a:rPr lang="en-US" dirty="0">
                <a:solidFill>
                  <a:schemeClr val="tx1"/>
                </a:solidFill>
              </a:rPr>
              <a:t>When the wise men could not interpret the message, the Queen Mother came into the Banquet Hall and told Belshazzar to call for Daniel </a:t>
            </a:r>
          </a:p>
        </p:txBody>
      </p:sp>
      <p:pic>
        <p:nvPicPr>
          <p:cNvPr id="4" name="Picture 3"/>
          <p:cNvPicPr>
            <a:picLocks noChangeAspect="1"/>
          </p:cNvPicPr>
          <p:nvPr/>
        </p:nvPicPr>
        <p:blipFill rotWithShape="1">
          <a:blip r:embed="rId2" cstate="email">
            <a:alphaModFix amt="60000"/>
            <a:extLst>
              <a:ext uri="{28A0092B-C50C-407E-A947-70E740481C1C}">
                <a14:useLocalDpi xmlns:a14="http://schemas.microsoft.com/office/drawing/2010/main" val="0"/>
              </a:ext>
            </a:extLst>
          </a:blip>
          <a:srcRect l="3032" t="3267" r="3618" b="14300"/>
          <a:stretch/>
        </p:blipFill>
        <p:spPr>
          <a:xfrm>
            <a:off x="2983678" y="5575299"/>
            <a:ext cx="3181094" cy="828791"/>
          </a:xfrm>
          <a:prstGeom prst="rect">
            <a:avLst/>
          </a:prstGeom>
        </p:spPr>
      </p:pic>
      <p:sp>
        <p:nvSpPr>
          <p:cNvPr id="2" name="Rectangle 1"/>
          <p:cNvSpPr/>
          <p:nvPr/>
        </p:nvSpPr>
        <p:spPr>
          <a:xfrm>
            <a:off x="468313" y="352853"/>
            <a:ext cx="8211824" cy="769441"/>
          </a:xfrm>
          <a:prstGeom prst="rect">
            <a:avLst/>
          </a:prstGeom>
        </p:spPr>
        <p:txBody>
          <a:bodyPr wrap="square">
            <a:spAutoFit/>
          </a:bodyPr>
          <a:lstStyle/>
          <a:p>
            <a:r>
              <a:rPr lang="en-US" sz="4400" b="1" dirty="0" smtClean="0">
                <a:latin typeface="Times New Roman" charset="0"/>
                <a:ea typeface="Times New Roman" charset="0"/>
                <a:cs typeface="Times New Roman" charset="0"/>
              </a:rPr>
              <a:t>The Handwriting on </a:t>
            </a:r>
            <a:r>
              <a:rPr lang="en-US" sz="4400" b="1" dirty="0">
                <a:latin typeface="Times New Roman" charset="0"/>
                <a:ea typeface="Times New Roman" charset="0"/>
                <a:cs typeface="Times New Roman" charset="0"/>
              </a:rPr>
              <a:t>t</a:t>
            </a:r>
            <a:r>
              <a:rPr lang="en-US" sz="4400" b="1" dirty="0" smtClean="0">
                <a:latin typeface="Times New Roman" charset="0"/>
                <a:ea typeface="Times New Roman" charset="0"/>
                <a:cs typeface="Times New Roman" charset="0"/>
              </a:rPr>
              <a:t>he Wall </a:t>
            </a:r>
            <a:endParaRPr lang="en-US" sz="4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729299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3" y="1122294"/>
            <a:ext cx="8211824" cy="4137057"/>
          </a:xfrm>
        </p:spPr>
        <p:txBody>
          <a:bodyPr>
            <a:normAutofit/>
          </a:bodyPr>
          <a:lstStyle/>
          <a:p>
            <a:pPr marL="457200" lvl="0" indent="-457200" algn="l">
              <a:buFont typeface="Arial" charset="0"/>
              <a:buChar char="•"/>
            </a:pPr>
            <a:r>
              <a:rPr lang="en-US" dirty="0">
                <a:solidFill>
                  <a:schemeClr val="tx1"/>
                </a:solidFill>
              </a:rPr>
              <a:t>Daniel was not interested in the gifts he was offered but agreed to interpret the message </a:t>
            </a:r>
          </a:p>
          <a:p>
            <a:pPr marL="457200" lvl="0" indent="-457200" algn="l">
              <a:buFont typeface="Arial" charset="0"/>
              <a:buChar char="•"/>
            </a:pPr>
            <a:r>
              <a:rPr lang="en-US" dirty="0">
                <a:solidFill>
                  <a:schemeClr val="tx1"/>
                </a:solidFill>
              </a:rPr>
              <a:t>He reproved Belshazzar for not humbling himself even though he knew how God had dwelt with his grandfather, Nebuchadnezzar </a:t>
            </a:r>
          </a:p>
        </p:txBody>
      </p:sp>
      <p:pic>
        <p:nvPicPr>
          <p:cNvPr id="4" name="Picture 3"/>
          <p:cNvPicPr>
            <a:picLocks noChangeAspect="1"/>
          </p:cNvPicPr>
          <p:nvPr/>
        </p:nvPicPr>
        <p:blipFill rotWithShape="1">
          <a:blip r:embed="rId2" cstate="email">
            <a:alphaModFix amt="60000"/>
            <a:extLst>
              <a:ext uri="{28A0092B-C50C-407E-A947-70E740481C1C}">
                <a14:useLocalDpi xmlns:a14="http://schemas.microsoft.com/office/drawing/2010/main" val="0"/>
              </a:ext>
            </a:extLst>
          </a:blip>
          <a:srcRect l="3032" t="3267" r="3618" b="14300"/>
          <a:stretch/>
        </p:blipFill>
        <p:spPr>
          <a:xfrm>
            <a:off x="2983678" y="5575299"/>
            <a:ext cx="3181094" cy="828791"/>
          </a:xfrm>
          <a:prstGeom prst="rect">
            <a:avLst/>
          </a:prstGeom>
        </p:spPr>
      </p:pic>
      <p:sp>
        <p:nvSpPr>
          <p:cNvPr id="2" name="Rectangle 1"/>
          <p:cNvSpPr/>
          <p:nvPr/>
        </p:nvSpPr>
        <p:spPr>
          <a:xfrm>
            <a:off x="468313" y="352853"/>
            <a:ext cx="8211824" cy="769441"/>
          </a:xfrm>
          <a:prstGeom prst="rect">
            <a:avLst/>
          </a:prstGeom>
        </p:spPr>
        <p:txBody>
          <a:bodyPr wrap="square">
            <a:spAutoFit/>
          </a:bodyPr>
          <a:lstStyle/>
          <a:p>
            <a:r>
              <a:rPr lang="en-US" sz="4400" b="1" dirty="0" smtClean="0">
                <a:latin typeface="Times New Roman" charset="0"/>
                <a:ea typeface="Times New Roman" charset="0"/>
                <a:cs typeface="Times New Roman" charset="0"/>
              </a:rPr>
              <a:t>The Handwriting on </a:t>
            </a:r>
            <a:r>
              <a:rPr lang="en-US" sz="4400" b="1" dirty="0">
                <a:latin typeface="Times New Roman" charset="0"/>
                <a:ea typeface="Times New Roman" charset="0"/>
                <a:cs typeface="Times New Roman" charset="0"/>
              </a:rPr>
              <a:t>t</a:t>
            </a:r>
            <a:r>
              <a:rPr lang="en-US" sz="4400" b="1" dirty="0" smtClean="0">
                <a:latin typeface="Times New Roman" charset="0"/>
                <a:ea typeface="Times New Roman" charset="0"/>
                <a:cs typeface="Times New Roman" charset="0"/>
              </a:rPr>
              <a:t>he Wall </a:t>
            </a:r>
            <a:endParaRPr lang="en-US" sz="4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481674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3" y="1223319"/>
            <a:ext cx="8211824" cy="4036032"/>
          </a:xfrm>
        </p:spPr>
        <p:txBody>
          <a:bodyPr>
            <a:normAutofit/>
          </a:bodyPr>
          <a:lstStyle/>
          <a:p>
            <a:pPr marL="457200" lvl="0" indent="-457200" algn="l">
              <a:buFont typeface="Arial" charset="0"/>
              <a:buChar char="•"/>
            </a:pPr>
            <a:r>
              <a:rPr lang="en-US" dirty="0" err="1">
                <a:solidFill>
                  <a:schemeClr val="tx1"/>
                </a:solidFill>
              </a:rPr>
              <a:t>Mene</a:t>
            </a:r>
            <a:r>
              <a:rPr lang="en-US" dirty="0">
                <a:solidFill>
                  <a:schemeClr val="tx1"/>
                </a:solidFill>
              </a:rPr>
              <a:t> – Numbered - God hath numbered thy kingdom and finished it.</a:t>
            </a:r>
          </a:p>
          <a:p>
            <a:pPr marL="457200" lvl="0" indent="-457200" algn="l">
              <a:buFont typeface="Arial" charset="0"/>
              <a:buChar char="•"/>
            </a:pPr>
            <a:r>
              <a:rPr lang="en-US" dirty="0" err="1">
                <a:solidFill>
                  <a:schemeClr val="tx1"/>
                </a:solidFill>
              </a:rPr>
              <a:t>Tekel</a:t>
            </a:r>
            <a:r>
              <a:rPr lang="en-US" dirty="0">
                <a:solidFill>
                  <a:schemeClr val="tx1"/>
                </a:solidFill>
              </a:rPr>
              <a:t> – Weighed – Thou art weighed in the balances and found wanting</a:t>
            </a:r>
          </a:p>
          <a:p>
            <a:pPr marL="457200" lvl="0" indent="-457200" algn="l">
              <a:buFont typeface="Arial" charset="0"/>
              <a:buChar char="•"/>
            </a:pPr>
            <a:r>
              <a:rPr lang="en-US" dirty="0">
                <a:solidFill>
                  <a:schemeClr val="tx1"/>
                </a:solidFill>
              </a:rPr>
              <a:t>Peres – Divisions – Thy kingdom is divided and given to the Medes and Persians </a:t>
            </a:r>
          </a:p>
        </p:txBody>
      </p:sp>
      <p:pic>
        <p:nvPicPr>
          <p:cNvPr id="4" name="Picture 3"/>
          <p:cNvPicPr>
            <a:picLocks noChangeAspect="1"/>
          </p:cNvPicPr>
          <p:nvPr/>
        </p:nvPicPr>
        <p:blipFill rotWithShape="1">
          <a:blip r:embed="rId2" cstate="email">
            <a:alphaModFix amt="60000"/>
            <a:extLst>
              <a:ext uri="{28A0092B-C50C-407E-A947-70E740481C1C}">
                <a14:useLocalDpi xmlns:a14="http://schemas.microsoft.com/office/drawing/2010/main" val="0"/>
              </a:ext>
            </a:extLst>
          </a:blip>
          <a:srcRect l="3032" t="3267" r="3618" b="14300"/>
          <a:stretch/>
        </p:blipFill>
        <p:spPr>
          <a:xfrm>
            <a:off x="2983678" y="5575299"/>
            <a:ext cx="3181094" cy="828791"/>
          </a:xfrm>
          <a:prstGeom prst="rect">
            <a:avLst/>
          </a:prstGeom>
        </p:spPr>
      </p:pic>
      <p:sp>
        <p:nvSpPr>
          <p:cNvPr id="2" name="Rectangle 1"/>
          <p:cNvSpPr/>
          <p:nvPr/>
        </p:nvSpPr>
        <p:spPr>
          <a:xfrm>
            <a:off x="468313" y="352853"/>
            <a:ext cx="8211824" cy="1446550"/>
          </a:xfrm>
          <a:prstGeom prst="rect">
            <a:avLst/>
          </a:prstGeom>
        </p:spPr>
        <p:txBody>
          <a:bodyPr wrap="square">
            <a:spAutoFit/>
          </a:bodyPr>
          <a:lstStyle/>
          <a:p>
            <a:r>
              <a:rPr lang="en-US" sz="4400" b="1" dirty="0" smtClean="0">
                <a:latin typeface="Times New Roman" charset="0"/>
                <a:ea typeface="Times New Roman" charset="0"/>
                <a:cs typeface="Times New Roman" charset="0"/>
              </a:rPr>
              <a:t>The Meaning of </a:t>
            </a:r>
            <a:r>
              <a:rPr lang="en-US" sz="4400" b="1" dirty="0">
                <a:latin typeface="Times New Roman" charset="0"/>
                <a:ea typeface="Times New Roman" charset="0"/>
                <a:cs typeface="Times New Roman" charset="0"/>
              </a:rPr>
              <a:t>t</a:t>
            </a:r>
            <a:r>
              <a:rPr lang="en-US" sz="4400" b="1" dirty="0" smtClean="0">
                <a:latin typeface="Times New Roman" charset="0"/>
                <a:ea typeface="Times New Roman" charset="0"/>
                <a:cs typeface="Times New Roman" charset="0"/>
              </a:rPr>
              <a:t>he Handwriting on </a:t>
            </a:r>
            <a:r>
              <a:rPr lang="en-US" sz="4400" b="1" dirty="0">
                <a:latin typeface="Times New Roman" charset="0"/>
                <a:ea typeface="Times New Roman" charset="0"/>
                <a:cs typeface="Times New Roman" charset="0"/>
              </a:rPr>
              <a:t>t</a:t>
            </a:r>
            <a:r>
              <a:rPr lang="en-US" sz="4400" b="1" dirty="0" smtClean="0">
                <a:latin typeface="Times New Roman" charset="0"/>
                <a:ea typeface="Times New Roman" charset="0"/>
                <a:cs typeface="Times New Roman" charset="0"/>
              </a:rPr>
              <a:t>he Wall</a:t>
            </a:r>
            <a:endParaRPr lang="en-US" sz="44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172822291"/>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94</TotalTime>
  <Words>780</Words>
  <Application>Microsoft Office PowerPoint</Application>
  <PresentationFormat>On-screen Show (4:3)</PresentationFormat>
  <Paragraphs>58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Adelle-Regular</vt:lpstr>
      <vt:lpstr>Apple Chancery</vt:lpstr>
      <vt:lpstr>Arial</vt:lpstr>
      <vt:lpstr>Times New Roman</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Julia</cp:lastModifiedBy>
  <cp:revision>27</cp:revision>
  <dcterms:created xsi:type="dcterms:W3CDTF">2014-03-26T14:03:34Z</dcterms:created>
  <dcterms:modified xsi:type="dcterms:W3CDTF">2017-06-01T15:04:31Z</dcterms:modified>
</cp:coreProperties>
</file>