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49F"/>
    <a:srgbClr val="685D40"/>
    <a:srgbClr val="D6BF83"/>
    <a:srgbClr val="40221D"/>
    <a:srgbClr val="5B312A"/>
    <a:srgbClr val="232020"/>
    <a:srgbClr val="413B3B"/>
    <a:srgbClr val="C93D2E"/>
    <a:srgbClr val="5E4734"/>
    <a:srgbClr val="EBD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0" autoAdjust="0"/>
    <p:restoredTop sz="95496" autoAdjust="0"/>
  </p:normalViewPr>
  <p:slideViewPr>
    <p:cSldViewPr snapToGrid="0" snapToObjects="1">
      <p:cViewPr varScale="1">
        <p:scale>
          <a:sx n="108" d="100"/>
          <a:sy n="108" d="100"/>
        </p:scale>
        <p:origin x="21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07083" y="1853334"/>
            <a:ext cx="4745423" cy="338667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07083" y="1853334"/>
            <a:ext cx="4745423" cy="338667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20636" y="2378372"/>
            <a:ext cx="6285239" cy="299829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471717"/>
            <a:ext cx="7747000" cy="44026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471717"/>
            <a:ext cx="7747000" cy="44026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98500" y="471717"/>
            <a:ext cx="7747000" cy="440266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39929" y="5249331"/>
            <a:ext cx="2264140" cy="1124859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31333" y="628952"/>
            <a:ext cx="6635978" cy="560009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5E4734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DD49F"/>
          </a:solidFill>
          <a:latin typeface="+mn-lt"/>
          <a:ea typeface="+mn-ea"/>
          <a:cs typeface="+mn-cs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DD49F"/>
          </a:solidFill>
          <a:latin typeface="+mn-lt"/>
          <a:ea typeface="+mn-ea"/>
          <a:cs typeface="+mn-cs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DD49F"/>
          </a:solidFill>
          <a:latin typeface="+mn-lt"/>
          <a:ea typeface="+mn-ea"/>
          <a:cs typeface="+mn-cs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DD49F"/>
          </a:solidFill>
          <a:latin typeface="+mn-lt"/>
          <a:ea typeface="+mn-ea"/>
          <a:cs typeface="+mn-cs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DD49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6797"/>
            <a:ext cx="9144000" cy="301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166386"/>
            <a:ext cx="7554850" cy="370799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They began speaking in tongues and some were given the interpretation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Room filled with a sheen of white light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>
                <a:solidFill>
                  <a:srgbClr val="FDD49F"/>
                </a:solidFill>
                <a:latin typeface="Times New Roman" charset="0"/>
              </a:rPr>
              <a:t>Beginning of 20th Century Revival</a:t>
            </a:r>
          </a:p>
        </p:txBody>
      </p:sp>
    </p:spTree>
    <p:extLst>
      <p:ext uri="{BB962C8B-B14F-4D97-AF65-F5344CB8AC3E}">
        <p14:creationId xmlns:p14="http://schemas.microsoft.com/office/powerpoint/2010/main" val="1370569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166386"/>
            <a:ext cx="7554850" cy="370799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Brother Parham returned and began to speak in tongues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Newspapers carried the news and revival had begun!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>
                <a:solidFill>
                  <a:srgbClr val="FDD49F"/>
                </a:solidFill>
                <a:latin typeface="Times New Roman" charset="0"/>
              </a:rPr>
              <a:t>Beginning of 20th Century Revival</a:t>
            </a:r>
          </a:p>
        </p:txBody>
      </p:sp>
    </p:spTree>
    <p:extLst>
      <p:ext uri="{BB962C8B-B14F-4D97-AF65-F5344CB8AC3E}">
        <p14:creationId xmlns:p14="http://schemas.microsoft.com/office/powerpoint/2010/main" val="11931758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166386"/>
            <a:ext cx="7554850" cy="370799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Mrs. Mary Arthur in Galena, Kansas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Attended healing service and was healed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Received the Holy Ghost shortly thereafter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FDD49F"/>
                </a:solidFill>
                <a:latin typeface="Times New Roman" charset="0"/>
              </a:rPr>
              <a:t>The Revival Spreads</a:t>
            </a:r>
          </a:p>
        </p:txBody>
      </p:sp>
    </p:spTree>
    <p:extLst>
      <p:ext uri="{BB962C8B-B14F-4D97-AF65-F5344CB8AC3E}">
        <p14:creationId xmlns:p14="http://schemas.microsoft.com/office/powerpoint/2010/main" val="41012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166386"/>
            <a:ext cx="7554850" cy="370799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Started home meetings, then in a building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Hundreds were converted, baptized, healed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Many signs, wonders, miracles took place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FDD49F"/>
                </a:solidFill>
                <a:latin typeface="Times New Roman" charset="0"/>
              </a:rPr>
              <a:t>The Revival Spreads</a:t>
            </a:r>
          </a:p>
        </p:txBody>
      </p:sp>
    </p:spTree>
    <p:extLst>
      <p:ext uri="{BB962C8B-B14F-4D97-AF65-F5344CB8AC3E}">
        <p14:creationId xmlns:p14="http://schemas.microsoft.com/office/powerpoint/2010/main" val="156690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166386"/>
            <a:ext cx="7554850" cy="370799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Meetings continued till the winter of 1904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Howard A. Goss was converted in this revival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Orchard, Texas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FDD49F"/>
                </a:solidFill>
                <a:latin typeface="Times New Roman" charset="0"/>
              </a:rPr>
              <a:t>The Revival Spreads</a:t>
            </a:r>
          </a:p>
        </p:txBody>
      </p:sp>
    </p:spTree>
    <p:extLst>
      <p:ext uri="{BB962C8B-B14F-4D97-AF65-F5344CB8AC3E}">
        <p14:creationId xmlns:p14="http://schemas.microsoft.com/office/powerpoint/2010/main" val="1902822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166386"/>
            <a:ext cx="7554850" cy="370799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Group from Galena carried truth to Texas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Pentecostal revival broke out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whole town was converted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FDD49F"/>
                </a:solidFill>
                <a:latin typeface="Times New Roman" charset="0"/>
              </a:rPr>
              <a:t>The Revival Spreads</a:t>
            </a:r>
          </a:p>
        </p:txBody>
      </p:sp>
    </p:spTree>
    <p:extLst>
      <p:ext uri="{BB962C8B-B14F-4D97-AF65-F5344CB8AC3E}">
        <p14:creationId xmlns:p14="http://schemas.microsoft.com/office/powerpoint/2010/main" val="460988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166386"/>
            <a:ext cx="7554850" cy="370799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Traveled home on a train singing and praising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Twelve people were filled on the train ride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One of the twelve being Howard A. Goss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FDD49F"/>
                </a:solidFill>
                <a:latin typeface="Times New Roman" charset="0"/>
              </a:rPr>
              <a:t>The Revival Spreads</a:t>
            </a:r>
          </a:p>
        </p:txBody>
      </p:sp>
    </p:spTree>
    <p:extLst>
      <p:ext uri="{BB962C8B-B14F-4D97-AF65-F5344CB8AC3E}">
        <p14:creationId xmlns:p14="http://schemas.microsoft.com/office/powerpoint/2010/main" val="97795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3646441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Charles F. Parham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Young, Holiness preacher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Established Bethel Divine Healing </a:t>
            </a:r>
            <a:r>
              <a:rPr lang="en-US" dirty="0" smtClean="0"/>
              <a:t>Home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>
                <a:solidFill>
                  <a:srgbClr val="FDD49F"/>
                </a:solidFill>
                <a:latin typeface="Times New Roman" charset="0"/>
              </a:rPr>
              <a:t>Bethel College</a:t>
            </a:r>
            <a:endParaRPr lang="en-US" sz="6600" b="1" kern="0">
              <a:solidFill>
                <a:srgbClr val="FDD49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3646441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Published Apostolic newspaper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“Bethel College” Bible School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Parham opened in 1900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>
                <a:solidFill>
                  <a:srgbClr val="FDD49F"/>
                </a:solidFill>
                <a:latin typeface="Times New Roman" charset="0"/>
              </a:rPr>
              <a:t>Bethel College</a:t>
            </a:r>
            <a:endParaRPr lang="en-US" sz="6600" b="1" kern="0">
              <a:solidFill>
                <a:srgbClr val="FDD49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97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3646441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40 students enrolled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Bible as textbook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Revelation of Tongues as evidence of Holy Ghost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>
                <a:solidFill>
                  <a:srgbClr val="FDD49F"/>
                </a:solidFill>
                <a:latin typeface="Times New Roman" charset="0"/>
              </a:rPr>
              <a:t>Bethel College</a:t>
            </a:r>
            <a:endParaRPr lang="en-US" sz="6600" b="1" kern="0">
              <a:solidFill>
                <a:srgbClr val="FDD49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711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3646441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115 people total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Service was especially blessed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 mighty spiritual power filled the school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Hearts were filled with hunger for the will of God to be done.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Watch Night Service </a:t>
            </a:r>
            <a:endParaRPr lang="en-US" sz="6600" b="1" kern="0" dirty="0">
              <a:solidFill>
                <a:srgbClr val="FDD49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45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3646441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Sister Agnes N. </a:t>
            </a:r>
            <a:r>
              <a:rPr lang="en-US" dirty="0" err="1"/>
              <a:t>Ozman</a:t>
            </a:r>
            <a:r>
              <a:rPr lang="en-US" dirty="0"/>
              <a:t> requested that hands be laid on her that she might receive the Holy Spirit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Brother Parham’s </a:t>
            </a:r>
            <a:r>
              <a:rPr lang="en-US" dirty="0" smtClean="0"/>
              <a:t>hesitation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New Years, 1901</a:t>
            </a:r>
          </a:p>
        </p:txBody>
      </p:sp>
    </p:spTree>
    <p:extLst>
      <p:ext uri="{BB962C8B-B14F-4D97-AF65-F5344CB8AC3E}">
        <p14:creationId xmlns:p14="http://schemas.microsoft.com/office/powerpoint/2010/main" val="151754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3646441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Finally, in the Name of Jesus, he laid his land on her head and prayed. 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Prayed only a few sentences when a glory fell upon her.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New Years, 1901</a:t>
            </a:r>
          </a:p>
        </p:txBody>
      </p:sp>
    </p:spTree>
    <p:extLst>
      <p:ext uri="{BB962C8B-B14F-4D97-AF65-F5344CB8AC3E}">
        <p14:creationId xmlns:p14="http://schemas.microsoft.com/office/powerpoint/2010/main" val="1049403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227940"/>
            <a:ext cx="7554850" cy="3646441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She lost her English , and with floods of joy a laughter she praised God in other languages.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In her testimony she wrote, “ It was as if though rivers of living water were proceeding from my innermost being.”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kern="0" dirty="0">
                <a:solidFill>
                  <a:srgbClr val="FDD49F"/>
                </a:solidFill>
                <a:latin typeface="Times New Roman" charset="0"/>
              </a:rPr>
              <a:t>New Years, 1901</a:t>
            </a:r>
          </a:p>
        </p:txBody>
      </p:sp>
    </p:spTree>
    <p:extLst>
      <p:ext uri="{BB962C8B-B14F-4D97-AF65-F5344CB8AC3E}">
        <p14:creationId xmlns:p14="http://schemas.microsoft.com/office/powerpoint/2010/main" val="90869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90650" y="1166386"/>
            <a:ext cx="7554850" cy="3707996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Some students had remained at the Bible School to pray while Brother Parham was out preaching in Topeka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God answered their prayers by pouring out his Spirit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63" y="5416569"/>
            <a:ext cx="2660073" cy="8760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0650" y="520054"/>
            <a:ext cx="7554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kern="0">
                <a:solidFill>
                  <a:srgbClr val="FDD49F"/>
                </a:solidFill>
                <a:latin typeface="Times New Roman" charset="0"/>
              </a:rPr>
              <a:t>Beginning of 20th Century Revival</a:t>
            </a:r>
          </a:p>
        </p:txBody>
      </p:sp>
    </p:spTree>
    <p:extLst>
      <p:ext uri="{BB962C8B-B14F-4D97-AF65-F5344CB8AC3E}">
        <p14:creationId xmlns:p14="http://schemas.microsoft.com/office/powerpoint/2010/main" val="172401427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142</TotalTime>
  <Words>380</Words>
  <Application>Microsoft Macintosh PowerPoint</Application>
  <PresentationFormat>On-screen Show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Times New Roman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44</cp:revision>
  <dcterms:created xsi:type="dcterms:W3CDTF">2014-03-26T14:03:34Z</dcterms:created>
  <dcterms:modified xsi:type="dcterms:W3CDTF">2017-05-02T00:27:28Z</dcterms:modified>
</cp:coreProperties>
</file>