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050"/>
    <a:srgbClr val="775F4A"/>
    <a:srgbClr val="DAAE88"/>
    <a:srgbClr val="71757D"/>
    <a:srgbClr val="DAD1B2"/>
    <a:srgbClr val="F4F4E7"/>
    <a:srgbClr val="EEE5D0"/>
    <a:srgbClr val="EEE2C9"/>
    <a:srgbClr val="EAEDF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2" autoAdjust="0"/>
    <p:restoredTop sz="94514"/>
  </p:normalViewPr>
  <p:slideViewPr>
    <p:cSldViewPr snapToGrid="0" snapToObjects="1">
      <p:cViewPr varScale="1">
        <p:scale>
          <a:sx n="104" d="100"/>
          <a:sy n="104" d="100"/>
        </p:scale>
        <p:origin x="3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3"/>
          <p:cNvSpPr>
            <a:spLocks noGrp="1"/>
          </p:cNvSpPr>
          <p:nvPr>
            <p:ph type="body" sz="quarter" idx="11" hasCustomPrompt="1"/>
          </p:nvPr>
        </p:nvSpPr>
        <p:spPr>
          <a:xfrm>
            <a:off x="2315429" y="4758667"/>
            <a:ext cx="4622218" cy="825264"/>
          </a:xfrm>
        </p:spPr>
        <p:txBody>
          <a:bodyPr>
            <a:noAutofit/>
          </a:bodyPr>
          <a:lstStyle>
            <a:lvl1pPr>
              <a:defRPr sz="12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1" hasCustomPrompt="1"/>
          </p:nvPr>
        </p:nvSpPr>
        <p:spPr>
          <a:xfrm>
            <a:off x="2315429" y="4758667"/>
            <a:ext cx="4622218" cy="825264"/>
          </a:xfrm>
        </p:spPr>
        <p:txBody>
          <a:bodyPr>
            <a:noAutofit/>
          </a:bodyPr>
          <a:lstStyle>
            <a:lvl1pPr>
              <a:defRPr sz="1200"/>
            </a:lvl1pPr>
          </a:lstStyle>
          <a:p>
            <a:pPr lvl="0"/>
            <a:r>
              <a:rPr lang="en-US" dirty="0" smtClean="0"/>
              <a:t>Add Your Subtitle</a:t>
            </a:r>
            <a:endParaRPr lang="en-US" dirty="0"/>
          </a:p>
        </p:txBody>
      </p:sp>
      <p:sp>
        <p:nvSpPr>
          <p:cNvPr id="9" name="Title 1"/>
          <p:cNvSpPr>
            <a:spLocks noGrp="1"/>
          </p:cNvSpPr>
          <p:nvPr>
            <p:ph type="title" hasCustomPrompt="1"/>
          </p:nvPr>
        </p:nvSpPr>
        <p:spPr>
          <a:xfrm>
            <a:off x="368519" y="996749"/>
            <a:ext cx="8418016" cy="3558281"/>
          </a:xfrm>
        </p:spPr>
        <p:txBody>
          <a:bodyPr>
            <a:norm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74231" y="482299"/>
            <a:ext cx="5248682" cy="589474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8" name="Title 1"/>
          <p:cNvSpPr>
            <a:spLocks noGrp="1"/>
          </p:cNvSpPr>
          <p:nvPr>
            <p:ph type="title" hasCustomPrompt="1"/>
          </p:nvPr>
        </p:nvSpPr>
        <p:spPr>
          <a:xfrm>
            <a:off x="6332871" y="207361"/>
            <a:ext cx="2613198" cy="1123200"/>
          </a:xfrm>
        </p:spPr>
        <p:txBody>
          <a:bodyPr>
            <a:normAutofit/>
          </a:bodyPr>
          <a:lstStyle>
            <a:lvl1pPr>
              <a:defRPr sz="14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9"/>
            <a:ext cx="6365937" cy="4715795"/>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474231" y="5503503"/>
            <a:ext cx="6365938" cy="87354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66192" y="482299"/>
            <a:ext cx="6373978" cy="5894744"/>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5/1/17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F4F4E7"/>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F4F4E7"/>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F4F4E7"/>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F4F4E7"/>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574" y="3200052"/>
            <a:ext cx="2188464" cy="4937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00" y="417362"/>
            <a:ext cx="8418576" cy="443179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868" y="5099174"/>
            <a:ext cx="4620768" cy="822960"/>
          </a:xfrm>
          <a:prstGeom prst="rect">
            <a:avLst/>
          </a:prstGeom>
        </p:spPr>
      </p:pic>
    </p:spTree>
    <p:extLst>
      <p:ext uri="{BB962C8B-B14F-4D97-AF65-F5344CB8AC3E}">
        <p14:creationId xmlns:p14="http://schemas.microsoft.com/office/powerpoint/2010/main" val="3893856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a:bodyPr>
          <a:lstStyle/>
          <a:p>
            <a:pPr lvl="0" algn="l"/>
            <a:r>
              <a:rPr lang="en-US" dirty="0"/>
              <a:t>THE LEAVEN HIDDEN IN THE MEAL: </a:t>
            </a:r>
          </a:p>
          <a:p>
            <a:pPr marL="457200" lvl="0" indent="-457200" algn="l">
              <a:buFont typeface="Arial" charset="0"/>
              <a:buChar char="•"/>
            </a:pPr>
            <a:r>
              <a:rPr lang="en-US" dirty="0"/>
              <a:t>Matthew 13:33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the Kingdom Of God</a:t>
            </a:r>
            <a:r>
              <a:rPr lang="en-US" sz="3200" dirty="0"/>
              <a:t> </a:t>
            </a:r>
            <a:endParaRPr lang="en-US" sz="3200" dirty="0"/>
          </a:p>
        </p:txBody>
      </p:sp>
    </p:spTree>
    <p:extLst>
      <p:ext uri="{BB962C8B-B14F-4D97-AF65-F5344CB8AC3E}">
        <p14:creationId xmlns:p14="http://schemas.microsoft.com/office/powerpoint/2010/main" val="3654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fontScale="92500" lnSpcReduction="20000"/>
          </a:bodyPr>
          <a:lstStyle/>
          <a:p>
            <a:pPr marL="457200" lvl="0" indent="-457200" algn="l">
              <a:buFont typeface="Arial" charset="0"/>
              <a:buChar char="•"/>
            </a:pPr>
            <a:r>
              <a:rPr lang="en-US" dirty="0"/>
              <a:t>Truth Taught by the Parable: Leaven is a type of false doctrine. The Passover was to be kept with unleavened bread. Leaven works through all the dough. </a:t>
            </a:r>
            <a:r>
              <a:rPr lang="en-US" i="1" dirty="0"/>
              <a:t>"Know ye not that a little leaven </a:t>
            </a:r>
            <a:r>
              <a:rPr lang="en-US" i="1" dirty="0" err="1"/>
              <a:t>leaveneth</a:t>
            </a:r>
            <a:r>
              <a:rPr lang="en-US" i="1" dirty="0"/>
              <a:t> the whole lump?" </a:t>
            </a:r>
            <a:r>
              <a:rPr lang="en-US" dirty="0"/>
              <a:t>For this reason we must keep out all false doctrine</a:t>
            </a:r>
            <a:r>
              <a:rPr lang="en-US" dirty="0" smtClean="0"/>
              <a:t>.</a:t>
            </a:r>
          </a:p>
          <a:p>
            <a:pPr marL="457200" lvl="0" indent="-457200" algn="l">
              <a:buFont typeface="Arial" charset="0"/>
              <a:buChar char="•"/>
            </a:pPr>
            <a:endParaRPr lang="en-US" dirty="0"/>
          </a:p>
          <a:p>
            <a:pPr marL="457200" indent="-457200" algn="l">
              <a:buFont typeface="Arial" charset="0"/>
              <a:buChar char="•"/>
            </a:pPr>
            <a:r>
              <a:rPr lang="en-US" dirty="0"/>
              <a:t>The woman here is undoubtedly the Roman Catholic Church, which leavened the entire church with false doctrine (The Trinitarian Tradition - three measures of meal).</a:t>
            </a:r>
            <a:r>
              <a:rPr lang="en-US" dirty="0"/>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the Kingdom Of God</a:t>
            </a:r>
            <a:r>
              <a:rPr lang="en-US" sz="3200" dirty="0"/>
              <a:t> </a:t>
            </a:r>
            <a:endParaRPr lang="en-US" sz="3200" dirty="0"/>
          </a:p>
        </p:txBody>
      </p:sp>
    </p:spTree>
    <p:extLst>
      <p:ext uri="{BB962C8B-B14F-4D97-AF65-F5344CB8AC3E}">
        <p14:creationId xmlns:p14="http://schemas.microsoft.com/office/powerpoint/2010/main" val="1897788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a:bodyPr>
          <a:lstStyle/>
          <a:p>
            <a:pPr lvl="0" algn="l"/>
            <a:r>
              <a:rPr lang="en-US" dirty="0" smtClean="0"/>
              <a:t>THE </a:t>
            </a:r>
            <a:r>
              <a:rPr lang="en-US" dirty="0"/>
              <a:t>BURIED TREASURE:</a:t>
            </a:r>
          </a:p>
          <a:p>
            <a:pPr marL="457200" lvl="0" indent="-457200" algn="l">
              <a:buFont typeface="Arial" charset="0"/>
              <a:buChar char="•"/>
            </a:pPr>
            <a:r>
              <a:rPr lang="en-US" dirty="0"/>
              <a:t>Matthew 13:44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the Kingdom Of God</a:t>
            </a:r>
            <a:r>
              <a:rPr lang="en-US" sz="3200" dirty="0"/>
              <a:t> </a:t>
            </a:r>
            <a:endParaRPr lang="en-US" sz="3200" dirty="0"/>
          </a:p>
        </p:txBody>
      </p:sp>
    </p:spTree>
    <p:extLst>
      <p:ext uri="{BB962C8B-B14F-4D97-AF65-F5344CB8AC3E}">
        <p14:creationId xmlns:p14="http://schemas.microsoft.com/office/powerpoint/2010/main" val="91479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a:bodyPr>
          <a:lstStyle/>
          <a:p>
            <a:pPr marL="457200" lvl="0" indent="-457200" algn="l">
              <a:buFont typeface="Arial" charset="0"/>
              <a:buChar char="•"/>
            </a:pPr>
            <a:r>
              <a:rPr lang="en-US" dirty="0"/>
              <a:t>Truth Taught in the Parable: There is a THREE-FOLD interpretation to the parable:</a:t>
            </a:r>
          </a:p>
          <a:p>
            <a:pPr marL="971550" lvl="1" indent="-514350" algn="l">
              <a:buFont typeface="+mj-lt"/>
              <a:buAutoNum type="arabicPeriod"/>
            </a:pPr>
            <a:r>
              <a:rPr lang="en-US" dirty="0"/>
              <a:t>The field is the world, the treasure is the church.</a:t>
            </a:r>
          </a:p>
          <a:p>
            <a:pPr marL="971550" lvl="1" indent="-514350" algn="l">
              <a:buFont typeface="+mj-lt"/>
              <a:buAutoNum type="arabicPeriod"/>
            </a:pPr>
            <a:r>
              <a:rPr lang="en-US" dirty="0"/>
              <a:t>The treasure is salvation. </a:t>
            </a:r>
          </a:p>
          <a:p>
            <a:pPr marL="971550" lvl="1" indent="-514350" algn="l">
              <a:buFont typeface="+mj-lt"/>
              <a:buAutoNum type="arabicPeriod"/>
            </a:pPr>
            <a:r>
              <a:rPr lang="en-US" dirty="0"/>
              <a:t>The field is the world.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the Kingdom Of God</a:t>
            </a:r>
            <a:r>
              <a:rPr lang="en-US" sz="3200" dirty="0"/>
              <a:t> </a:t>
            </a:r>
            <a:endParaRPr lang="en-US" sz="3200" dirty="0"/>
          </a:p>
        </p:txBody>
      </p:sp>
    </p:spTree>
    <p:extLst>
      <p:ext uri="{BB962C8B-B14F-4D97-AF65-F5344CB8AC3E}">
        <p14:creationId xmlns:p14="http://schemas.microsoft.com/office/powerpoint/2010/main" val="1860632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a:bodyPr>
          <a:lstStyle/>
          <a:p>
            <a:pPr algn="l"/>
            <a:r>
              <a:rPr lang="en-US" dirty="0"/>
              <a:t>THE PEARL OF GREAT PRICE:</a:t>
            </a:r>
          </a:p>
          <a:p>
            <a:pPr marL="457200" lvl="0" indent="-457200" algn="l">
              <a:buFont typeface="Arial" charset="0"/>
              <a:buChar char="•"/>
            </a:pPr>
            <a:r>
              <a:rPr lang="en-US" dirty="0"/>
              <a:t>Matthew 13:45-46.</a:t>
            </a:r>
          </a:p>
          <a:p>
            <a:pPr marL="457200" indent="-457200" algn="l">
              <a:buFont typeface="Arial" charset="0"/>
              <a:buChar char="•"/>
            </a:pPr>
            <a:r>
              <a:rPr lang="en-US" dirty="0" smtClean="0"/>
              <a:t>Truth </a:t>
            </a:r>
            <a:r>
              <a:rPr lang="en-US" dirty="0"/>
              <a:t>Taught by the Parable: The Pearl of Great Price is our Lord Jesus Christ. In order to have Jesus a man must lay all upon the altar and surrender all to Him.</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the Kingdom Of God</a:t>
            </a:r>
            <a:r>
              <a:rPr lang="en-US" sz="3200" dirty="0"/>
              <a:t> </a:t>
            </a:r>
            <a:endParaRPr lang="en-US" sz="3200" dirty="0"/>
          </a:p>
        </p:txBody>
      </p:sp>
    </p:spTree>
    <p:extLst>
      <p:ext uri="{BB962C8B-B14F-4D97-AF65-F5344CB8AC3E}">
        <p14:creationId xmlns:p14="http://schemas.microsoft.com/office/powerpoint/2010/main" val="181965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lnSpcReduction="10000"/>
          </a:bodyPr>
          <a:lstStyle/>
          <a:p>
            <a:pPr algn="l"/>
            <a:r>
              <a:rPr lang="en-US" dirty="0"/>
              <a:t>THE NET:</a:t>
            </a:r>
          </a:p>
          <a:p>
            <a:pPr marL="457200" lvl="0" indent="-457200" algn="l">
              <a:buFont typeface="Arial" charset="0"/>
              <a:buChar char="•"/>
            </a:pPr>
            <a:r>
              <a:rPr lang="en-US" dirty="0"/>
              <a:t>Matthew 13:47-48.</a:t>
            </a:r>
          </a:p>
          <a:p>
            <a:pPr marL="457200" indent="-457200" algn="l">
              <a:buFont typeface="Arial" charset="0"/>
              <a:buChar char="•"/>
            </a:pPr>
            <a:r>
              <a:rPr lang="en-US" smtClean="0"/>
              <a:t>b. Truth </a:t>
            </a:r>
            <a:r>
              <a:rPr lang="en-US" dirty="0"/>
              <a:t>Taught by the Parable: This parable taught that when the gospel is preached there would be all kinds of people respond. However, many of them will never genuinely repent and only be there because of an empty profession. At the judgment day there will be a distinct separation</a:t>
            </a:r>
            <a:r>
              <a:rPr lang="en-US" dirty="0" smtClean="0"/>
              <a:t>.</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the Kingdom Of God</a:t>
            </a:r>
            <a:r>
              <a:rPr lang="en-US" sz="3200" dirty="0"/>
              <a:t> </a:t>
            </a:r>
            <a:endParaRPr lang="en-US" sz="3200" dirty="0"/>
          </a:p>
        </p:txBody>
      </p:sp>
    </p:spTree>
    <p:extLst>
      <p:ext uri="{BB962C8B-B14F-4D97-AF65-F5344CB8AC3E}">
        <p14:creationId xmlns:p14="http://schemas.microsoft.com/office/powerpoint/2010/main" val="1560684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lstStyle/>
          <a:p>
            <a:pPr marL="457200" indent="-457200" algn="l">
              <a:buFont typeface="Arial" charset="0"/>
              <a:buChar char="•"/>
            </a:pPr>
            <a:r>
              <a:rPr lang="en-US" dirty="0"/>
              <a:t>In these parables we are taught that God answers prayer. </a:t>
            </a:r>
          </a:p>
          <a:p>
            <a:pPr marL="457200" indent="-457200" algn="l">
              <a:buFont typeface="Arial" charset="0"/>
              <a:buChar char="•"/>
            </a:pPr>
            <a:r>
              <a:rPr lang="en-US" dirty="0"/>
              <a:t>We should expect to receive from Him because He loves us and has promised to answer. </a:t>
            </a:r>
          </a:p>
          <a:p>
            <a:pPr marL="457200" indent="-457200" algn="l">
              <a:buFont typeface="Arial" charset="0"/>
              <a:buChar char="•"/>
            </a:pPr>
            <a:r>
              <a:rPr lang="en-US" dirty="0"/>
              <a:t>We should never be discouraged nor let our faith waver until the answer comes.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smtClean="0"/>
              <a:t>Some Parables Taught Truths Concerning Prayer</a:t>
            </a:r>
            <a:r>
              <a:rPr lang="en-US" sz="3200" dirty="0" smtClean="0"/>
              <a:t> </a:t>
            </a:r>
            <a:endParaRPr lang="en-US" sz="3200" dirty="0"/>
          </a:p>
        </p:txBody>
      </p:sp>
    </p:spTree>
    <p:extLst>
      <p:ext uri="{BB962C8B-B14F-4D97-AF65-F5344CB8AC3E}">
        <p14:creationId xmlns:p14="http://schemas.microsoft.com/office/powerpoint/2010/main" val="54425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lstStyle/>
          <a:p>
            <a:pPr algn="l"/>
            <a:r>
              <a:rPr lang="en-US" dirty="0"/>
              <a:t>1. THE FRIEND WHO LENDS AT MIDNIGHT:</a:t>
            </a:r>
          </a:p>
          <a:p>
            <a:pPr marL="457200" indent="-457200" algn="l">
              <a:buFont typeface="Arial" charset="0"/>
              <a:buChar char="•"/>
            </a:pPr>
            <a:r>
              <a:rPr lang="en-US" dirty="0"/>
              <a:t>Luke 11:5-13.</a:t>
            </a:r>
          </a:p>
          <a:p>
            <a:pPr marL="457200" indent="-457200" algn="l">
              <a:buFont typeface="Arial" charset="0"/>
              <a:buChar char="•"/>
            </a:pPr>
            <a:r>
              <a:rPr lang="en-US" dirty="0" smtClean="0"/>
              <a:t>Truth </a:t>
            </a:r>
            <a:r>
              <a:rPr lang="en-US" dirty="0"/>
              <a:t>Taught by the Parable: Through importunity God will answer our prayers.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sz="3200" b="1" dirty="0" smtClean="0"/>
              <a:t>Parables Concerning Prayer </a:t>
            </a:r>
            <a:endParaRPr lang="en-US" sz="3200" dirty="0"/>
          </a:p>
        </p:txBody>
      </p:sp>
    </p:spTree>
    <p:extLst>
      <p:ext uri="{BB962C8B-B14F-4D97-AF65-F5344CB8AC3E}">
        <p14:creationId xmlns:p14="http://schemas.microsoft.com/office/powerpoint/2010/main" val="1001753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lstStyle/>
          <a:p>
            <a:pPr algn="l"/>
            <a:r>
              <a:rPr lang="en-US" dirty="0"/>
              <a:t>THE UNJUST JUDGE AND THE IMPORTUNATE WIDOW:</a:t>
            </a:r>
          </a:p>
          <a:p>
            <a:pPr marL="457200" indent="-457200" algn="l">
              <a:buFont typeface="Arial" charset="0"/>
              <a:buChar char="•"/>
            </a:pPr>
            <a:r>
              <a:rPr lang="en-US" dirty="0"/>
              <a:t>Luke 18:1-8.</a:t>
            </a:r>
          </a:p>
          <a:p>
            <a:pPr marL="457200" indent="-457200" algn="l">
              <a:buFont typeface="Arial" charset="0"/>
              <a:buChar char="•"/>
            </a:pPr>
            <a:r>
              <a:rPr lang="en-US" dirty="0"/>
              <a:t>Truth Taught by the Parable: Importunity can also cause God to take action, but He associates faith with importunity.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584775"/>
          </a:xfrm>
          <a:prstGeom prst="rect">
            <a:avLst/>
          </a:prstGeom>
        </p:spPr>
        <p:txBody>
          <a:bodyPr wrap="square">
            <a:spAutoFit/>
          </a:bodyPr>
          <a:lstStyle/>
          <a:p>
            <a:r>
              <a:rPr lang="en-US" sz="3200" b="1" dirty="0" smtClean="0"/>
              <a:t>Parables Concerning Prayer </a:t>
            </a:r>
            <a:endParaRPr lang="en-US" sz="3200" dirty="0"/>
          </a:p>
        </p:txBody>
      </p:sp>
    </p:spTree>
    <p:extLst>
      <p:ext uri="{BB962C8B-B14F-4D97-AF65-F5344CB8AC3E}">
        <p14:creationId xmlns:p14="http://schemas.microsoft.com/office/powerpoint/2010/main" val="108717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656092"/>
            <a:ext cx="6373978" cy="5720951"/>
          </a:xfrm>
        </p:spPr>
        <p:txBody>
          <a:bodyPr/>
          <a:lstStyle/>
          <a:p>
            <a:pPr marL="457200" indent="-457200" algn="l">
              <a:buFont typeface="Arial" charset="0"/>
              <a:buChar char="•"/>
            </a:pPr>
            <a:r>
              <a:rPr lang="en-US"/>
              <a:t>The kingdom parables teach many truths regarding the value of salvation, which places us into the kingdom of God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Some Parables Taught Truths Concerning the Kingdom</a:t>
            </a:r>
            <a:r>
              <a:rPr lang="en-US" sz="3200" dirty="0"/>
              <a:t> </a:t>
            </a:r>
            <a:endParaRPr lang="en-US" sz="3200" dirty="0"/>
          </a:p>
        </p:txBody>
      </p:sp>
    </p:spTree>
    <p:extLst>
      <p:ext uri="{BB962C8B-B14F-4D97-AF65-F5344CB8AC3E}">
        <p14:creationId xmlns:p14="http://schemas.microsoft.com/office/powerpoint/2010/main" val="20099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fontScale="85000" lnSpcReduction="10000"/>
          </a:bodyPr>
          <a:lstStyle/>
          <a:p>
            <a:pPr marL="457200" indent="-457200" algn="l">
              <a:buFont typeface="Arial" charset="0"/>
              <a:buChar char="•"/>
            </a:pPr>
            <a:r>
              <a:rPr lang="en-US" dirty="0"/>
              <a:t>Here are a few of the truths brought out:</a:t>
            </a:r>
          </a:p>
          <a:p>
            <a:pPr marL="971550" lvl="1" indent="-514350" algn="l">
              <a:buFont typeface="+mj-lt"/>
              <a:buAutoNum type="arabicPeriod"/>
            </a:pPr>
            <a:r>
              <a:rPr lang="en-US" dirty="0"/>
              <a:t>Jesus had to pay a great price to purchase the church;</a:t>
            </a:r>
          </a:p>
          <a:p>
            <a:pPr marL="971550" lvl="1" indent="-514350" algn="l">
              <a:buFont typeface="+mj-lt"/>
              <a:buAutoNum type="arabicPeriod"/>
            </a:pPr>
            <a:r>
              <a:rPr lang="en-US" dirty="0"/>
              <a:t>The sinner must surrender all in order to be saved;</a:t>
            </a:r>
          </a:p>
          <a:p>
            <a:pPr marL="971550" lvl="1" indent="-514350" algn="l">
              <a:buFont typeface="+mj-lt"/>
              <a:buAutoNum type="arabicPeriod"/>
            </a:pPr>
            <a:r>
              <a:rPr lang="en-US" dirty="0"/>
              <a:t>Jesus is the one pearl of great price;</a:t>
            </a:r>
          </a:p>
          <a:p>
            <a:pPr marL="971550" lvl="1" indent="-514350" algn="l">
              <a:buFont typeface="+mj-lt"/>
              <a:buAutoNum type="arabicPeriod"/>
            </a:pPr>
            <a:r>
              <a:rPr lang="en-US" dirty="0"/>
              <a:t>In the kingdom there will be many false members who will remain there until the judgment day;</a:t>
            </a:r>
          </a:p>
          <a:p>
            <a:pPr marL="971550" lvl="1" indent="-514350" algn="l">
              <a:buFont typeface="+mj-lt"/>
              <a:buAutoNum type="arabicPeriod"/>
            </a:pPr>
            <a:r>
              <a:rPr lang="en-US" dirty="0"/>
              <a:t>The church will have a small beginning but will enjoy a tremendous growth.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Some Parables Taught Truths Concerning the Kingdom</a:t>
            </a:r>
            <a:r>
              <a:rPr lang="en-US" sz="3200" dirty="0"/>
              <a:t> </a:t>
            </a:r>
            <a:endParaRPr lang="en-US" sz="3200" dirty="0"/>
          </a:p>
        </p:txBody>
      </p:sp>
    </p:spTree>
    <p:extLst>
      <p:ext uri="{BB962C8B-B14F-4D97-AF65-F5344CB8AC3E}">
        <p14:creationId xmlns:p14="http://schemas.microsoft.com/office/powerpoint/2010/main" val="41258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a:bodyPr>
          <a:lstStyle/>
          <a:p>
            <a:pPr algn="l"/>
            <a:r>
              <a:rPr lang="en-US" dirty="0"/>
              <a:t>THE WHEAT AND THE TARES:</a:t>
            </a:r>
          </a:p>
          <a:p>
            <a:pPr marL="457200" lvl="0" indent="-457200" algn="l">
              <a:buFont typeface="Arial" charset="0"/>
              <a:buChar char="•"/>
            </a:pPr>
            <a:r>
              <a:rPr lang="en-US" dirty="0"/>
              <a:t>Matthew 13:24-30 &amp; Matthew 13:36-43</a:t>
            </a:r>
            <a:r>
              <a:rPr lang="en-US" dirty="0" smtClean="0"/>
              <a:t>.</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the Kingdom Of God</a:t>
            </a:r>
            <a:r>
              <a:rPr lang="en-US" sz="3200" dirty="0"/>
              <a:t> </a:t>
            </a:r>
            <a:endParaRPr lang="en-US" sz="3200" dirty="0"/>
          </a:p>
        </p:txBody>
      </p:sp>
    </p:spTree>
    <p:extLst>
      <p:ext uri="{BB962C8B-B14F-4D97-AF65-F5344CB8AC3E}">
        <p14:creationId xmlns:p14="http://schemas.microsoft.com/office/powerpoint/2010/main" val="490726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fontScale="92500" lnSpcReduction="10000"/>
          </a:bodyPr>
          <a:lstStyle/>
          <a:p>
            <a:pPr marL="457200" lvl="0" indent="-457200" algn="l">
              <a:buFont typeface="Arial" charset="0"/>
              <a:buChar char="•"/>
            </a:pPr>
            <a:r>
              <a:rPr lang="en-US" dirty="0"/>
              <a:t>Truth Taught by the Parable: This is one of the few parables for which Jesus gave the meaning. He gave the interpretation as follows:</a:t>
            </a:r>
          </a:p>
          <a:p>
            <a:pPr marL="971550" lvl="1" indent="-514350" algn="l">
              <a:buFont typeface="+mj-lt"/>
              <a:buAutoNum type="arabicPeriod"/>
            </a:pPr>
            <a:r>
              <a:rPr lang="en-US" dirty="0"/>
              <a:t>The field is the world;</a:t>
            </a:r>
          </a:p>
          <a:p>
            <a:pPr marL="971550" lvl="1" indent="-514350" algn="l">
              <a:buFont typeface="+mj-lt"/>
              <a:buAutoNum type="arabicPeriod"/>
            </a:pPr>
            <a:r>
              <a:rPr lang="en-US" dirty="0"/>
              <a:t>The good seed is the children of the kingdom;</a:t>
            </a:r>
          </a:p>
          <a:p>
            <a:pPr marL="971550" lvl="1" indent="-514350" algn="l">
              <a:buFont typeface="+mj-lt"/>
              <a:buAutoNum type="arabicPeriod"/>
            </a:pPr>
            <a:r>
              <a:rPr lang="en-US" dirty="0"/>
              <a:t>The tares are the children of the devil;</a:t>
            </a:r>
          </a:p>
          <a:p>
            <a:pPr marL="971550" lvl="1" indent="-514350" algn="l">
              <a:buFont typeface="+mj-lt"/>
              <a:buAutoNum type="arabicPeriod"/>
            </a:pPr>
            <a:r>
              <a:rPr lang="en-US" dirty="0"/>
              <a:t>The harvest is the end of the world;</a:t>
            </a:r>
          </a:p>
          <a:p>
            <a:pPr marL="971550" lvl="1" indent="-514350" algn="l">
              <a:buFont typeface="+mj-lt"/>
              <a:buAutoNum type="arabicPeriod"/>
            </a:pPr>
            <a:r>
              <a:rPr lang="en-US" dirty="0"/>
              <a:t>(5) The reapers are the angels.</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the Kingdom Of God</a:t>
            </a:r>
            <a:r>
              <a:rPr lang="en-US" sz="3200" dirty="0"/>
              <a:t> </a:t>
            </a:r>
            <a:endParaRPr lang="en-US" sz="3200" dirty="0"/>
          </a:p>
        </p:txBody>
      </p:sp>
    </p:spTree>
    <p:extLst>
      <p:ext uri="{BB962C8B-B14F-4D97-AF65-F5344CB8AC3E}">
        <p14:creationId xmlns:p14="http://schemas.microsoft.com/office/powerpoint/2010/main" val="1171880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extLst>
              <a:ext uri="{BEBA8EAE-BF5A-486C-A8C5-ECC9F3942E4B}">
                <a14:imgProps xmlns:a14="http://schemas.microsoft.com/office/drawing/2010/main">
                  <a14:imgLayer r:embed="rId3">
                    <a14:imgEffect>
                      <a14:brightnessContrast bright="-15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6192" y="1148535"/>
            <a:ext cx="6373978" cy="5228508"/>
          </a:xfrm>
        </p:spPr>
        <p:txBody>
          <a:bodyPr>
            <a:normAutofit/>
          </a:bodyPr>
          <a:lstStyle/>
          <a:p>
            <a:pPr lvl="0" algn="l"/>
            <a:r>
              <a:rPr lang="en-US" dirty="0"/>
              <a:t>THE MUSTARD SEED:</a:t>
            </a:r>
          </a:p>
          <a:p>
            <a:pPr marL="457200" lvl="0" indent="-457200" algn="l">
              <a:buFont typeface="Arial" charset="0"/>
              <a:buChar char="•"/>
            </a:pPr>
            <a:r>
              <a:rPr lang="en-US" dirty="0"/>
              <a:t>Matthew 13:31-32.</a:t>
            </a:r>
          </a:p>
          <a:p>
            <a:pPr marL="457200" lvl="0" indent="-457200" algn="l">
              <a:buFont typeface="Arial" charset="0"/>
              <a:buChar char="•"/>
            </a:pPr>
            <a:r>
              <a:rPr lang="en-US" dirty="0"/>
              <a:t>Truth Taught by the Parable: The church has a very small beginning but has such a tremendous growth that all that need protection and security may find it here.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2278" y="5374405"/>
            <a:ext cx="2818219" cy="1483595"/>
          </a:xfrm>
          <a:prstGeom prst="rect">
            <a:avLst/>
          </a:prstGeom>
        </p:spPr>
      </p:pic>
      <p:sp>
        <p:nvSpPr>
          <p:cNvPr id="2" name="Rectangle 1"/>
          <p:cNvSpPr/>
          <p:nvPr/>
        </p:nvSpPr>
        <p:spPr>
          <a:xfrm>
            <a:off x="466192" y="71317"/>
            <a:ext cx="6373978" cy="1077218"/>
          </a:xfrm>
          <a:prstGeom prst="rect">
            <a:avLst/>
          </a:prstGeom>
        </p:spPr>
        <p:txBody>
          <a:bodyPr wrap="square">
            <a:spAutoFit/>
          </a:bodyPr>
          <a:lstStyle/>
          <a:p>
            <a:r>
              <a:rPr lang="en-US" sz="3200" b="1" dirty="0"/>
              <a:t>Parables Concerning the Kingdom Of God</a:t>
            </a:r>
            <a:r>
              <a:rPr lang="en-US" sz="3200" dirty="0"/>
              <a:t> </a:t>
            </a:r>
            <a:endParaRPr lang="en-US" sz="3200" dirty="0"/>
          </a:p>
        </p:txBody>
      </p:sp>
    </p:spTree>
    <p:extLst>
      <p:ext uri="{BB962C8B-B14F-4D97-AF65-F5344CB8AC3E}">
        <p14:creationId xmlns:p14="http://schemas.microsoft.com/office/powerpoint/2010/main" val="1321836886"/>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147</TotalTime>
  <Words>639</Words>
  <Application>Microsoft Macintosh PowerPoint</Application>
  <PresentationFormat>On-screen Show (4:3)</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Adelle-Regular</vt:lpstr>
      <vt:lpstr>Apple Chancery</vt:lpstr>
      <vt:lpstr>Georgia</vt:lpstr>
      <vt:lpstr>Arial</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Microsoft Office User</cp:lastModifiedBy>
  <cp:revision>56</cp:revision>
  <dcterms:created xsi:type="dcterms:W3CDTF">2014-03-26T14:03:34Z</dcterms:created>
  <dcterms:modified xsi:type="dcterms:W3CDTF">2017-05-02T00:01:35Z</dcterms:modified>
</cp:coreProperties>
</file>