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3" r:id="rId3"/>
    <p:sldId id="264" r:id="rId4"/>
    <p:sldId id="265" r:id="rId5"/>
    <p:sldId id="266" r:id="rId6"/>
    <p:sldId id="267" r:id="rId7"/>
    <p:sldId id="268" r:id="rId8"/>
    <p:sldId id="269"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D1B2"/>
    <a:srgbClr val="384050"/>
    <a:srgbClr val="775F4A"/>
    <a:srgbClr val="DAAE88"/>
    <a:srgbClr val="71757D"/>
    <a:srgbClr val="F4F4E7"/>
    <a:srgbClr val="EEE5D0"/>
    <a:srgbClr val="EEE2C9"/>
    <a:srgbClr val="EAEDF0"/>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39" autoAdjust="0"/>
    <p:restoredTop sz="94514"/>
  </p:normalViewPr>
  <p:slideViewPr>
    <p:cSldViewPr snapToGrid="0" snapToObjects="1">
      <p:cViewPr varScale="1">
        <p:scale>
          <a:sx n="104" d="100"/>
          <a:sy n="104" d="100"/>
        </p:scale>
        <p:origin x="1424"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2315429" y="4758667"/>
            <a:ext cx="4622218" cy="825264"/>
          </a:xfrm>
        </p:spPr>
        <p:txBody>
          <a:bodyPr>
            <a:noAutofit/>
          </a:bodyPr>
          <a:lstStyle>
            <a:lvl1pPr>
              <a:defRPr sz="12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3"/>
          <p:cNvSpPr>
            <a:spLocks noGrp="1"/>
          </p:cNvSpPr>
          <p:nvPr>
            <p:ph type="body" sz="quarter" idx="11" hasCustomPrompt="1"/>
          </p:nvPr>
        </p:nvSpPr>
        <p:spPr>
          <a:xfrm>
            <a:off x="2315429" y="4758667"/>
            <a:ext cx="4622218" cy="825264"/>
          </a:xfrm>
        </p:spPr>
        <p:txBody>
          <a:bodyPr>
            <a:noAutofit/>
          </a:bodyPr>
          <a:lstStyle>
            <a:lvl1pPr>
              <a:defRPr sz="1200"/>
            </a:lvl1pPr>
          </a:lstStyle>
          <a:p>
            <a:pPr lvl="0"/>
            <a:r>
              <a:rPr lang="en-US" dirty="0" smtClean="0"/>
              <a:t>Add Your Subtitle</a:t>
            </a:r>
            <a:endParaRPr lang="en-US" dirty="0"/>
          </a:p>
        </p:txBody>
      </p:sp>
      <p:sp>
        <p:nvSpPr>
          <p:cNvPr id="9" name="Title 1"/>
          <p:cNvSpPr>
            <a:spLocks noGrp="1"/>
          </p:cNvSpPr>
          <p:nvPr>
            <p:ph type="title" hasCustomPrompt="1"/>
          </p:nvPr>
        </p:nvSpPr>
        <p:spPr>
          <a:xfrm>
            <a:off x="368519" y="996749"/>
            <a:ext cx="8418016" cy="3558281"/>
          </a:xfrm>
        </p:spPr>
        <p:txBody>
          <a:bodyPr>
            <a:normAutofit/>
          </a:bodyPr>
          <a:lstStyle>
            <a:lvl1pPr>
              <a:defRPr sz="2800"/>
            </a:lvl1p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74231" y="482299"/>
            <a:ext cx="5248682" cy="5894744"/>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74231" y="482299"/>
            <a:ext cx="5248682" cy="5894744"/>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474231" y="482299"/>
            <a:ext cx="5248682" cy="5894744"/>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8" name="Title 1"/>
          <p:cNvSpPr>
            <a:spLocks noGrp="1"/>
          </p:cNvSpPr>
          <p:nvPr>
            <p:ph type="title" hasCustomPrompt="1"/>
          </p:nvPr>
        </p:nvSpPr>
        <p:spPr>
          <a:xfrm>
            <a:off x="6332871" y="207361"/>
            <a:ext cx="2613198" cy="1123200"/>
          </a:xfrm>
        </p:spPr>
        <p:txBody>
          <a:bodyPr>
            <a:normAutofit/>
          </a:bodyPr>
          <a:lstStyle>
            <a:lvl1pPr>
              <a:defRPr sz="14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66192" y="482299"/>
            <a:ext cx="6365937" cy="4715795"/>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474231" y="5503503"/>
            <a:ext cx="6365938" cy="87354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66192" y="482299"/>
            <a:ext cx="6373978" cy="5894744"/>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5/31/17</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F4F4E7"/>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F4F4E7"/>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F4F4E7"/>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F4F4E7"/>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F4F4E7"/>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F4F4E7"/>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4002" y="5205080"/>
            <a:ext cx="2084832" cy="49987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4574" y="3200052"/>
            <a:ext cx="2188464" cy="49377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00" y="417362"/>
            <a:ext cx="8418576" cy="4431792"/>
          </a:xfrm>
          <a:prstGeom prst="rect">
            <a:avLst/>
          </a:prstGeom>
        </p:spPr>
      </p:pic>
    </p:spTree>
    <p:extLst>
      <p:ext uri="{BB962C8B-B14F-4D97-AF65-F5344CB8AC3E}">
        <p14:creationId xmlns:p14="http://schemas.microsoft.com/office/powerpoint/2010/main" val="3893856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6192" y="656092"/>
            <a:ext cx="6373978" cy="5720951"/>
          </a:xfrm>
        </p:spPr>
        <p:txBody>
          <a:bodyPr/>
          <a:lstStyle/>
          <a:p>
            <a:pPr marL="457200" indent="-457200" algn="l">
              <a:buFont typeface="Arial" charset="0"/>
              <a:buChar char="•"/>
            </a:pPr>
            <a:r>
              <a:rPr lang="en-US" dirty="0"/>
              <a:t>Certainty regarding His return;</a:t>
            </a:r>
          </a:p>
          <a:p>
            <a:pPr marL="457200" indent="-457200" algn="l">
              <a:buFont typeface="Arial" charset="0"/>
              <a:buChar char="•"/>
            </a:pPr>
            <a:r>
              <a:rPr lang="en-US" dirty="0"/>
              <a:t>No man knows the exact time;</a:t>
            </a:r>
          </a:p>
          <a:p>
            <a:pPr marL="457200" indent="-457200" algn="l">
              <a:buFont typeface="Arial" charset="0"/>
              <a:buChar char="•"/>
            </a:pPr>
            <a:r>
              <a:rPr lang="en-US" dirty="0"/>
              <a:t>Jesus exhorted His disciples over and over to be ready;</a:t>
            </a:r>
          </a:p>
          <a:p>
            <a:pPr marL="457200" indent="-457200" algn="l">
              <a:buFont typeface="Arial" charset="0"/>
              <a:buChar char="•"/>
            </a:pPr>
            <a:r>
              <a:rPr lang="en-US" dirty="0"/>
              <a:t>Certain things are necessary in order to be ready;</a:t>
            </a:r>
          </a:p>
          <a:p>
            <a:pPr marL="457200" indent="-457200" algn="l">
              <a:buFont typeface="Arial" charset="0"/>
              <a:buChar char="•"/>
            </a:pPr>
            <a:r>
              <a:rPr lang="en-US" dirty="0"/>
              <a:t>A definite order of events was taught.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278" y="5374405"/>
            <a:ext cx="2818219" cy="1483595"/>
          </a:xfrm>
          <a:prstGeom prst="rect">
            <a:avLst/>
          </a:prstGeom>
        </p:spPr>
      </p:pic>
      <p:sp>
        <p:nvSpPr>
          <p:cNvPr id="2" name="Rectangle 1"/>
          <p:cNvSpPr/>
          <p:nvPr/>
        </p:nvSpPr>
        <p:spPr>
          <a:xfrm>
            <a:off x="466192" y="71317"/>
            <a:ext cx="6373978" cy="1077218"/>
          </a:xfrm>
          <a:prstGeom prst="rect">
            <a:avLst/>
          </a:prstGeom>
        </p:spPr>
        <p:txBody>
          <a:bodyPr wrap="square">
            <a:spAutoFit/>
          </a:bodyPr>
          <a:lstStyle/>
          <a:p>
            <a:r>
              <a:rPr lang="en-US" sz="3200" b="1" dirty="0"/>
              <a:t>Truths Concerning Our Lord's Return</a:t>
            </a:r>
            <a:endParaRPr lang="en-US" sz="3200" dirty="0"/>
          </a:p>
        </p:txBody>
      </p:sp>
    </p:spTree>
    <p:extLst>
      <p:ext uri="{BB962C8B-B14F-4D97-AF65-F5344CB8AC3E}">
        <p14:creationId xmlns:p14="http://schemas.microsoft.com/office/powerpoint/2010/main" val="544258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6192" y="1148535"/>
            <a:ext cx="6373978" cy="5228508"/>
          </a:xfrm>
        </p:spPr>
        <p:txBody>
          <a:bodyPr>
            <a:normAutofit lnSpcReduction="10000"/>
          </a:bodyPr>
          <a:lstStyle/>
          <a:p>
            <a:pPr marL="457200" lvl="0" indent="-457200" algn="l">
              <a:buFont typeface="Arial" charset="0"/>
              <a:buChar char="•"/>
            </a:pPr>
            <a:r>
              <a:rPr lang="en-US" sz="3200" b="1" dirty="0"/>
              <a:t>The Great Supper:</a:t>
            </a:r>
            <a:endParaRPr lang="en-US" sz="2000" dirty="0"/>
          </a:p>
          <a:p>
            <a:pPr marL="914400" lvl="1" indent="-457200" algn="l">
              <a:buFont typeface="Arial" charset="0"/>
              <a:buChar char="•"/>
            </a:pPr>
            <a:r>
              <a:rPr lang="en-US" sz="3200" dirty="0"/>
              <a:t>Luke 14:15-24.</a:t>
            </a:r>
            <a:endParaRPr lang="en-US" sz="2000" dirty="0"/>
          </a:p>
          <a:p>
            <a:pPr marL="914400" lvl="1" indent="-457200" algn="l">
              <a:buFont typeface="Arial" charset="0"/>
              <a:buChar char="•"/>
            </a:pPr>
            <a:r>
              <a:rPr lang="en-US" sz="3200" dirty="0"/>
              <a:t>The entire world is invited to be present at the marriage supper of the Lamb. </a:t>
            </a:r>
            <a:endParaRPr lang="en-US" sz="2000" dirty="0"/>
          </a:p>
          <a:p>
            <a:pPr marL="457200" lvl="0" indent="-457200" algn="l">
              <a:buFont typeface="Arial" charset="0"/>
              <a:buChar char="•"/>
            </a:pPr>
            <a:r>
              <a:rPr lang="en-US" sz="3200" b="1" dirty="0"/>
              <a:t>The Wedding Garment:</a:t>
            </a:r>
            <a:endParaRPr lang="en-US" sz="2000" dirty="0"/>
          </a:p>
          <a:p>
            <a:pPr marL="914400" lvl="1" indent="-457200" algn="l">
              <a:buFont typeface="Arial" charset="0"/>
              <a:buChar char="•"/>
            </a:pPr>
            <a:r>
              <a:rPr lang="en-US" sz="3200" dirty="0"/>
              <a:t>Matthew 22:1-14</a:t>
            </a:r>
            <a:endParaRPr lang="en-US" sz="2000" dirty="0"/>
          </a:p>
          <a:p>
            <a:pPr marL="914400" lvl="1" indent="-457200" algn="l">
              <a:buFont typeface="Arial" charset="0"/>
              <a:buChar char="•"/>
            </a:pPr>
            <a:r>
              <a:rPr lang="en-US" sz="3200" dirty="0"/>
              <a:t>Those who preach the gospel today are often ignored, persecuted and even killed.</a:t>
            </a:r>
            <a:r>
              <a:rPr lang="en-US" dirty="0"/>
              <a:t> </a:t>
            </a:r>
            <a:endParaRPr lang="en-US" sz="4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278" y="5374405"/>
            <a:ext cx="2818219" cy="1483595"/>
          </a:xfrm>
          <a:prstGeom prst="rect">
            <a:avLst/>
          </a:prstGeom>
        </p:spPr>
      </p:pic>
      <p:sp>
        <p:nvSpPr>
          <p:cNvPr id="2" name="Rectangle 1"/>
          <p:cNvSpPr/>
          <p:nvPr/>
        </p:nvSpPr>
        <p:spPr>
          <a:xfrm>
            <a:off x="466192" y="71317"/>
            <a:ext cx="6373978" cy="1077218"/>
          </a:xfrm>
          <a:prstGeom prst="rect">
            <a:avLst/>
          </a:prstGeom>
        </p:spPr>
        <p:txBody>
          <a:bodyPr wrap="square">
            <a:spAutoFit/>
          </a:bodyPr>
          <a:lstStyle/>
          <a:p>
            <a:r>
              <a:rPr lang="en-US" sz="3200" b="1" dirty="0"/>
              <a:t>Parables Concerning Our Lord's Return</a:t>
            </a:r>
            <a:r>
              <a:rPr lang="en-US" sz="3200" dirty="0"/>
              <a:t> </a:t>
            </a:r>
            <a:endParaRPr lang="en-US" sz="3200" dirty="0"/>
          </a:p>
        </p:txBody>
      </p:sp>
    </p:spTree>
    <p:extLst>
      <p:ext uri="{BB962C8B-B14F-4D97-AF65-F5344CB8AC3E}">
        <p14:creationId xmlns:p14="http://schemas.microsoft.com/office/powerpoint/2010/main" val="1204432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6192" y="1148535"/>
            <a:ext cx="6373978" cy="5228508"/>
          </a:xfrm>
        </p:spPr>
        <p:txBody>
          <a:bodyPr>
            <a:normAutofit fontScale="85000" lnSpcReduction="20000"/>
          </a:bodyPr>
          <a:lstStyle/>
          <a:p>
            <a:pPr marL="457200" lvl="0" indent="-457200" algn="l">
              <a:buFont typeface="Arial" charset="0"/>
              <a:buChar char="•"/>
            </a:pPr>
            <a:r>
              <a:rPr lang="en-US" sz="3200" b="1" dirty="0"/>
              <a:t>Man Taking a Long Journey:</a:t>
            </a:r>
            <a:endParaRPr lang="en-US" sz="2000" dirty="0"/>
          </a:p>
          <a:p>
            <a:pPr marL="914400" lvl="1" indent="-457200" algn="l">
              <a:buFont typeface="Arial" charset="0"/>
              <a:buChar char="•"/>
            </a:pPr>
            <a:r>
              <a:rPr lang="en-US" sz="3200" dirty="0"/>
              <a:t>Mark 13:34-37.</a:t>
            </a:r>
            <a:endParaRPr lang="en-US" sz="2000" dirty="0"/>
          </a:p>
          <a:p>
            <a:pPr marL="914400" lvl="1" indent="-457200" algn="l">
              <a:buFont typeface="Arial" charset="0"/>
              <a:buChar char="•"/>
            </a:pPr>
            <a:r>
              <a:rPr lang="en-US" sz="3200" dirty="0"/>
              <a:t>Jesus likened Himself to this man who went on a far journey but might return at any moment. </a:t>
            </a:r>
            <a:endParaRPr lang="en-US" sz="3200" dirty="0" smtClean="0"/>
          </a:p>
          <a:p>
            <a:pPr marL="457200" lvl="0" indent="-457200" algn="l">
              <a:buFont typeface="Arial" charset="0"/>
              <a:buChar char="•"/>
            </a:pPr>
            <a:r>
              <a:rPr lang="en-US" sz="3200" b="1" dirty="0"/>
              <a:t>The Fig Tree:</a:t>
            </a:r>
            <a:endParaRPr lang="en-US" sz="2000" dirty="0"/>
          </a:p>
          <a:p>
            <a:pPr marL="914400" lvl="1" indent="-457200" algn="l">
              <a:buFont typeface="Arial" charset="0"/>
              <a:buChar char="•"/>
            </a:pPr>
            <a:r>
              <a:rPr lang="en-US" sz="3200" dirty="0"/>
              <a:t>Matthew 24:32-33 &amp; Mark 13:28-29.</a:t>
            </a:r>
            <a:endParaRPr lang="en-US" sz="2000" dirty="0"/>
          </a:p>
          <a:p>
            <a:pPr marL="914400" lvl="1" indent="-457200" algn="l">
              <a:buFont typeface="Arial" charset="0"/>
              <a:buChar char="•"/>
            </a:pPr>
            <a:r>
              <a:rPr lang="en-US" sz="3200" dirty="0"/>
              <a:t>Therefore, the truth taught here is that when the nation of Israel is restored to its power in Palestine and Jerusalem, it is a certain sign of nearness of our Lord's return.</a:t>
            </a:r>
            <a:r>
              <a:rPr lang="en-US" dirty="0"/>
              <a:t> </a:t>
            </a:r>
            <a:endParaRPr lang="en-US" sz="4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278" y="5374405"/>
            <a:ext cx="2818219" cy="1483595"/>
          </a:xfrm>
          <a:prstGeom prst="rect">
            <a:avLst/>
          </a:prstGeom>
        </p:spPr>
      </p:pic>
      <p:sp>
        <p:nvSpPr>
          <p:cNvPr id="2" name="Rectangle 1"/>
          <p:cNvSpPr/>
          <p:nvPr/>
        </p:nvSpPr>
        <p:spPr>
          <a:xfrm>
            <a:off x="466192" y="71317"/>
            <a:ext cx="6373978" cy="1077218"/>
          </a:xfrm>
          <a:prstGeom prst="rect">
            <a:avLst/>
          </a:prstGeom>
        </p:spPr>
        <p:txBody>
          <a:bodyPr wrap="square">
            <a:spAutoFit/>
          </a:bodyPr>
          <a:lstStyle/>
          <a:p>
            <a:r>
              <a:rPr lang="en-US" sz="3200" b="1" dirty="0"/>
              <a:t>Parables Concerning Our Lord's Return</a:t>
            </a:r>
            <a:r>
              <a:rPr lang="en-US" sz="3200" dirty="0"/>
              <a:t> </a:t>
            </a:r>
            <a:endParaRPr lang="en-US" sz="3200" dirty="0"/>
          </a:p>
        </p:txBody>
      </p:sp>
    </p:spTree>
    <p:extLst>
      <p:ext uri="{BB962C8B-B14F-4D97-AF65-F5344CB8AC3E}">
        <p14:creationId xmlns:p14="http://schemas.microsoft.com/office/powerpoint/2010/main" val="1271465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6192" y="1148535"/>
            <a:ext cx="6373978" cy="5228508"/>
          </a:xfrm>
        </p:spPr>
        <p:txBody>
          <a:bodyPr>
            <a:normAutofit fontScale="85000" lnSpcReduction="10000"/>
          </a:bodyPr>
          <a:lstStyle/>
          <a:p>
            <a:pPr marL="457200" lvl="0" indent="-457200" algn="l">
              <a:buFont typeface="Arial" charset="0"/>
              <a:buChar char="•"/>
            </a:pPr>
            <a:r>
              <a:rPr lang="en-US" sz="3200" b="1"/>
              <a:t>Watchful Servants:</a:t>
            </a:r>
            <a:endParaRPr lang="en-US" sz="2000"/>
          </a:p>
          <a:p>
            <a:pPr marL="914400" lvl="1" indent="-457200" algn="l">
              <a:buFont typeface="Arial" charset="0"/>
              <a:buChar char="•"/>
            </a:pPr>
            <a:r>
              <a:rPr lang="en-US" sz="3200" dirty="0"/>
              <a:t>Luke 12:35-40.</a:t>
            </a:r>
            <a:endParaRPr lang="en-US" sz="2000" dirty="0"/>
          </a:p>
          <a:p>
            <a:pPr marL="914400" lvl="1" indent="-457200" algn="l">
              <a:buFont typeface="Arial" charset="0"/>
              <a:buChar char="•"/>
            </a:pPr>
            <a:r>
              <a:rPr lang="en-US" sz="3200" dirty="0"/>
              <a:t>The church must be on a constant watch for the return of Jesus. </a:t>
            </a:r>
            <a:endParaRPr lang="en-US" sz="2000" dirty="0"/>
          </a:p>
          <a:p>
            <a:pPr marL="457200" lvl="0" indent="-457200" algn="l">
              <a:buFont typeface="Arial" charset="0"/>
              <a:buChar char="•"/>
            </a:pPr>
            <a:r>
              <a:rPr lang="en-US" sz="3200" b="1" dirty="0"/>
              <a:t>The Wise and Foolish Virgins:</a:t>
            </a:r>
            <a:endParaRPr lang="en-US" sz="2000" dirty="0"/>
          </a:p>
          <a:p>
            <a:pPr marL="914400" lvl="1" indent="-457200" algn="l">
              <a:buFont typeface="Arial" charset="0"/>
              <a:buChar char="•"/>
            </a:pPr>
            <a:r>
              <a:rPr lang="en-US" sz="3200" dirty="0"/>
              <a:t>Matthew 25:1-13.</a:t>
            </a:r>
            <a:endParaRPr lang="en-US" sz="2000" dirty="0"/>
          </a:p>
          <a:p>
            <a:pPr marL="914400" lvl="1" indent="-457200" algn="l">
              <a:buFont typeface="Arial" charset="0"/>
              <a:buChar char="•"/>
            </a:pPr>
            <a:r>
              <a:rPr lang="en-US" sz="3200" dirty="0"/>
              <a:t>The truth taught here is that it is absolutely necessary to have the Holy Ghost to be ready for the Rapture and to enter into the Marriage Supper of the Lamb.</a:t>
            </a: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278" y="5374405"/>
            <a:ext cx="2818219" cy="1483595"/>
          </a:xfrm>
          <a:prstGeom prst="rect">
            <a:avLst/>
          </a:prstGeom>
        </p:spPr>
      </p:pic>
      <p:sp>
        <p:nvSpPr>
          <p:cNvPr id="2" name="Rectangle 1"/>
          <p:cNvSpPr/>
          <p:nvPr/>
        </p:nvSpPr>
        <p:spPr>
          <a:xfrm>
            <a:off x="466192" y="71317"/>
            <a:ext cx="6373978" cy="1077218"/>
          </a:xfrm>
          <a:prstGeom prst="rect">
            <a:avLst/>
          </a:prstGeom>
        </p:spPr>
        <p:txBody>
          <a:bodyPr wrap="square">
            <a:spAutoFit/>
          </a:bodyPr>
          <a:lstStyle/>
          <a:p>
            <a:r>
              <a:rPr lang="en-US" sz="3200" b="1" dirty="0"/>
              <a:t>Parables Concerning Our Lord's Return</a:t>
            </a:r>
            <a:r>
              <a:rPr lang="en-US" sz="3200" dirty="0"/>
              <a:t> </a:t>
            </a:r>
            <a:endParaRPr lang="en-US" sz="3200" dirty="0"/>
          </a:p>
        </p:txBody>
      </p:sp>
    </p:spTree>
    <p:extLst>
      <p:ext uri="{BB962C8B-B14F-4D97-AF65-F5344CB8AC3E}">
        <p14:creationId xmlns:p14="http://schemas.microsoft.com/office/powerpoint/2010/main" val="1701734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6192" y="1148535"/>
            <a:ext cx="6373978" cy="5228508"/>
          </a:xfrm>
        </p:spPr>
        <p:txBody>
          <a:bodyPr>
            <a:normAutofit fontScale="92500" lnSpcReduction="20000"/>
          </a:bodyPr>
          <a:lstStyle/>
          <a:p>
            <a:pPr marL="457200" lvl="0" indent="-457200" algn="l">
              <a:buFont typeface="Arial" charset="0"/>
              <a:buChar char="•"/>
            </a:pPr>
            <a:r>
              <a:rPr lang="en-US" sz="3200" b="1" dirty="0"/>
              <a:t>The Talents:</a:t>
            </a:r>
            <a:endParaRPr lang="en-US" sz="2000" dirty="0"/>
          </a:p>
          <a:p>
            <a:pPr marL="914400" lvl="1" indent="-457200" algn="l">
              <a:buFont typeface="Arial" charset="0"/>
              <a:buChar char="•"/>
            </a:pPr>
            <a:r>
              <a:rPr lang="en-US" sz="3200" dirty="0"/>
              <a:t>Matthew 25:14-30.</a:t>
            </a:r>
            <a:endParaRPr lang="en-US" sz="2000" dirty="0"/>
          </a:p>
          <a:p>
            <a:pPr marL="914400" lvl="1" indent="-457200" algn="l">
              <a:buFont typeface="Arial" charset="0"/>
              <a:buChar char="•"/>
            </a:pPr>
            <a:r>
              <a:rPr lang="en-US" sz="3200" dirty="0"/>
              <a:t>The lesson taught here is that rewards will be given for faithfulness, not according to the number of talents but rather according to faithfulness. </a:t>
            </a:r>
            <a:endParaRPr lang="en-US" sz="2000" dirty="0"/>
          </a:p>
          <a:p>
            <a:pPr marL="457200" lvl="0" indent="-457200" algn="l">
              <a:buFont typeface="Arial" charset="0"/>
              <a:buChar char="•"/>
            </a:pPr>
            <a:r>
              <a:rPr lang="en-US" sz="3200" b="1" dirty="0"/>
              <a:t>The Pounds:</a:t>
            </a:r>
            <a:endParaRPr lang="en-US" sz="2000" dirty="0"/>
          </a:p>
          <a:p>
            <a:pPr marL="914400" lvl="1" indent="-457200" algn="l">
              <a:buFont typeface="Arial" charset="0"/>
              <a:buChar char="•"/>
            </a:pPr>
            <a:r>
              <a:rPr lang="en-US" sz="3200" dirty="0"/>
              <a:t>Luke 19:11-27. </a:t>
            </a:r>
            <a:endParaRPr lang="en-US" sz="2000" dirty="0"/>
          </a:p>
          <a:p>
            <a:pPr marL="914400" lvl="1" indent="-457200" algn="l">
              <a:buFont typeface="Arial" charset="0"/>
              <a:buChar char="•"/>
            </a:pPr>
            <a:r>
              <a:rPr lang="en-US" sz="3200" dirty="0"/>
              <a:t>Rewards are given in direct proportion to faithfulness. </a:t>
            </a: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278" y="5374405"/>
            <a:ext cx="2818219" cy="1483595"/>
          </a:xfrm>
          <a:prstGeom prst="rect">
            <a:avLst/>
          </a:prstGeom>
        </p:spPr>
      </p:pic>
      <p:sp>
        <p:nvSpPr>
          <p:cNvPr id="2" name="Rectangle 1"/>
          <p:cNvSpPr/>
          <p:nvPr/>
        </p:nvSpPr>
        <p:spPr>
          <a:xfrm>
            <a:off x="466192" y="71317"/>
            <a:ext cx="6373978" cy="1077218"/>
          </a:xfrm>
          <a:prstGeom prst="rect">
            <a:avLst/>
          </a:prstGeom>
        </p:spPr>
        <p:txBody>
          <a:bodyPr wrap="square">
            <a:spAutoFit/>
          </a:bodyPr>
          <a:lstStyle/>
          <a:p>
            <a:r>
              <a:rPr lang="en-US" sz="3200" b="1" dirty="0"/>
              <a:t>Parables Concerning Our Lord's Return</a:t>
            </a:r>
            <a:r>
              <a:rPr lang="en-US" sz="3200" dirty="0"/>
              <a:t> </a:t>
            </a:r>
            <a:endParaRPr lang="en-US" sz="3200" dirty="0"/>
          </a:p>
        </p:txBody>
      </p:sp>
    </p:spTree>
    <p:extLst>
      <p:ext uri="{BB962C8B-B14F-4D97-AF65-F5344CB8AC3E}">
        <p14:creationId xmlns:p14="http://schemas.microsoft.com/office/powerpoint/2010/main" val="316019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6192" y="1148535"/>
            <a:ext cx="6373978" cy="5228508"/>
          </a:xfrm>
        </p:spPr>
        <p:txBody>
          <a:bodyPr>
            <a:normAutofit/>
          </a:bodyPr>
          <a:lstStyle/>
          <a:p>
            <a:pPr marL="457200" lvl="0" indent="-457200" algn="l">
              <a:buFont typeface="Arial" charset="0"/>
              <a:buChar char="•"/>
            </a:pPr>
            <a:r>
              <a:rPr lang="en-US" sz="3200" b="1" dirty="0"/>
              <a:t>Laborers Hired for The Vineyard:</a:t>
            </a:r>
            <a:endParaRPr lang="en-US" sz="2000" dirty="0"/>
          </a:p>
          <a:p>
            <a:pPr marL="914400" lvl="1" indent="-457200" algn="l">
              <a:buFont typeface="Arial" charset="0"/>
              <a:buChar char="•"/>
            </a:pPr>
            <a:r>
              <a:rPr lang="en-US" sz="3200" dirty="0"/>
              <a:t>Matthew 20:1-16.</a:t>
            </a:r>
            <a:endParaRPr lang="en-US" sz="2000" dirty="0"/>
          </a:p>
          <a:p>
            <a:pPr marL="914400" lvl="1" indent="-457200" algn="l">
              <a:buFont typeface="Arial" charset="0"/>
              <a:buChar char="•"/>
            </a:pPr>
            <a:r>
              <a:rPr lang="en-US" sz="3200" dirty="0"/>
              <a:t>Pay was not given on length of service or amount of work accomplished but rather on faithfulness.</a:t>
            </a: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278" y="5374405"/>
            <a:ext cx="2818219" cy="1483595"/>
          </a:xfrm>
          <a:prstGeom prst="rect">
            <a:avLst/>
          </a:prstGeom>
        </p:spPr>
      </p:pic>
      <p:sp>
        <p:nvSpPr>
          <p:cNvPr id="2" name="Rectangle 1"/>
          <p:cNvSpPr/>
          <p:nvPr/>
        </p:nvSpPr>
        <p:spPr>
          <a:xfrm>
            <a:off x="466192" y="71317"/>
            <a:ext cx="6373978" cy="1077218"/>
          </a:xfrm>
          <a:prstGeom prst="rect">
            <a:avLst/>
          </a:prstGeom>
        </p:spPr>
        <p:txBody>
          <a:bodyPr wrap="square">
            <a:spAutoFit/>
          </a:bodyPr>
          <a:lstStyle/>
          <a:p>
            <a:r>
              <a:rPr lang="en-US" sz="3200" b="1" dirty="0"/>
              <a:t>Parables Concerning Our Lord's Return</a:t>
            </a:r>
            <a:r>
              <a:rPr lang="en-US" sz="3200" dirty="0"/>
              <a:t> </a:t>
            </a:r>
            <a:endParaRPr lang="en-US" sz="3200" dirty="0"/>
          </a:p>
        </p:txBody>
      </p:sp>
    </p:spTree>
    <p:extLst>
      <p:ext uri="{BB962C8B-B14F-4D97-AF65-F5344CB8AC3E}">
        <p14:creationId xmlns:p14="http://schemas.microsoft.com/office/powerpoint/2010/main" val="1294598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6192" y="1148535"/>
            <a:ext cx="6373978" cy="5228508"/>
          </a:xfrm>
        </p:spPr>
        <p:txBody>
          <a:bodyPr>
            <a:normAutofit/>
          </a:bodyPr>
          <a:lstStyle/>
          <a:p>
            <a:pPr marL="457200" lvl="0" indent="-457200" algn="l">
              <a:buFont typeface="Arial" charset="0"/>
              <a:buChar char="•"/>
            </a:pPr>
            <a:r>
              <a:rPr lang="en-US" sz="3200" dirty="0"/>
              <a:t>Sheep and The Goats: Matthew 25:31-46.</a:t>
            </a:r>
          </a:p>
          <a:p>
            <a:pPr marL="457200" lvl="0" indent="-457200" algn="l">
              <a:buFont typeface="Arial" charset="0"/>
              <a:buChar char="•"/>
            </a:pPr>
            <a:r>
              <a:rPr lang="en-US" sz="3200" dirty="0"/>
              <a:t>Vineyard Left to Husbandmen: Matthew 21:33-46.</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278" y="5374405"/>
            <a:ext cx="2818219" cy="1483595"/>
          </a:xfrm>
          <a:prstGeom prst="rect">
            <a:avLst/>
          </a:prstGeom>
        </p:spPr>
      </p:pic>
      <p:sp>
        <p:nvSpPr>
          <p:cNvPr id="2" name="Rectangle 1"/>
          <p:cNvSpPr/>
          <p:nvPr/>
        </p:nvSpPr>
        <p:spPr>
          <a:xfrm>
            <a:off x="466192" y="71317"/>
            <a:ext cx="6373978" cy="1077218"/>
          </a:xfrm>
          <a:prstGeom prst="rect">
            <a:avLst/>
          </a:prstGeom>
        </p:spPr>
        <p:txBody>
          <a:bodyPr wrap="square">
            <a:spAutoFit/>
          </a:bodyPr>
          <a:lstStyle/>
          <a:p>
            <a:r>
              <a:rPr lang="en-US" sz="3200" b="1" dirty="0"/>
              <a:t>Other Parables Concerning Our Lord's Return:</a:t>
            </a:r>
            <a:endParaRPr lang="en-US" sz="3200" dirty="0"/>
          </a:p>
        </p:txBody>
      </p:sp>
    </p:spTree>
    <p:extLst>
      <p:ext uri="{BB962C8B-B14F-4D97-AF65-F5344CB8AC3E}">
        <p14:creationId xmlns:p14="http://schemas.microsoft.com/office/powerpoint/2010/main" val="1912300935"/>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155</TotalTime>
  <Words>346</Words>
  <Application>Microsoft Macintosh PowerPoint</Application>
  <PresentationFormat>On-screen Show (4:3)</PresentationFormat>
  <Paragraphs>41</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Adelle-Regular</vt:lpstr>
      <vt:lpstr>Apple Chancery</vt:lpstr>
      <vt:lpstr>Georgia</vt:lpstr>
      <vt:lpstr>Arial</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Microsoft Office User</cp:lastModifiedBy>
  <cp:revision>57</cp:revision>
  <dcterms:created xsi:type="dcterms:W3CDTF">2014-03-26T14:03:34Z</dcterms:created>
  <dcterms:modified xsi:type="dcterms:W3CDTF">2017-05-31T19:37:52Z</dcterms:modified>
</cp:coreProperties>
</file>