
<file path=[Content_Types].xml><?xml version="1.0" encoding="utf-8"?>
<Types xmlns="http://schemas.openxmlformats.org/package/2006/content-types">
  <Default Extension="xml" ContentType="application/xml"/>
  <Default Extension="jpeg" ContentType="image/jpeg"/>
  <Default Extension="wdp" ContentType="image/vnd.ms-photo"/>
  <Default Extension="jp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2" r:id="rId4"/>
    <p:sldId id="263" r:id="rId5"/>
    <p:sldId id="264" r:id="rId6"/>
    <p:sldId id="266" r:id="rId7"/>
    <p:sldId id="265" r:id="rId8"/>
    <p:sldId id="267" r:id="rId9"/>
    <p:sldId id="268" r:id="rId10"/>
    <p:sldId id="269" r:id="rId11"/>
    <p:sldId id="270" r:id="rId12"/>
    <p:sldId id="271" r:id="rId13"/>
    <p:sldId id="272" r:id="rId14"/>
    <p:sldId id="273" r:id="rId15"/>
    <p:sldId id="27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D2"/>
    <a:srgbClr val="EDDCC1"/>
    <a:srgbClr val="FFF56F"/>
    <a:srgbClr val="EDCA52"/>
    <a:srgbClr val="FFAD1B"/>
    <a:srgbClr val="E9B739"/>
    <a:srgbClr val="F2E138"/>
    <a:srgbClr val="9461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94514"/>
  </p:normalViewPr>
  <p:slideViewPr>
    <p:cSldViewPr snapToGrid="0" snapToObjects="1">
      <p:cViewPr varScale="1">
        <p:scale>
          <a:sx n="104" d="100"/>
          <a:sy n="104" d="100"/>
        </p:scale>
        <p:origin x="30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20668" y="4087420"/>
            <a:ext cx="2549834" cy="520700"/>
          </a:xfrm>
        </p:spPr>
        <p:txBody>
          <a:bodyPr>
            <a:noAutofit/>
          </a:bodyPr>
          <a:lstStyle>
            <a:lvl1pPr>
              <a:defRPr sz="2400"/>
            </a:lvl1pPr>
          </a:lstStyle>
          <a:p>
            <a:pPr lvl="0"/>
            <a:r>
              <a:rPr lang="en-US" dirty="0" smtClean="0"/>
              <a:t>Add Your Subtitle</a:t>
            </a:r>
            <a:endParaRPr lang="en-US" dirty="0"/>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20669" y="2468779"/>
            <a:ext cx="4015234" cy="1367008"/>
          </a:xfrm>
        </p:spPr>
        <p:txBody>
          <a:bodyPr>
            <a:normAutofit/>
          </a:bodyPr>
          <a:lstStyle>
            <a:lvl1pPr>
              <a:defRPr sz="3600"/>
            </a:lvl1pPr>
          </a:lstStyle>
          <a:p>
            <a:r>
              <a:rPr lang="en-US" dirty="0" smtClean="0"/>
              <a:t>Add Your Title</a:t>
            </a:r>
            <a:endParaRPr lang="en-US" dirty="0"/>
          </a:p>
        </p:txBody>
      </p:sp>
      <p:sp>
        <p:nvSpPr>
          <p:cNvPr id="5" name="Text Placeholder 3"/>
          <p:cNvSpPr>
            <a:spLocks noGrp="1"/>
          </p:cNvSpPr>
          <p:nvPr>
            <p:ph type="body" sz="quarter" idx="11" hasCustomPrompt="1"/>
          </p:nvPr>
        </p:nvSpPr>
        <p:spPr>
          <a:xfrm>
            <a:off x="4220668" y="4087420"/>
            <a:ext cx="2549834" cy="520700"/>
          </a:xfrm>
        </p:spPr>
        <p:txBody>
          <a:bodyPr>
            <a:noAutofit/>
          </a:bodyPr>
          <a:lstStyle>
            <a:lvl1pPr>
              <a:defRPr sz="2400"/>
            </a:lvl1pPr>
          </a:lstStyle>
          <a:p>
            <a:pPr lvl="0"/>
            <a:r>
              <a:rPr lang="en-US" dirty="0" smtClean="0"/>
              <a:t>Add Your Subtitle</a:t>
            </a:r>
            <a:endParaRPr lang="en-US" dirty="0"/>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652461" y="1588856"/>
            <a:ext cx="7306020" cy="5070175"/>
          </a:xfrm>
        </p:spPr>
        <p:txBody>
          <a:bodyPr anchor="ctr"/>
          <a:lstStyle>
            <a:lvl1pPr algn="ctr">
              <a:defRPr baseline="0">
                <a:solidFill>
                  <a:schemeClr val="tx1"/>
                </a:solidFill>
              </a:defRPr>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1652461" y="1588856"/>
            <a:ext cx="7306020" cy="5070175"/>
          </a:xfrm>
        </p:spPr>
        <p:txBody>
          <a:bodyPr anchor="ctr"/>
          <a:lstStyle>
            <a:lvl1pPr algn="ctr">
              <a:defRPr baseline="0">
                <a:solidFill>
                  <a:schemeClr val="tx1"/>
                </a:solidFill>
              </a:defRPr>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52462" y="203229"/>
            <a:ext cx="2288072" cy="1153580"/>
          </a:xfrm>
        </p:spPr>
        <p:txBody>
          <a:bodyPr>
            <a:normAutofit/>
          </a:bodyPr>
          <a:lstStyle>
            <a:lvl1pPr>
              <a:defRPr sz="2400"/>
            </a:lvl1pPr>
          </a:lstStyle>
          <a:p>
            <a:r>
              <a:rPr lang="en-US" dirty="0" smtClean="0"/>
              <a:t>Add Your Title</a:t>
            </a:r>
            <a:endParaRPr lang="en-US" dirty="0"/>
          </a:p>
        </p:txBody>
      </p:sp>
      <p:sp>
        <p:nvSpPr>
          <p:cNvPr id="7" name="Text Placeholder 6"/>
          <p:cNvSpPr>
            <a:spLocks noGrp="1"/>
          </p:cNvSpPr>
          <p:nvPr>
            <p:ph type="body" sz="quarter" idx="10" hasCustomPrompt="1"/>
          </p:nvPr>
        </p:nvSpPr>
        <p:spPr>
          <a:xfrm>
            <a:off x="1652461" y="1588856"/>
            <a:ext cx="7306020" cy="5070175"/>
          </a:xfrm>
        </p:spPr>
        <p:txBody>
          <a:bodyPr anchor="ctr"/>
          <a:lstStyle>
            <a:lvl1pPr algn="ctr">
              <a:defRPr baseline="0">
                <a:solidFill>
                  <a:schemeClr val="tx1"/>
                </a:solidFill>
              </a:defRPr>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37708" y="149417"/>
            <a:ext cx="8859024" cy="4899227"/>
          </a:xfrm>
        </p:spPr>
        <p:txBody>
          <a:bodyPr anchor="ctr"/>
          <a:lstStyle>
            <a:lvl1pPr marL="0" indent="0">
              <a:buFont typeface="Arial"/>
              <a:buNone/>
              <a:defRPr>
                <a:solidFill>
                  <a:srgbClr val="FFFFFF"/>
                </a:solidFill>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137708" y="5248267"/>
            <a:ext cx="8859024" cy="1456814"/>
          </a:xfrm>
        </p:spPr>
        <p:txBody>
          <a:bodyPr>
            <a:normAutofit/>
          </a:bodyPr>
          <a:lstStyle>
            <a:lvl1pPr>
              <a:defRPr sz="2400" baseline="0"/>
            </a:lvl1pPr>
          </a:lstStyle>
          <a:p>
            <a:pPr lvl="0"/>
            <a:r>
              <a:rPr lang="en-US" dirty="0" smtClean="0"/>
              <a:t>Add Verse Here</a:t>
            </a:r>
            <a:endParaRPr lang="en-US" dirty="0"/>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37160" y="205448"/>
            <a:ext cx="8652468" cy="6443601"/>
          </a:xfrm>
        </p:spPr>
        <p:txBody>
          <a:bodyPr anchor="ctr"/>
          <a:lstStyle>
            <a:lvl1pPr marL="0" indent="0">
              <a:buFont typeface="Arial"/>
              <a:buNone/>
              <a:defRPr>
                <a:solidFill>
                  <a:srgbClr val="FFFFFF"/>
                </a:solidFill>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822514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4/30/17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4">
            <a:alphaModFix amt="95000"/>
            <a:extLst>
              <a:ext uri="{28A0092B-C50C-407E-A947-70E740481C1C}">
                <a14:useLocalDpi xmlns:a14="http://schemas.microsoft.com/office/drawing/2010/main" val="0"/>
              </a:ext>
            </a:extLst>
          </a:blip>
          <a:stretch>
            <a:fillRect/>
          </a:stretch>
        </p:blipFill>
        <p:spPr>
          <a:xfrm>
            <a:off x="3354269" y="2133600"/>
            <a:ext cx="6120384" cy="1664208"/>
          </a:xfrm>
          <a:prstGeom prst="rect">
            <a:avLst/>
          </a:prstGeom>
        </p:spPr>
      </p:pic>
      <p:pic>
        <p:nvPicPr>
          <p:cNvPr id="7" name="Picture 6"/>
          <p:cNvPicPr>
            <a:picLocks noChangeAspect="1"/>
          </p:cNvPicPr>
          <p:nvPr/>
        </p:nvPicPr>
        <p:blipFill>
          <a:blip r:embed="rId5">
            <a:alphaModFix amt="79000"/>
            <a:extLst>
              <a:ext uri="{28A0092B-C50C-407E-A947-70E740481C1C}">
                <a14:useLocalDpi xmlns:a14="http://schemas.microsoft.com/office/drawing/2010/main" val="0"/>
              </a:ext>
            </a:extLst>
          </a:blip>
          <a:stretch>
            <a:fillRect/>
          </a:stretch>
        </p:blipFill>
        <p:spPr>
          <a:xfrm>
            <a:off x="3714043" y="3117056"/>
            <a:ext cx="3444240" cy="566928"/>
          </a:xfrm>
          <a:prstGeom prst="rect">
            <a:avLst/>
          </a:prstGeom>
        </p:spPr>
      </p:pic>
    </p:spTree>
    <p:extLst>
      <p:ext uri="{BB962C8B-B14F-4D97-AF65-F5344CB8AC3E}">
        <p14:creationId xmlns:p14="http://schemas.microsoft.com/office/powerpoint/2010/main" val="389385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fontScale="90000"/>
          </a:bodyPr>
          <a:lstStyle/>
          <a:p>
            <a:pPr algn="l"/>
            <a:r>
              <a:rPr lang="en-US" sz="4400" b="1" dirty="0">
                <a:latin typeface="+mn-lt"/>
              </a:rPr>
              <a:t>Concerning 'Lord' as the Name</a:t>
            </a:r>
          </a:p>
        </p:txBody>
      </p:sp>
      <p:sp>
        <p:nvSpPr>
          <p:cNvPr id="9" name="Text Placeholder 8"/>
          <p:cNvSpPr>
            <a:spLocks noGrp="1"/>
          </p:cNvSpPr>
          <p:nvPr>
            <p:ph type="body" sz="quarter" idx="10"/>
          </p:nvPr>
        </p:nvSpPr>
        <p:spPr>
          <a:xfrm>
            <a:off x="1652461" y="1356810"/>
            <a:ext cx="7306020" cy="5302222"/>
          </a:xfrm>
        </p:spPr>
        <p:txBody>
          <a:bodyPr>
            <a:normAutofit fontScale="70000" lnSpcReduction="20000"/>
          </a:bodyPr>
          <a:lstStyle/>
          <a:p>
            <a:pPr marL="457200" lvl="0" indent="-457200" algn="l" fontAlgn="base">
              <a:buFont typeface="Arial" charset="0"/>
              <a:buChar char="•"/>
            </a:pPr>
            <a:r>
              <a:rPr lang="en-US" dirty="0"/>
              <a:t>The following quotations from Mr. Hall's book disprove the premise that 'lord' is the Name of the one True God:</a:t>
            </a:r>
          </a:p>
          <a:p>
            <a:pPr marL="1428750" lvl="1" indent="-514350" fontAlgn="base">
              <a:buFont typeface="+mj-lt"/>
              <a:buAutoNum type="arabicPeriod"/>
            </a:pPr>
            <a:r>
              <a:rPr lang="en-US" dirty="0"/>
              <a:t>"It is true that the word 'Lord' as the name of God does not express that name as God Himself originally declared in the Hebrew to Moses at the burning bush." (Exodus 3:14).</a:t>
            </a:r>
          </a:p>
          <a:p>
            <a:pPr marL="1428750" lvl="1" indent="-514350" fontAlgn="base">
              <a:buFont typeface="+mj-lt"/>
              <a:buAutoNum type="arabicPeriod"/>
            </a:pPr>
            <a:r>
              <a:rPr lang="en-US" dirty="0"/>
              <a:t>"It is a fact that the word 'lord' is applied in a number of instances to other than God and God in Christ in the Old and New Testaments.- </a:t>
            </a:r>
          </a:p>
          <a:p>
            <a:pPr marL="1428750" lvl="1" indent="-514350" fontAlgn="base">
              <a:buFont typeface="+mj-lt"/>
              <a:buAutoNum type="arabicPeriod"/>
            </a:pPr>
            <a:r>
              <a:rPr lang="en-US" dirty="0"/>
              <a:t>"When the word 'Lord' is used to express the name of God it ceases to be merely a title and becomes not only a name, but the name of all that God is, or in other words, 'the name which is above every name."</a:t>
            </a:r>
          </a:p>
        </p:txBody>
      </p:sp>
    </p:spTree>
    <p:extLst>
      <p:ext uri="{BB962C8B-B14F-4D97-AF65-F5344CB8AC3E}">
        <p14:creationId xmlns:p14="http://schemas.microsoft.com/office/powerpoint/2010/main" val="1994931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fontScale="90000"/>
          </a:bodyPr>
          <a:lstStyle/>
          <a:p>
            <a:pPr algn="l"/>
            <a:r>
              <a:rPr lang="en-US" sz="4400" b="1" dirty="0">
                <a:latin typeface="+mn-lt"/>
              </a:rPr>
              <a:t>Concerning 'Lord' as the Name</a:t>
            </a:r>
          </a:p>
        </p:txBody>
      </p:sp>
      <p:sp>
        <p:nvSpPr>
          <p:cNvPr id="9" name="Text Placeholder 8"/>
          <p:cNvSpPr>
            <a:spLocks noGrp="1"/>
          </p:cNvSpPr>
          <p:nvPr>
            <p:ph type="body" sz="quarter" idx="10"/>
          </p:nvPr>
        </p:nvSpPr>
        <p:spPr>
          <a:xfrm>
            <a:off x="1652461" y="1356810"/>
            <a:ext cx="7306020" cy="5302222"/>
          </a:xfrm>
        </p:spPr>
        <p:txBody>
          <a:bodyPr>
            <a:normAutofit/>
          </a:bodyPr>
          <a:lstStyle/>
          <a:p>
            <a:pPr marL="457200" lvl="0" indent="-457200" algn="l" fontAlgn="base">
              <a:buFont typeface="Arial" charset="0"/>
              <a:buChar char="•"/>
            </a:pPr>
            <a:r>
              <a:rPr lang="en-US" dirty="0"/>
              <a:t>The Hebrew `</a:t>
            </a:r>
            <a:r>
              <a:rPr lang="en-US" dirty="0" err="1"/>
              <a:t>acionai</a:t>
            </a:r>
            <a:r>
              <a:rPr lang="en-US" dirty="0"/>
              <a:t>' (or </a:t>
            </a:r>
            <a:r>
              <a:rPr lang="en-US" dirty="0" err="1"/>
              <a:t>adonay</a:t>
            </a:r>
            <a:r>
              <a:rPr lang="en-US" dirty="0"/>
              <a:t>) in the Old Testament and the Greek '</a:t>
            </a:r>
            <a:r>
              <a:rPr lang="en-US" dirty="0" err="1"/>
              <a:t>kurios</a:t>
            </a:r>
            <a:r>
              <a:rPr lang="en-US" dirty="0"/>
              <a:t>' in the New Testament are not similar in meaning to Yahweh, or Jehovah.</a:t>
            </a:r>
          </a:p>
          <a:p>
            <a:pPr marL="457200" lvl="0" indent="-457200" algn="l" fontAlgn="base">
              <a:buFont typeface="Arial" charset="0"/>
              <a:buChar char="•"/>
            </a:pPr>
            <a:r>
              <a:rPr lang="en-US" dirty="0"/>
              <a:t>They signify oversight, rank, or authority and do not constitute a proper name, although the Hebrew people used it as such.</a:t>
            </a:r>
          </a:p>
        </p:txBody>
      </p:sp>
    </p:spTree>
    <p:extLst>
      <p:ext uri="{BB962C8B-B14F-4D97-AF65-F5344CB8AC3E}">
        <p14:creationId xmlns:p14="http://schemas.microsoft.com/office/powerpoint/2010/main" val="64725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186249" y="203229"/>
            <a:ext cx="7957753" cy="1153580"/>
          </a:xfrm>
        </p:spPr>
        <p:txBody>
          <a:bodyPr>
            <a:normAutofit fontScale="90000"/>
          </a:bodyPr>
          <a:lstStyle/>
          <a:p>
            <a:pPr algn="l"/>
            <a:r>
              <a:rPr lang="en-US" sz="4400" b="1">
                <a:latin typeface="+mn-lt"/>
              </a:rPr>
              <a:t>Concerning "Christ" as the Name</a:t>
            </a:r>
          </a:p>
        </p:txBody>
      </p:sp>
      <p:sp>
        <p:nvSpPr>
          <p:cNvPr id="9" name="Text Placeholder 8"/>
          <p:cNvSpPr>
            <a:spLocks noGrp="1"/>
          </p:cNvSpPr>
          <p:nvPr>
            <p:ph type="body" sz="quarter" idx="10"/>
          </p:nvPr>
        </p:nvSpPr>
        <p:spPr>
          <a:xfrm>
            <a:off x="1652461" y="1356810"/>
            <a:ext cx="7306020" cy="5302222"/>
          </a:xfrm>
        </p:spPr>
        <p:txBody>
          <a:bodyPr>
            <a:normAutofit lnSpcReduction="10000"/>
          </a:bodyPr>
          <a:lstStyle/>
          <a:p>
            <a:pPr marL="457200" lvl="0" indent="-457200" algn="l" fontAlgn="base">
              <a:buFont typeface="Arial" charset="0"/>
              <a:buChar char="•"/>
            </a:pPr>
            <a:r>
              <a:rPr lang="en-US" dirty="0"/>
              <a:t>Though Jesus was a common name at the time of His birth, the title 'Christ' served to designate Him as the promised Messiah of Jewish expectation. </a:t>
            </a:r>
          </a:p>
          <a:p>
            <a:pPr marL="457200" lvl="0" indent="-457200" algn="l" fontAlgn="base">
              <a:buFont typeface="Arial" charset="0"/>
              <a:buChar char="•"/>
            </a:pPr>
            <a:r>
              <a:rPr lang="en-US" dirty="0"/>
              <a:t>Christ was the title (not the name) of the glorious King of Israel who was to reign in the age to come.</a:t>
            </a:r>
          </a:p>
          <a:p>
            <a:pPr marL="457200" lvl="0" indent="-457200" algn="l" fontAlgn="base">
              <a:buFont typeface="Arial" charset="0"/>
              <a:buChar char="•"/>
            </a:pPr>
            <a:r>
              <a:rPr lang="en-US" dirty="0"/>
              <a:t>The idea that Christ represents the Name of the Spirit finds no support in the Word of God. </a:t>
            </a:r>
          </a:p>
        </p:txBody>
      </p:sp>
    </p:spTree>
    <p:extLst>
      <p:ext uri="{BB962C8B-B14F-4D97-AF65-F5344CB8AC3E}">
        <p14:creationId xmlns:p14="http://schemas.microsoft.com/office/powerpoint/2010/main" val="1361542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186249" y="203229"/>
            <a:ext cx="7957753" cy="1153580"/>
          </a:xfrm>
        </p:spPr>
        <p:txBody>
          <a:bodyPr>
            <a:normAutofit fontScale="90000"/>
          </a:bodyPr>
          <a:lstStyle/>
          <a:p>
            <a:pPr algn="l"/>
            <a:r>
              <a:rPr lang="en-US" sz="4400" b="1">
                <a:latin typeface="+mn-lt"/>
              </a:rPr>
              <a:t>Concerning "Christ" as the Name</a:t>
            </a:r>
          </a:p>
        </p:txBody>
      </p:sp>
      <p:sp>
        <p:nvSpPr>
          <p:cNvPr id="9" name="Text Placeholder 8"/>
          <p:cNvSpPr>
            <a:spLocks noGrp="1"/>
          </p:cNvSpPr>
          <p:nvPr>
            <p:ph type="body" sz="quarter" idx="10"/>
          </p:nvPr>
        </p:nvSpPr>
        <p:spPr>
          <a:xfrm>
            <a:off x="1652461" y="1356810"/>
            <a:ext cx="7306020" cy="5302222"/>
          </a:xfrm>
        </p:spPr>
        <p:txBody>
          <a:bodyPr>
            <a:normAutofit/>
          </a:bodyPr>
          <a:lstStyle/>
          <a:p>
            <a:pPr marL="457200" lvl="0" indent="-457200" algn="l" fontAlgn="base">
              <a:buFont typeface="Arial" charset="0"/>
              <a:buChar char="•"/>
            </a:pPr>
            <a:r>
              <a:rPr lang="en-US" dirty="0"/>
              <a:t>The apostles declared Jesus was both Lord and Christ. This, then, was the significance of their use of one title or the other — or both. </a:t>
            </a:r>
          </a:p>
          <a:p>
            <a:pPr marL="457200" lvl="0" indent="-457200" algn="l" fontAlgn="base">
              <a:buFont typeface="Arial" charset="0"/>
              <a:buChar char="•"/>
            </a:pPr>
            <a:r>
              <a:rPr lang="en-US" dirty="0"/>
              <a:t>They could speak of Him as Jesus, or they could speak of Him as Lord, Lord Jesus, Jesus Christ, or Lord Jesus Christ.</a:t>
            </a:r>
          </a:p>
        </p:txBody>
      </p:sp>
    </p:spTree>
    <p:extLst>
      <p:ext uri="{BB962C8B-B14F-4D97-AF65-F5344CB8AC3E}">
        <p14:creationId xmlns:p14="http://schemas.microsoft.com/office/powerpoint/2010/main" val="122916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91541" cy="1153580"/>
          </a:xfrm>
        </p:spPr>
        <p:txBody>
          <a:bodyPr>
            <a:normAutofit fontScale="90000"/>
          </a:bodyPr>
          <a:lstStyle/>
          <a:p>
            <a:pPr algn="l"/>
            <a:r>
              <a:rPr lang="en-US" sz="4400" b="1">
                <a:latin typeface="+mn-lt"/>
              </a:rPr>
              <a:t>Concerning "Lord Jesus Christ" as the Name</a:t>
            </a:r>
          </a:p>
        </p:txBody>
      </p:sp>
      <p:sp>
        <p:nvSpPr>
          <p:cNvPr id="9" name="Text Placeholder 8"/>
          <p:cNvSpPr>
            <a:spLocks noGrp="1"/>
          </p:cNvSpPr>
          <p:nvPr>
            <p:ph type="body" sz="quarter" idx="10"/>
          </p:nvPr>
        </p:nvSpPr>
        <p:spPr>
          <a:xfrm>
            <a:off x="1652461" y="1356810"/>
            <a:ext cx="7306020" cy="5302222"/>
          </a:xfrm>
        </p:spPr>
        <p:txBody>
          <a:bodyPr>
            <a:normAutofit/>
          </a:bodyPr>
          <a:lstStyle/>
          <a:p>
            <a:pPr marL="457200" lvl="0" indent="-457200" algn="l" fontAlgn="base">
              <a:buFont typeface="Arial" charset="0"/>
              <a:buChar char="•"/>
            </a:pPr>
            <a:r>
              <a:rPr lang="en-US" dirty="0"/>
              <a:t>Some, in their quest for a three-fold name, have embraced the phrase, 'Lord Jesus Christ' as the Name, and the Name to be spoken in baptizing converts. </a:t>
            </a:r>
          </a:p>
          <a:p>
            <a:pPr marL="457200" lvl="0" indent="-457200" algn="l" fontAlgn="base">
              <a:buFont typeface="Arial" charset="0"/>
              <a:buChar char="•"/>
            </a:pPr>
            <a:r>
              <a:rPr lang="en-US" dirty="0"/>
              <a:t>Such individuals have taught that 'Lord' is the proper name of the Father, or first person, and that 'Christ' is the name of the Spirit, or third person of the Trinity</a:t>
            </a:r>
            <a:r>
              <a:rPr lang="en-US" dirty="0" smtClean="0"/>
              <a:t>.</a:t>
            </a:r>
            <a:endParaRPr lang="en-US" dirty="0"/>
          </a:p>
        </p:txBody>
      </p:sp>
    </p:spTree>
    <p:extLst>
      <p:ext uri="{BB962C8B-B14F-4D97-AF65-F5344CB8AC3E}">
        <p14:creationId xmlns:p14="http://schemas.microsoft.com/office/powerpoint/2010/main" val="155131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91541" cy="1153580"/>
          </a:xfrm>
        </p:spPr>
        <p:txBody>
          <a:bodyPr>
            <a:normAutofit fontScale="90000"/>
          </a:bodyPr>
          <a:lstStyle/>
          <a:p>
            <a:pPr algn="l"/>
            <a:r>
              <a:rPr lang="en-US" sz="4400" b="1">
                <a:latin typeface="+mn-lt"/>
              </a:rPr>
              <a:t>Concerning "Lord Jesus Christ" as the Name</a:t>
            </a:r>
          </a:p>
        </p:txBody>
      </p:sp>
      <p:sp>
        <p:nvSpPr>
          <p:cNvPr id="9" name="Text Placeholder 8"/>
          <p:cNvSpPr>
            <a:spLocks noGrp="1"/>
          </p:cNvSpPr>
          <p:nvPr>
            <p:ph type="body" sz="quarter" idx="10"/>
          </p:nvPr>
        </p:nvSpPr>
        <p:spPr>
          <a:xfrm>
            <a:off x="1652461" y="1356810"/>
            <a:ext cx="7306020" cy="5302222"/>
          </a:xfrm>
        </p:spPr>
        <p:txBody>
          <a:bodyPr>
            <a:normAutofit/>
          </a:bodyPr>
          <a:lstStyle/>
          <a:p>
            <a:pPr marL="457200" lvl="0" indent="-457200" algn="l" fontAlgn="base">
              <a:buFont typeface="Arial" charset="0"/>
              <a:buChar char="•"/>
            </a:pPr>
            <a:r>
              <a:rPr lang="en-US" dirty="0"/>
              <a:t>The four gospels speak of our Lord as Jesus over 600 times. </a:t>
            </a:r>
          </a:p>
          <a:p>
            <a:pPr marL="457200" lvl="0" indent="-457200" algn="l" fontAlgn="base">
              <a:buFont typeface="Arial" charset="0"/>
              <a:buChar char="•"/>
            </a:pPr>
            <a:r>
              <a:rPr lang="en-US"/>
              <a:t>The Book of Acts uses 'Jesus' alone 36 times, `Lord Jesus' 13 times, 'Jesus Christ' 10 times, and 'Lord Jesus Christ' 6 times in the Authorized Version. </a:t>
            </a:r>
          </a:p>
        </p:txBody>
      </p:sp>
    </p:spTree>
    <p:extLst>
      <p:ext uri="{BB962C8B-B14F-4D97-AF65-F5344CB8AC3E}">
        <p14:creationId xmlns:p14="http://schemas.microsoft.com/office/powerpoint/2010/main" val="23422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en-US" sz="4400" b="1" dirty="0">
                <a:latin typeface="+mn-lt"/>
              </a:rPr>
              <a:t>The </a:t>
            </a:r>
            <a:r>
              <a:rPr lang="en-US" sz="4400" b="1" dirty="0" smtClean="0">
                <a:latin typeface="+mn-lt"/>
              </a:rPr>
              <a:t>Name</a:t>
            </a:r>
            <a:endParaRPr lang="en-US" sz="4400" dirty="0">
              <a:latin typeface="+mn-lt"/>
            </a:endParaRPr>
          </a:p>
        </p:txBody>
      </p:sp>
      <p:sp>
        <p:nvSpPr>
          <p:cNvPr id="9" name="Text Placeholder 8"/>
          <p:cNvSpPr>
            <a:spLocks noGrp="1"/>
          </p:cNvSpPr>
          <p:nvPr>
            <p:ph type="body" sz="quarter" idx="10"/>
          </p:nvPr>
        </p:nvSpPr>
        <p:spPr>
          <a:xfrm>
            <a:off x="1652461" y="1356810"/>
            <a:ext cx="7306020" cy="5302222"/>
          </a:xfrm>
        </p:spPr>
        <p:txBody>
          <a:bodyPr>
            <a:normAutofit fontScale="92500" lnSpcReduction="20000"/>
          </a:bodyPr>
          <a:lstStyle/>
          <a:p>
            <a:pPr marL="457200" lvl="0" indent="-457200" algn="l" fontAlgn="base">
              <a:buFont typeface="Arial" charset="0"/>
              <a:buChar char="•"/>
            </a:pPr>
            <a:r>
              <a:rPr lang="en-US" dirty="0"/>
              <a:t>A clear and positive message of The Name of the One True God is generally in evidence. </a:t>
            </a:r>
          </a:p>
          <a:p>
            <a:pPr marL="457200" lvl="0" indent="-457200" algn="l" fontAlgn="base">
              <a:buFont typeface="Arial" charset="0"/>
              <a:buChar char="•"/>
            </a:pPr>
            <a:r>
              <a:rPr lang="en-US" dirty="0"/>
              <a:t>Church denominations, educational institutions and business firms declare themselves by making their names known. </a:t>
            </a:r>
          </a:p>
          <a:p>
            <a:pPr marL="457200" lvl="0" indent="-457200" algn="l" fontAlgn="base">
              <a:buFont typeface="Arial" charset="0"/>
              <a:buChar char="•"/>
            </a:pPr>
            <a:r>
              <a:rPr lang="en-US" dirty="0"/>
              <a:t>"For all the peoples walk everyone in the name of his god; and we will walk in the name of Jehovah our God for ever and ever." (Micah 4:5, ASV).</a:t>
            </a:r>
          </a:p>
          <a:p>
            <a:pPr marL="457200" lvl="0" indent="-457200" algn="l" fontAlgn="base">
              <a:buFont typeface="Arial" charset="0"/>
              <a:buChar char="•"/>
            </a:pPr>
            <a:r>
              <a:rPr lang="en-US" dirty="0"/>
              <a:t>In order to know who the True God is, the Bible teaches the necessity of knowing His Name</a:t>
            </a:r>
            <a:r>
              <a:rPr lang="en-US" dirty="0" smtClean="0"/>
              <a:t>.</a:t>
            </a:r>
            <a:endParaRPr lang="en-US" dirty="0"/>
          </a:p>
        </p:txBody>
      </p:sp>
    </p:spTree>
    <p:extLst>
      <p:ext uri="{BB962C8B-B14F-4D97-AF65-F5344CB8AC3E}">
        <p14:creationId xmlns:p14="http://schemas.microsoft.com/office/powerpoint/2010/main" val="140548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en-US" sz="4400" b="1" dirty="0">
                <a:latin typeface="+mn-lt"/>
              </a:rPr>
              <a:t>Tradition vs. Doctrine</a:t>
            </a:r>
          </a:p>
        </p:txBody>
      </p:sp>
      <p:sp>
        <p:nvSpPr>
          <p:cNvPr id="9" name="Text Placeholder 8"/>
          <p:cNvSpPr>
            <a:spLocks noGrp="1"/>
          </p:cNvSpPr>
          <p:nvPr>
            <p:ph type="body" sz="quarter" idx="10"/>
          </p:nvPr>
        </p:nvSpPr>
        <p:spPr>
          <a:xfrm>
            <a:off x="1652461" y="1356810"/>
            <a:ext cx="7306020" cy="5302222"/>
          </a:xfrm>
        </p:spPr>
        <p:txBody>
          <a:bodyPr>
            <a:normAutofit fontScale="92500" lnSpcReduction="20000"/>
          </a:bodyPr>
          <a:lstStyle/>
          <a:p>
            <a:pPr marL="457200" lvl="0" indent="-457200" algn="l" fontAlgn="base">
              <a:buFont typeface="Arial" charset="0"/>
              <a:buChar char="•"/>
            </a:pPr>
            <a:r>
              <a:rPr lang="en-US" dirty="0"/>
              <a:t>The foundation of the great doctrines of the Bible is laid out in the Old Testament. </a:t>
            </a:r>
          </a:p>
          <a:p>
            <a:pPr marL="457200" lvl="0" indent="-457200" algn="l" fontAlgn="base">
              <a:buFont typeface="Arial" charset="0"/>
              <a:buChar char="•"/>
            </a:pPr>
            <a:r>
              <a:rPr lang="en-US" dirty="0"/>
              <a:t>The traditional church, however, has generally made Matthew 28:19 their `golden text' for teaching the Name: "Go ye therefore, and teach all nations, baptizing them in the name of the Father, and of the Son, and of the Holy Ghost.”</a:t>
            </a:r>
          </a:p>
          <a:p>
            <a:pPr marL="457200" lvl="0" indent="-457200" algn="l" fontAlgn="base">
              <a:buFont typeface="Arial" charset="0"/>
              <a:buChar char="•"/>
            </a:pPr>
            <a:r>
              <a:rPr lang="en-US" dirty="0"/>
              <a:t>The teaching of the phrase, `Father, Son and Holy Spirit' as God's divinely declared Name draws no distinction between common and proper name.</a:t>
            </a:r>
          </a:p>
        </p:txBody>
      </p:sp>
    </p:spTree>
    <p:extLst>
      <p:ext uri="{BB962C8B-B14F-4D97-AF65-F5344CB8AC3E}">
        <p14:creationId xmlns:p14="http://schemas.microsoft.com/office/powerpoint/2010/main" val="81999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en-US" sz="4400" b="1" dirty="0">
                <a:latin typeface="+mn-lt"/>
              </a:rPr>
              <a:t>Tradition vs. Doctrine</a:t>
            </a:r>
          </a:p>
        </p:txBody>
      </p:sp>
      <p:sp>
        <p:nvSpPr>
          <p:cNvPr id="9" name="Text Placeholder 8"/>
          <p:cNvSpPr>
            <a:spLocks noGrp="1"/>
          </p:cNvSpPr>
          <p:nvPr>
            <p:ph type="body" sz="quarter" idx="10"/>
          </p:nvPr>
        </p:nvSpPr>
        <p:spPr>
          <a:xfrm>
            <a:off x="1652461" y="1356810"/>
            <a:ext cx="7306020" cy="5302222"/>
          </a:xfrm>
        </p:spPr>
        <p:txBody>
          <a:bodyPr>
            <a:normAutofit/>
          </a:bodyPr>
          <a:lstStyle/>
          <a:p>
            <a:pPr marL="457200" lvl="0" indent="-457200" algn="l" fontAlgn="base">
              <a:buFont typeface="Arial" charset="0"/>
              <a:buChar char="•"/>
            </a:pPr>
            <a:r>
              <a:rPr lang="en-US" dirty="0"/>
              <a:t>The angel did not instruct Mary that "Thou shalt call His name 'son,' ''but rather," And she shall bring forth a son, and thou shalt call his name JESUS" (Matthew 1:21). </a:t>
            </a:r>
          </a:p>
          <a:p>
            <a:pPr marL="457200" lvl="0" indent="-457200" algn="l" fontAlgn="base">
              <a:buFont typeface="Arial" charset="0"/>
              <a:buChar char="•"/>
            </a:pPr>
            <a:r>
              <a:rPr lang="en-US" dirty="0"/>
              <a:t>The Scriptures do not designate God's Name as `Spirit,' but the Word declares that, "God is a Spirit." (John 4:24)</a:t>
            </a:r>
          </a:p>
        </p:txBody>
      </p:sp>
    </p:spTree>
    <p:extLst>
      <p:ext uri="{BB962C8B-B14F-4D97-AF65-F5344CB8AC3E}">
        <p14:creationId xmlns:p14="http://schemas.microsoft.com/office/powerpoint/2010/main" val="39125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mr-IN" sz="4400" b="1" dirty="0" err="1">
                <a:latin typeface="+mn-lt"/>
                <a:cs typeface="+mn-cs"/>
              </a:rPr>
              <a:t>Mark</a:t>
            </a:r>
            <a:r>
              <a:rPr lang="mr-IN" sz="4400" b="1" dirty="0">
                <a:latin typeface="+mn-lt"/>
                <a:cs typeface="+mn-cs"/>
              </a:rPr>
              <a:t> 16:15-18</a:t>
            </a:r>
          </a:p>
        </p:txBody>
      </p:sp>
      <p:sp>
        <p:nvSpPr>
          <p:cNvPr id="9" name="Text Placeholder 8"/>
          <p:cNvSpPr>
            <a:spLocks noGrp="1"/>
          </p:cNvSpPr>
          <p:nvPr>
            <p:ph type="body" sz="quarter" idx="10"/>
          </p:nvPr>
        </p:nvSpPr>
        <p:spPr>
          <a:xfrm>
            <a:off x="1652461" y="1999361"/>
            <a:ext cx="7306020" cy="3598249"/>
          </a:xfrm>
        </p:spPr>
        <p:txBody>
          <a:bodyPr>
            <a:normAutofit fontScale="85000" lnSpcReduction="20000"/>
          </a:bodyPr>
          <a:lstStyle/>
          <a:p>
            <a:pPr lvl="0" fontAlgn="base"/>
            <a:r>
              <a:rPr lang="en-US" dirty="0"/>
              <a:t>"[Jesus] said unto them, ‘Go ye into all the world, and preach the gospel to every creature. He that believeth and is baptized shall be saved; but he that believeth not shall be damned. And these signs shall follow them that believe; In my name shall they cast out devils; they shall speak with new tongues; they shall take up serpents; and if they drink any deadly thing, it shall not hurt them; they shall lay hands on the sick and they shall recover.’"</a:t>
            </a:r>
          </a:p>
        </p:txBody>
      </p:sp>
    </p:spTree>
    <p:extLst>
      <p:ext uri="{BB962C8B-B14F-4D97-AF65-F5344CB8AC3E}">
        <p14:creationId xmlns:p14="http://schemas.microsoft.com/office/powerpoint/2010/main" val="125475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hr-HR" sz="4400" b="1" dirty="0">
                <a:latin typeface="+mn-lt"/>
              </a:rPr>
              <a:t>Luke 24:46-47</a:t>
            </a:r>
          </a:p>
        </p:txBody>
      </p:sp>
      <p:sp>
        <p:nvSpPr>
          <p:cNvPr id="9" name="Text Placeholder 8"/>
          <p:cNvSpPr>
            <a:spLocks noGrp="1"/>
          </p:cNvSpPr>
          <p:nvPr>
            <p:ph type="body" sz="quarter" idx="10"/>
          </p:nvPr>
        </p:nvSpPr>
        <p:spPr>
          <a:xfrm>
            <a:off x="1652461" y="1999361"/>
            <a:ext cx="7306020" cy="3598249"/>
          </a:xfrm>
        </p:spPr>
        <p:txBody>
          <a:bodyPr>
            <a:normAutofit/>
          </a:bodyPr>
          <a:lstStyle/>
          <a:p>
            <a:pPr lvl="0" fontAlgn="base"/>
            <a:r>
              <a:rPr lang="en-US" dirty="0"/>
              <a:t>“[Jesus] said unto them, Thus it is written, and thus it </a:t>
            </a:r>
            <a:r>
              <a:rPr lang="en-US" dirty="0" err="1"/>
              <a:t>behoved</a:t>
            </a:r>
            <a:r>
              <a:rPr lang="en-US" dirty="0"/>
              <a:t> Christ to suffer, and to rise from the dead the third day. And that repentance and remission of sins should be preached in his name among all nations, beginning at Jerusalem. "</a:t>
            </a:r>
          </a:p>
        </p:txBody>
      </p:sp>
    </p:spTree>
    <p:extLst>
      <p:ext uri="{BB962C8B-B14F-4D97-AF65-F5344CB8AC3E}">
        <p14:creationId xmlns:p14="http://schemas.microsoft.com/office/powerpoint/2010/main" val="69743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en-US" sz="4400" b="1" dirty="0">
                <a:latin typeface="+mn-lt"/>
              </a:rPr>
              <a:t>The Trinitarian Baptism</a:t>
            </a:r>
          </a:p>
        </p:txBody>
      </p:sp>
      <p:sp>
        <p:nvSpPr>
          <p:cNvPr id="9" name="Text Placeholder 8"/>
          <p:cNvSpPr>
            <a:spLocks noGrp="1"/>
          </p:cNvSpPr>
          <p:nvPr>
            <p:ph type="body" sz="quarter" idx="10"/>
          </p:nvPr>
        </p:nvSpPr>
        <p:spPr>
          <a:xfrm>
            <a:off x="1652461" y="1356810"/>
            <a:ext cx="7306020" cy="5302222"/>
          </a:xfrm>
        </p:spPr>
        <p:txBody>
          <a:bodyPr>
            <a:normAutofit fontScale="85000" lnSpcReduction="10000"/>
          </a:bodyPr>
          <a:lstStyle/>
          <a:p>
            <a:pPr marL="457200" lvl="0" indent="-457200" algn="l" fontAlgn="base">
              <a:buFont typeface="Arial" charset="0"/>
              <a:buChar char="•"/>
            </a:pPr>
            <a:r>
              <a:rPr lang="en-US" dirty="0"/>
              <a:t>An interesting defense has been offered for the </a:t>
            </a:r>
            <a:r>
              <a:rPr lang="en-US" dirty="0" err="1"/>
              <a:t>trinitarian</a:t>
            </a:r>
            <a:r>
              <a:rPr lang="en-US" dirty="0"/>
              <a:t> form of water baptism. </a:t>
            </a:r>
          </a:p>
          <a:p>
            <a:pPr marL="457200" lvl="0" indent="-457200" algn="l" fontAlgn="base">
              <a:buFont typeface="Arial" charset="0"/>
              <a:buChar char="•"/>
            </a:pPr>
            <a:r>
              <a:rPr lang="en-US" dirty="0"/>
              <a:t>The argument is that there is no established pattern or formula to substantiate emphasis on the Name of Jesus. </a:t>
            </a:r>
          </a:p>
          <a:p>
            <a:pPr marL="457200" lvl="0" indent="-457200" algn="l" fontAlgn="base">
              <a:buFont typeface="Arial" charset="0"/>
              <a:buChar char="•"/>
            </a:pPr>
            <a:r>
              <a:rPr lang="en-US" dirty="0"/>
              <a:t>The phrases "name of the Lord," and "name of Jesus," "name of the Lord Jesus," and "name of Jesus Christ" have been cited as being variously spoken by the apostles. </a:t>
            </a:r>
          </a:p>
          <a:p>
            <a:pPr marL="457200" lvl="0" indent="-457200" algn="l" fontAlgn="base">
              <a:buFont typeface="Arial" charset="0"/>
              <a:buChar char="•"/>
            </a:pPr>
            <a:r>
              <a:rPr lang="en-US" dirty="0"/>
              <a:t>The error of such reasoning consists of making a 'formula' the issue, whereas the Scriptures consistently speak of "the Name" — and that Name is Jesus.</a:t>
            </a:r>
          </a:p>
        </p:txBody>
      </p:sp>
    </p:spTree>
    <p:extLst>
      <p:ext uri="{BB962C8B-B14F-4D97-AF65-F5344CB8AC3E}">
        <p14:creationId xmlns:p14="http://schemas.microsoft.com/office/powerpoint/2010/main" val="182596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a:bodyPr>
          <a:lstStyle/>
          <a:p>
            <a:pPr algn="l"/>
            <a:r>
              <a:rPr lang="en-US" sz="4400" b="1" dirty="0">
                <a:latin typeface="+mn-lt"/>
              </a:rPr>
              <a:t>The Trinitarian Baptism</a:t>
            </a:r>
          </a:p>
        </p:txBody>
      </p:sp>
      <p:sp>
        <p:nvSpPr>
          <p:cNvPr id="9" name="Text Placeholder 8"/>
          <p:cNvSpPr>
            <a:spLocks noGrp="1"/>
          </p:cNvSpPr>
          <p:nvPr>
            <p:ph type="body" sz="quarter" idx="10"/>
          </p:nvPr>
        </p:nvSpPr>
        <p:spPr>
          <a:xfrm>
            <a:off x="1652461" y="1356810"/>
            <a:ext cx="7306020" cy="5302222"/>
          </a:xfrm>
        </p:spPr>
        <p:txBody>
          <a:bodyPr>
            <a:normAutofit fontScale="92500" lnSpcReduction="10000"/>
          </a:bodyPr>
          <a:lstStyle/>
          <a:p>
            <a:pPr marL="457200" lvl="0" indent="-457200" algn="l" fontAlgn="base">
              <a:buFont typeface="Arial" charset="0"/>
              <a:buChar char="•"/>
            </a:pPr>
            <a:r>
              <a:rPr lang="en-US" dirty="0"/>
              <a:t>God's name is not a formula. </a:t>
            </a:r>
          </a:p>
          <a:p>
            <a:pPr marL="457200" lvl="0" indent="-457200" algn="l" fontAlgn="base">
              <a:buFont typeface="Arial" charset="0"/>
              <a:buChar char="•"/>
            </a:pPr>
            <a:r>
              <a:rPr lang="en-US" dirty="0"/>
              <a:t>The Name is not properly defined as `power,' authority, ‘influence,' or `doctrine,' notwithstanding some prevalent teaching to the contrary. </a:t>
            </a:r>
          </a:p>
          <a:p>
            <a:pPr marL="457200" lvl="0" indent="-457200" algn="l" fontAlgn="base">
              <a:buFont typeface="Arial" charset="0"/>
              <a:buChar char="•"/>
            </a:pPr>
            <a:r>
              <a:rPr lang="en-US" dirty="0"/>
              <a:t>God's power and authority are vested in His Name, and are therefore given to those who speak and minister in His Name. </a:t>
            </a:r>
          </a:p>
          <a:p>
            <a:pPr marL="457200" lvl="0" indent="-457200" algn="l" fontAlgn="base">
              <a:buFont typeface="Arial" charset="0"/>
              <a:buChar char="•"/>
            </a:pPr>
            <a:r>
              <a:rPr lang="en-US" dirty="0"/>
              <a:t>To teach otherwise is to miss the meaning and significance of the Name of the One True God.</a:t>
            </a:r>
          </a:p>
        </p:txBody>
      </p:sp>
    </p:spTree>
    <p:extLst>
      <p:ext uri="{BB962C8B-B14F-4D97-AF65-F5344CB8AC3E}">
        <p14:creationId xmlns:p14="http://schemas.microsoft.com/office/powerpoint/2010/main" val="356199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52461" y="203229"/>
            <a:ext cx="7405041" cy="1153580"/>
          </a:xfrm>
        </p:spPr>
        <p:txBody>
          <a:bodyPr>
            <a:normAutofit fontScale="90000"/>
          </a:bodyPr>
          <a:lstStyle/>
          <a:p>
            <a:pPr algn="l"/>
            <a:r>
              <a:rPr lang="en-US" sz="4400" b="1" dirty="0">
                <a:latin typeface="+mn-lt"/>
              </a:rPr>
              <a:t>Concerning 'Lord' as the Name</a:t>
            </a:r>
          </a:p>
        </p:txBody>
      </p:sp>
      <p:sp>
        <p:nvSpPr>
          <p:cNvPr id="9" name="Text Placeholder 8"/>
          <p:cNvSpPr>
            <a:spLocks noGrp="1"/>
          </p:cNvSpPr>
          <p:nvPr>
            <p:ph type="body" sz="quarter" idx="10"/>
          </p:nvPr>
        </p:nvSpPr>
        <p:spPr>
          <a:xfrm>
            <a:off x="1652461" y="1356810"/>
            <a:ext cx="7306020" cy="5302222"/>
          </a:xfrm>
        </p:spPr>
        <p:txBody>
          <a:bodyPr>
            <a:normAutofit/>
          </a:bodyPr>
          <a:lstStyle/>
          <a:p>
            <a:pPr fontAlgn="base"/>
            <a:r>
              <a:rPr lang="en-US" dirty="0"/>
              <a:t>"Although the Lord Jesus Christ commanded his original disciples to 'disciple all the nations, baptizing, in the Name of the Father and of the Son and of the Holy Spirit,' neither they nor the church of the apostolic age ever literally repeated the words of that command in baptizing anybody, so far as the New Testament bears witness." – William Phillips Hall</a:t>
            </a:r>
          </a:p>
        </p:txBody>
      </p:sp>
    </p:spTree>
    <p:extLst>
      <p:ext uri="{BB962C8B-B14F-4D97-AF65-F5344CB8AC3E}">
        <p14:creationId xmlns:p14="http://schemas.microsoft.com/office/powerpoint/2010/main" val="886435692"/>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202</TotalTime>
  <Words>1173</Words>
  <Application>Microsoft Macintosh PowerPoint</Application>
  <PresentationFormat>On-screen Show (4:3)</PresentationFormat>
  <Paragraphs>49</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Adelle-Regular</vt:lpstr>
      <vt:lpstr>Apple Chancery</vt:lpstr>
      <vt:lpstr>Trebuchet MS</vt:lpstr>
      <vt:lpstr>Arial</vt:lpstr>
      <vt:lpstr>Default</vt:lpstr>
      <vt:lpstr>PowerPoint Presentation</vt:lpstr>
      <vt:lpstr>The Name</vt:lpstr>
      <vt:lpstr>Tradition vs. Doctrine</vt:lpstr>
      <vt:lpstr>Tradition vs. Doctrine</vt:lpstr>
      <vt:lpstr>Mark 16:15-18</vt:lpstr>
      <vt:lpstr>Luke 24:46-47</vt:lpstr>
      <vt:lpstr>The Trinitarian Baptism</vt:lpstr>
      <vt:lpstr>The Trinitarian Baptism</vt:lpstr>
      <vt:lpstr>Concerning 'Lord' as the Name</vt:lpstr>
      <vt:lpstr>Concerning 'Lord' as the Name</vt:lpstr>
      <vt:lpstr>Concerning 'Lord' as the Name</vt:lpstr>
      <vt:lpstr>Concerning "Christ" as the Name</vt:lpstr>
      <vt:lpstr>Concerning "Christ" as the Name</vt:lpstr>
      <vt:lpstr>Concerning "Lord Jesus Christ" as the Name</vt:lpstr>
      <vt:lpstr>Concerning "Lord Jesus Christ" as the Name</vt:lpstr>
    </vt:vector>
  </TitlesOfParts>
  <Company>RT Creative Group</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Microsoft Office User</cp:lastModifiedBy>
  <cp:revision>33</cp:revision>
  <dcterms:created xsi:type="dcterms:W3CDTF">2014-03-26T14:03:34Z</dcterms:created>
  <dcterms:modified xsi:type="dcterms:W3CDTF">2017-04-30T08:28:16Z</dcterms:modified>
</cp:coreProperties>
</file>