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514"/>
  </p:normalViewPr>
  <p:slideViewPr>
    <p:cSldViewPr snapToGrid="0" snapToObjects="1">
      <p:cViewPr varScale="1">
        <p:scale>
          <a:sx n="104" d="100"/>
          <a:sy n="104" d="100"/>
        </p:scale>
        <p:origin x="15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066542" y="3928089"/>
            <a:ext cx="2010822" cy="426015"/>
          </a:xfrm>
        </p:spPr>
        <p:txBody>
          <a:bodyPr>
            <a:normAutofit/>
          </a:bodyPr>
          <a:lstStyle>
            <a:lvl1pPr>
              <a:defRPr sz="14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066542" y="3928089"/>
            <a:ext cx="2010822" cy="426015"/>
          </a:xfrm>
        </p:spPr>
        <p:txBody>
          <a:bodyPr>
            <a:normAutofit/>
          </a:bodyPr>
          <a:lstStyle>
            <a:lvl1pPr>
              <a:defRPr sz="1400"/>
            </a:lvl1pPr>
          </a:lstStyle>
          <a:p>
            <a:pPr lvl="0"/>
            <a:r>
              <a:rPr lang="en-US" dirty="0" smtClean="0"/>
              <a:t>Add Your Subtitle</a:t>
            </a:r>
            <a:endParaRPr lang="en-US" dirty="0"/>
          </a:p>
        </p:txBody>
      </p:sp>
      <p:sp>
        <p:nvSpPr>
          <p:cNvPr id="7" name="Title 1"/>
          <p:cNvSpPr>
            <a:spLocks noGrp="1"/>
          </p:cNvSpPr>
          <p:nvPr>
            <p:ph type="title" hasCustomPrompt="1"/>
          </p:nvPr>
        </p:nvSpPr>
        <p:spPr>
          <a:xfrm>
            <a:off x="1131455" y="1946676"/>
            <a:ext cx="7019636" cy="1900600"/>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62867" y="224703"/>
            <a:ext cx="8458227" cy="479749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62867" y="224703"/>
            <a:ext cx="8458227" cy="479749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62867" y="224703"/>
            <a:ext cx="8458227" cy="479749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2516909" y="5168001"/>
            <a:ext cx="4029364" cy="1393279"/>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10/9/17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 y="327111"/>
            <a:ext cx="8302752" cy="5492496"/>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normAutofit/>
          </a:bodyPr>
          <a:lstStyle/>
          <a:p>
            <a:pPr marL="342900" indent="-342900" algn="l">
              <a:buFont typeface="Arial" charset="0"/>
              <a:buChar char="•"/>
            </a:pPr>
            <a:r>
              <a:rPr lang="en-US" altLang="en-US" sz="2400" dirty="0"/>
              <a:t>"And he </a:t>
            </a:r>
            <a:r>
              <a:rPr lang="en-US" altLang="en-US" sz="2400" dirty="0" err="1"/>
              <a:t>saith</a:t>
            </a:r>
            <a:r>
              <a:rPr lang="en-US" altLang="en-US" sz="2400" dirty="0"/>
              <a:t> unto me, Seal not the sayings of the prophecy of this book" (Revelation 22:10).</a:t>
            </a:r>
          </a:p>
          <a:p>
            <a:pPr marL="342900" indent="-342900" algn="l">
              <a:buFont typeface="Arial" charset="0"/>
              <a:buChar char="•"/>
            </a:pPr>
            <a:r>
              <a:rPr lang="en-US" altLang="en-US" sz="2400" dirty="0"/>
              <a:t>"Blessed is he that </a:t>
            </a:r>
            <a:r>
              <a:rPr lang="en-US" altLang="en-US" sz="2400" dirty="0" err="1"/>
              <a:t>readeth</a:t>
            </a:r>
            <a:r>
              <a:rPr lang="en-US" altLang="en-US" sz="2400" dirty="0"/>
              <a:t>, and they that hear the words of this prophecy, and keep those things which are written therein" (Revelation 1:3). </a:t>
            </a:r>
          </a:p>
          <a:p>
            <a:pPr marL="342900" indent="-342900" algn="l">
              <a:buFont typeface="Arial" charset="0"/>
              <a:buChar char="•"/>
            </a:pPr>
            <a:r>
              <a:rPr lang="en-US" altLang="en-US" sz="2400" dirty="0"/>
              <a:t>"Blessed is he that </a:t>
            </a:r>
            <a:r>
              <a:rPr lang="en-US" altLang="en-US" sz="2400" dirty="0" err="1"/>
              <a:t>keepeth</a:t>
            </a:r>
            <a:r>
              <a:rPr lang="en-US" altLang="en-US" sz="2400" dirty="0"/>
              <a:t> the sayings of the prophecy of this book" (Revelation 22:7</a:t>
            </a:r>
            <a:r>
              <a:rPr lang="en-US" altLang="en-US" sz="2400" dirty="0" smtClean="0"/>
              <a:t>).</a:t>
            </a:r>
            <a:endParaRPr lang="en-US" altLang="en-US" sz="2400" dirty="0"/>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Promise Of Blessing</a:t>
            </a:r>
            <a:endParaRPr lang="en-US" sz="4400" dirty="0"/>
          </a:p>
        </p:txBody>
      </p:sp>
    </p:spTree>
    <p:extLst>
      <p:ext uri="{BB962C8B-B14F-4D97-AF65-F5344CB8AC3E}">
        <p14:creationId xmlns:p14="http://schemas.microsoft.com/office/powerpoint/2010/main" val="106129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normAutofit/>
          </a:bodyPr>
          <a:lstStyle/>
          <a:p>
            <a:pPr marL="342900" indent="-342900" algn="l">
              <a:buFont typeface="Arial" charset="0"/>
              <a:buChar char="•"/>
            </a:pPr>
            <a:r>
              <a:rPr lang="en-US" altLang="en-US" sz="2400" dirty="0"/>
              <a:t>God would never have promised these blessings if the book were a mystical book that could not be understood. The book could never be obeyed if it could not be understood. God planned that the prophecy should be read with clear understanding.</a:t>
            </a:r>
            <a:endParaRPr lang="en-US" altLang="en-US" sz="2400" dirty="0"/>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Promise Of Blessing</a:t>
            </a:r>
            <a:endParaRPr lang="en-US" sz="4400" dirty="0"/>
          </a:p>
        </p:txBody>
      </p:sp>
    </p:spTree>
    <p:extLst>
      <p:ext uri="{BB962C8B-B14F-4D97-AF65-F5344CB8AC3E}">
        <p14:creationId xmlns:p14="http://schemas.microsoft.com/office/powerpoint/2010/main" val="34002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1645619"/>
          </a:xfrm>
        </p:spPr>
        <p:txBody>
          <a:bodyPr anchor="t">
            <a:normAutofit/>
          </a:bodyPr>
          <a:lstStyle/>
          <a:p>
            <a:pPr marL="342900" indent="-342900" algn="l">
              <a:buFont typeface="Arial" charset="0"/>
              <a:buChar char="•"/>
            </a:pPr>
            <a:r>
              <a:rPr lang="en-US" altLang="en-US" sz="2400" dirty="0"/>
              <a:t>As Genesis gives understanding concerning the beginning of everything, Revelation teaches concerning the consummation of all things. We might compare the two books:</a:t>
            </a:r>
          </a:p>
        </p:txBody>
      </p:sp>
      <p:sp>
        <p:nvSpPr>
          <p:cNvPr id="2" name="Rectangle 1"/>
          <p:cNvSpPr/>
          <p:nvPr/>
        </p:nvSpPr>
        <p:spPr>
          <a:xfrm>
            <a:off x="526737" y="167502"/>
            <a:ext cx="8160063" cy="646331"/>
          </a:xfrm>
          <a:prstGeom prst="rect">
            <a:avLst/>
          </a:prstGeom>
        </p:spPr>
        <p:txBody>
          <a:bodyPr wrap="square">
            <a:spAutoFit/>
          </a:bodyPr>
          <a:lstStyle/>
          <a:p>
            <a:r>
              <a:rPr lang="en-US" altLang="en-US" sz="3600" dirty="0" smtClean="0"/>
              <a:t>Climax Of God's Revelation Of Truth</a:t>
            </a:r>
            <a:endParaRPr lang="en-US" sz="3600" dirty="0"/>
          </a:p>
        </p:txBody>
      </p:sp>
      <p:sp>
        <p:nvSpPr>
          <p:cNvPr id="5" name="Text Placeholder 3"/>
          <p:cNvSpPr txBox="1">
            <a:spLocks/>
          </p:cNvSpPr>
          <p:nvPr/>
        </p:nvSpPr>
        <p:spPr>
          <a:xfrm>
            <a:off x="526736" y="2582562"/>
            <a:ext cx="3934053" cy="3842952"/>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fontAlgn="base">
              <a:spcBef>
                <a:spcPct val="0"/>
              </a:spcBef>
              <a:spcAft>
                <a:spcPct val="0"/>
              </a:spcAft>
            </a:pPr>
            <a:r>
              <a:rPr lang="en-US" altLang="en-US" sz="2800" u="sng" dirty="0"/>
              <a:t>GENESIS </a:t>
            </a:r>
          </a:p>
          <a:p>
            <a:pPr lvl="0" algn="l" fontAlgn="base">
              <a:spcBef>
                <a:spcPct val="0"/>
              </a:spcBef>
              <a:spcAft>
                <a:spcPct val="0"/>
              </a:spcAft>
            </a:pPr>
            <a:r>
              <a:rPr lang="en-US" altLang="en-US" sz="2400" dirty="0"/>
              <a:t>Paradise lost </a:t>
            </a:r>
          </a:p>
          <a:p>
            <a:pPr lvl="0" algn="l" fontAlgn="base">
              <a:spcBef>
                <a:spcPct val="0"/>
              </a:spcBef>
              <a:spcAft>
                <a:spcPct val="0"/>
              </a:spcAft>
            </a:pPr>
            <a:r>
              <a:rPr lang="en-US" altLang="en-US" sz="2400" dirty="0"/>
              <a:t>The first city, a failure </a:t>
            </a:r>
          </a:p>
          <a:p>
            <a:pPr lvl="0" algn="l" fontAlgn="base">
              <a:spcBef>
                <a:spcPct val="0"/>
              </a:spcBef>
              <a:spcAft>
                <a:spcPct val="0"/>
              </a:spcAft>
            </a:pPr>
            <a:r>
              <a:rPr lang="en-US" altLang="en-US" sz="2400" dirty="0"/>
              <a:t>Beginning of the curse </a:t>
            </a:r>
          </a:p>
          <a:p>
            <a:pPr lvl="0" algn="l" fontAlgn="base">
              <a:spcBef>
                <a:spcPct val="0"/>
              </a:spcBef>
              <a:spcAft>
                <a:spcPct val="0"/>
              </a:spcAft>
            </a:pPr>
            <a:r>
              <a:rPr lang="en-US" altLang="en-US" sz="2400" dirty="0"/>
              <a:t>Marriage of the first </a:t>
            </a:r>
          </a:p>
          <a:p>
            <a:pPr lvl="0" algn="l" fontAlgn="base">
              <a:spcBef>
                <a:spcPct val="0"/>
              </a:spcBef>
              <a:spcAft>
                <a:spcPct val="0"/>
              </a:spcAft>
            </a:pPr>
            <a:r>
              <a:rPr lang="en-US" altLang="en-US" sz="2400" dirty="0"/>
              <a:t>First tears 	</a:t>
            </a:r>
          </a:p>
          <a:p>
            <a:pPr lvl="0" algn="l" fontAlgn="base">
              <a:spcBef>
                <a:spcPct val="0"/>
              </a:spcBef>
              <a:spcAft>
                <a:spcPct val="0"/>
              </a:spcAft>
            </a:pPr>
            <a:r>
              <a:rPr lang="en-US" altLang="en-US" sz="2400" dirty="0"/>
              <a:t>Satan's entrance </a:t>
            </a:r>
          </a:p>
          <a:p>
            <a:pPr lvl="0" algn="l" fontAlgn="base">
              <a:spcBef>
                <a:spcPct val="0"/>
              </a:spcBef>
              <a:spcAft>
                <a:spcPct val="0"/>
              </a:spcAft>
            </a:pPr>
            <a:r>
              <a:rPr lang="en-US" altLang="en-US" sz="2400" dirty="0"/>
              <a:t>Old creation 	</a:t>
            </a:r>
          </a:p>
          <a:p>
            <a:pPr lvl="0" algn="l" fontAlgn="base">
              <a:spcBef>
                <a:spcPct val="0"/>
              </a:spcBef>
              <a:spcAft>
                <a:spcPct val="0"/>
              </a:spcAft>
            </a:pPr>
            <a:r>
              <a:rPr lang="en-US" altLang="en-US" sz="2400" dirty="0"/>
              <a:t>Communion broken</a:t>
            </a:r>
          </a:p>
        </p:txBody>
      </p:sp>
      <p:sp>
        <p:nvSpPr>
          <p:cNvPr id="6" name="Text Placeholder 3"/>
          <p:cNvSpPr txBox="1">
            <a:spLocks/>
          </p:cNvSpPr>
          <p:nvPr/>
        </p:nvSpPr>
        <p:spPr>
          <a:xfrm>
            <a:off x="4460789" y="2582562"/>
            <a:ext cx="3934053" cy="3842952"/>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fontAlgn="base">
              <a:spcBef>
                <a:spcPct val="0"/>
              </a:spcBef>
              <a:spcAft>
                <a:spcPct val="0"/>
              </a:spcAft>
            </a:pPr>
            <a:r>
              <a:rPr lang="en-US" altLang="en-US" sz="2800" u="sng" dirty="0"/>
              <a:t>REVELATION</a:t>
            </a:r>
          </a:p>
          <a:p>
            <a:pPr lvl="0" algn="l" fontAlgn="base">
              <a:spcBef>
                <a:spcPct val="0"/>
              </a:spcBef>
              <a:spcAft>
                <a:spcPct val="0"/>
              </a:spcAft>
            </a:pPr>
            <a:r>
              <a:rPr lang="en-US" altLang="en-US" sz="2800" dirty="0"/>
              <a:t>Paradise regained</a:t>
            </a:r>
          </a:p>
          <a:p>
            <a:pPr lvl="0" algn="l" fontAlgn="base">
              <a:spcBef>
                <a:spcPct val="0"/>
              </a:spcBef>
              <a:spcAft>
                <a:spcPct val="0"/>
              </a:spcAft>
            </a:pPr>
            <a:r>
              <a:rPr lang="en-US" altLang="en-US" sz="2800" dirty="0"/>
              <a:t>City of the Redeemed</a:t>
            </a:r>
          </a:p>
          <a:p>
            <a:pPr lvl="0" algn="l" fontAlgn="base">
              <a:spcBef>
                <a:spcPct val="0"/>
              </a:spcBef>
              <a:spcAft>
                <a:spcPct val="0"/>
              </a:spcAft>
            </a:pPr>
            <a:r>
              <a:rPr lang="en-US" altLang="en-US" sz="2800" dirty="0"/>
              <a:t>No more curse</a:t>
            </a:r>
          </a:p>
          <a:p>
            <a:pPr lvl="0" algn="l" fontAlgn="base">
              <a:spcBef>
                <a:spcPct val="0"/>
              </a:spcBef>
              <a:spcAft>
                <a:spcPct val="0"/>
              </a:spcAft>
            </a:pPr>
            <a:r>
              <a:rPr lang="en-US" altLang="en-US" sz="2800" dirty="0"/>
              <a:t>Adam Marriage of the second Adam</a:t>
            </a:r>
          </a:p>
          <a:p>
            <a:pPr lvl="0" algn="l" fontAlgn="base">
              <a:spcBef>
                <a:spcPct val="0"/>
              </a:spcBef>
              <a:spcAft>
                <a:spcPct val="0"/>
              </a:spcAft>
            </a:pPr>
            <a:r>
              <a:rPr lang="en-US" altLang="en-US" sz="2800" dirty="0"/>
              <a:t>Every tear </a:t>
            </a:r>
          </a:p>
          <a:p>
            <a:pPr lvl="0" algn="l" fontAlgn="base">
              <a:spcBef>
                <a:spcPct val="0"/>
              </a:spcBef>
              <a:spcAft>
                <a:spcPct val="0"/>
              </a:spcAft>
            </a:pPr>
            <a:r>
              <a:rPr lang="en-US" altLang="en-US" sz="2800" dirty="0"/>
              <a:t>Satan's doom wiped away</a:t>
            </a:r>
          </a:p>
          <a:p>
            <a:pPr lvl="0" algn="l" fontAlgn="base">
              <a:spcBef>
                <a:spcPct val="0"/>
              </a:spcBef>
              <a:spcAft>
                <a:spcPct val="0"/>
              </a:spcAft>
            </a:pPr>
            <a:r>
              <a:rPr lang="en-US" altLang="en-US" sz="2800" dirty="0"/>
              <a:t>New creation</a:t>
            </a:r>
          </a:p>
          <a:p>
            <a:pPr lvl="0" algn="l" fontAlgn="base">
              <a:spcBef>
                <a:spcPct val="0"/>
              </a:spcBef>
              <a:spcAft>
                <a:spcPct val="0"/>
              </a:spcAft>
            </a:pPr>
            <a:r>
              <a:rPr lang="en-US" altLang="en-US" sz="2800" dirty="0"/>
              <a:t>Communion restored</a:t>
            </a:r>
          </a:p>
        </p:txBody>
      </p:sp>
    </p:spTree>
    <p:extLst>
      <p:ext uri="{BB962C8B-B14F-4D97-AF65-F5344CB8AC3E}">
        <p14:creationId xmlns:p14="http://schemas.microsoft.com/office/powerpoint/2010/main" val="130423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636852"/>
          </a:xfrm>
        </p:spPr>
        <p:txBody>
          <a:bodyPr anchor="t">
            <a:normAutofit/>
          </a:bodyPr>
          <a:lstStyle/>
          <a:p>
            <a:pPr marL="342900" indent="-342900" algn="l">
              <a:buFont typeface="Arial" charset="0"/>
              <a:buChar char="•"/>
            </a:pPr>
            <a:r>
              <a:rPr lang="en-US" altLang="en-US" sz="2400" dirty="0"/>
              <a:t>The number seven is God's number of perfection and completion in the book of Revelation.</a:t>
            </a:r>
          </a:p>
          <a:p>
            <a:pPr marL="342900" indent="-342900" algn="l">
              <a:buFont typeface="Arial" charset="0"/>
              <a:buChar char="•"/>
            </a:pPr>
            <a:r>
              <a:rPr lang="en-US" altLang="en-US" sz="2400" dirty="0"/>
              <a:t>There are SEVEN SEVENS that we might study as we read this wonderful book.</a:t>
            </a:r>
          </a:p>
          <a:p>
            <a:pPr marL="914400" lvl="1" indent="-457200" algn="l">
              <a:buFont typeface="+mj-lt"/>
              <a:buAutoNum type="arabicPeriod"/>
            </a:pPr>
            <a:r>
              <a:rPr lang="en-US" altLang="en-US" sz="2400" dirty="0" smtClean="0"/>
              <a:t>Seven </a:t>
            </a:r>
            <a:r>
              <a:rPr lang="en-US" altLang="en-US" sz="2400" dirty="0"/>
              <a:t>Churches Revelation 2:1 - Revelation 3:22.</a:t>
            </a:r>
          </a:p>
          <a:p>
            <a:pPr marL="914400" lvl="1" indent="-457200" algn="l">
              <a:buFont typeface="+mj-lt"/>
              <a:buAutoNum type="arabicPeriod"/>
            </a:pPr>
            <a:r>
              <a:rPr lang="en-US" altLang="en-US" sz="2400" dirty="0" smtClean="0"/>
              <a:t>Seven </a:t>
            </a:r>
            <a:r>
              <a:rPr lang="en-US" altLang="en-US" sz="2400" dirty="0"/>
              <a:t>Seals Revelation 6:1 - Revelation 8:5.</a:t>
            </a:r>
          </a:p>
          <a:p>
            <a:pPr marL="914400" lvl="1" indent="-457200" algn="l">
              <a:buFont typeface="+mj-lt"/>
              <a:buAutoNum type="arabicPeriod"/>
            </a:pPr>
            <a:r>
              <a:rPr lang="en-US" altLang="en-US" sz="2400" dirty="0" smtClean="0"/>
              <a:t>Seven </a:t>
            </a:r>
            <a:r>
              <a:rPr lang="en-US" altLang="en-US" sz="2400" dirty="0"/>
              <a:t>Trumpets Revelation 8:7 - Revelation 11:19.</a:t>
            </a:r>
          </a:p>
          <a:p>
            <a:pPr marL="914400" lvl="1" indent="-457200" algn="l">
              <a:buFont typeface="+mj-lt"/>
              <a:buAutoNum type="arabicPeriod"/>
            </a:pPr>
            <a:r>
              <a:rPr lang="en-US" altLang="en-US" sz="2400" dirty="0" smtClean="0"/>
              <a:t>Seven </a:t>
            </a:r>
            <a:r>
              <a:rPr lang="en-US" altLang="en-US" sz="2400" dirty="0"/>
              <a:t>Personages Revelation 12:1 - Revelation 13:18.</a:t>
            </a:r>
          </a:p>
          <a:p>
            <a:pPr marL="914400" lvl="1" indent="-457200" algn="l">
              <a:buFont typeface="+mj-lt"/>
              <a:buAutoNum type="arabicPeriod"/>
            </a:pPr>
            <a:r>
              <a:rPr lang="en-US" altLang="en-US" sz="2400" dirty="0" smtClean="0"/>
              <a:t>Seven </a:t>
            </a:r>
            <a:r>
              <a:rPr lang="en-US" altLang="en-US" sz="2400" dirty="0"/>
              <a:t>Vials Revelation 15:1 - Revelation 16:21.</a:t>
            </a:r>
          </a:p>
          <a:p>
            <a:pPr marL="914400" lvl="1" indent="-457200" algn="l">
              <a:buFont typeface="+mj-lt"/>
              <a:buAutoNum type="arabicPeriod"/>
            </a:pPr>
            <a:r>
              <a:rPr lang="en-US" altLang="en-US" sz="2400" dirty="0" smtClean="0"/>
              <a:t>Seven </a:t>
            </a:r>
            <a:r>
              <a:rPr lang="en-US" altLang="en-US" sz="2400" dirty="0"/>
              <a:t>Judgments Revelation 17:1 - Revelation 20:15.</a:t>
            </a:r>
          </a:p>
          <a:p>
            <a:pPr marL="914400" lvl="1" indent="-457200" algn="l">
              <a:buFont typeface="+mj-lt"/>
              <a:buAutoNum type="arabicPeriod"/>
            </a:pPr>
            <a:r>
              <a:rPr lang="en-US" altLang="en-US" sz="2400" dirty="0" smtClean="0"/>
              <a:t>Seven </a:t>
            </a:r>
            <a:r>
              <a:rPr lang="en-US" altLang="en-US" sz="2400" dirty="0"/>
              <a:t>New Things Revelation 21:1 - Revelation 22:5.</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The Number Seven</a:t>
            </a:r>
            <a:endParaRPr lang="en-US" sz="4400" dirty="0"/>
          </a:p>
        </p:txBody>
      </p:sp>
    </p:spTree>
    <p:extLst>
      <p:ext uri="{BB962C8B-B14F-4D97-AF65-F5344CB8AC3E}">
        <p14:creationId xmlns:p14="http://schemas.microsoft.com/office/powerpoint/2010/main" val="9327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636852"/>
          </a:xfrm>
        </p:spPr>
        <p:txBody>
          <a:bodyPr anchor="t">
            <a:noAutofit/>
          </a:bodyPr>
          <a:lstStyle/>
          <a:p>
            <a:pPr marL="342900" indent="-342900" algn="l">
              <a:buFont typeface="Arial" charset="0"/>
              <a:buChar char="•"/>
            </a:pPr>
            <a:r>
              <a:rPr lang="en-US" altLang="en-US" sz="2600" dirty="0"/>
              <a:t>We must keep clear in mind that John recorded those things he saw and heard, as they were unfolded before him. </a:t>
            </a:r>
          </a:p>
          <a:p>
            <a:pPr marL="342900" indent="-342900" algn="l">
              <a:buFont typeface="Arial" charset="0"/>
              <a:buChar char="•"/>
            </a:pPr>
            <a:r>
              <a:rPr lang="en-US" altLang="en-US" sz="2600" dirty="0"/>
              <a:t>When we refer to a literal interpretation, we simply mean the 144,000 were 144,000 not just a symbolical number. New Jerusalem is a real city. The millennium is real. There will be one thousand years in Christ's Kingdom upon earth.</a:t>
            </a:r>
          </a:p>
          <a:p>
            <a:pPr marL="342900" indent="-342900" algn="l">
              <a:buFont typeface="Arial" charset="0"/>
              <a:buChar char="•"/>
            </a:pPr>
            <a:r>
              <a:rPr lang="en-US" altLang="en-US" sz="2600" dirty="0"/>
              <a:t>Keeping these principles in mind, this book becomes an exciting, challenging study. Just as the Lord promised, we can be blessed throughout our study of this wonderful prophecy.</a:t>
            </a:r>
          </a:p>
        </p:txBody>
      </p:sp>
      <p:sp>
        <p:nvSpPr>
          <p:cNvPr id="2" name="Rectangle 1"/>
          <p:cNvSpPr/>
          <p:nvPr/>
        </p:nvSpPr>
        <p:spPr>
          <a:xfrm>
            <a:off x="526737" y="167502"/>
            <a:ext cx="8160063" cy="584775"/>
          </a:xfrm>
          <a:prstGeom prst="rect">
            <a:avLst/>
          </a:prstGeom>
        </p:spPr>
        <p:txBody>
          <a:bodyPr wrap="square">
            <a:spAutoFit/>
          </a:bodyPr>
          <a:lstStyle/>
          <a:p>
            <a:r>
              <a:rPr lang="en-US" altLang="en-US" sz="3200" dirty="0" smtClean="0"/>
              <a:t>How To Read And Understand The Book</a:t>
            </a:r>
            <a:endParaRPr lang="en-US" sz="3200" dirty="0"/>
          </a:p>
        </p:txBody>
      </p:sp>
    </p:spTree>
    <p:extLst>
      <p:ext uri="{BB962C8B-B14F-4D97-AF65-F5344CB8AC3E}">
        <p14:creationId xmlns:p14="http://schemas.microsoft.com/office/powerpoint/2010/main" val="43763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lstStyle/>
          <a:p>
            <a:pPr marL="457200" indent="-457200" algn="l">
              <a:buFont typeface="Arial" charset="0"/>
              <a:buChar char="•"/>
            </a:pPr>
            <a:r>
              <a:rPr lang="en-US" altLang="en-US" dirty="0"/>
              <a:t>The word "Revelation" comes from the Latin "</a:t>
            </a:r>
            <a:r>
              <a:rPr lang="en-US" altLang="en-US" dirty="0" err="1"/>
              <a:t>revelatio</a:t>
            </a:r>
            <a:r>
              <a:rPr lang="en-US" altLang="en-US" dirty="0"/>
              <a:t>" which means to reveal or unveil.</a:t>
            </a:r>
          </a:p>
          <a:p>
            <a:pPr marL="457200" indent="-457200" algn="l">
              <a:buFont typeface="Arial" charset="0"/>
              <a:buChar char="•"/>
            </a:pPr>
            <a:r>
              <a:rPr lang="en-US" altLang="en-US" dirty="0"/>
              <a:t>The title was given to the book in the Latin Vulgate. The Greek title is "Apocalypse" taken from the first word in the Greek text "</a:t>
            </a:r>
            <a:r>
              <a:rPr lang="en-US" altLang="en-US" dirty="0" err="1"/>
              <a:t>Apokalypsis</a:t>
            </a:r>
            <a:r>
              <a:rPr lang="en-US" altLang="en-US" dirty="0"/>
              <a:t>."</a:t>
            </a:r>
          </a:p>
          <a:p>
            <a:pPr marL="457200" indent="-457200" algn="l">
              <a:buFont typeface="Arial" charset="0"/>
              <a:buChar char="•"/>
            </a:pPr>
            <a:r>
              <a:rPr lang="en-US" altLang="en-US" dirty="0"/>
              <a:t>The meaning is the revealing of something previously hidden such as removing a veil from a statue or picture.</a:t>
            </a:r>
            <a:endParaRPr lang="en-US" altLang="en-US" dirty="0"/>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Revelation</a:t>
            </a:r>
            <a:endParaRPr lang="en-US" sz="4400" dirty="0"/>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lstStyle/>
          <a:p>
            <a:pPr marL="457200" indent="-457200" algn="l">
              <a:buFont typeface="Arial" charset="0"/>
              <a:buChar char="•"/>
            </a:pPr>
            <a:r>
              <a:rPr lang="en-US" altLang="en-US" dirty="0"/>
              <a:t>John was the beloved disciple, the son of Zebedee. </a:t>
            </a:r>
          </a:p>
          <a:p>
            <a:pPr marL="457200" indent="-457200" algn="l">
              <a:buFont typeface="Arial" charset="0"/>
              <a:buChar char="•"/>
            </a:pPr>
            <a:r>
              <a:rPr lang="en-US" altLang="en-US" dirty="0"/>
              <a:t>He had previously written the gospel and his three epistles.</a:t>
            </a:r>
          </a:p>
          <a:p>
            <a:pPr marL="457200" indent="-457200" algn="l">
              <a:buFont typeface="Arial" charset="0"/>
              <a:buChar char="•"/>
            </a:pPr>
            <a:r>
              <a:rPr lang="en-US" altLang="en-US" dirty="0"/>
              <a:t>It is believed that the book was written in the year AD 96. </a:t>
            </a:r>
          </a:p>
          <a:p>
            <a:pPr marL="457200" indent="-457200" algn="l">
              <a:buFont typeface="Arial" charset="0"/>
              <a:buChar char="•"/>
            </a:pPr>
            <a:r>
              <a:rPr lang="en-US" altLang="en-US" dirty="0"/>
              <a:t>By this time John was a very old man, the only apostle who was still living. </a:t>
            </a:r>
          </a:p>
          <a:p>
            <a:pPr marL="457200" indent="-457200" algn="l">
              <a:buFont typeface="Arial" charset="0"/>
              <a:buChar char="•"/>
            </a:pPr>
            <a:r>
              <a:rPr lang="en-US" altLang="en-US" dirty="0"/>
              <a:t>When he wrote the book, he had been banished to the isle of Patmos. </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The Writer</a:t>
            </a:r>
            <a:endParaRPr lang="en-US" sz="4400" dirty="0"/>
          </a:p>
        </p:txBody>
      </p:sp>
    </p:spTree>
    <p:extLst>
      <p:ext uri="{BB962C8B-B14F-4D97-AF65-F5344CB8AC3E}">
        <p14:creationId xmlns:p14="http://schemas.microsoft.com/office/powerpoint/2010/main" val="7478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lstStyle/>
          <a:p>
            <a:pPr marL="457200" indent="-457200" algn="l">
              <a:buFont typeface="Arial" charset="0"/>
              <a:buChar char="•"/>
            </a:pPr>
            <a:r>
              <a:rPr lang="en-US" altLang="en-US" dirty="0"/>
              <a:t>This command to write was repeated many times throughout the book:</a:t>
            </a:r>
          </a:p>
          <a:p>
            <a:pPr marL="457200" indent="-457200" algn="l">
              <a:buFont typeface="Arial" charset="0"/>
              <a:buChar char="•"/>
            </a:pPr>
            <a:r>
              <a:rPr lang="en-US" altLang="en-US" i="1" dirty="0"/>
              <a:t>"… What thou </a:t>
            </a:r>
            <a:r>
              <a:rPr lang="en-US" altLang="en-US" i="1" dirty="0" err="1"/>
              <a:t>seest</a:t>
            </a:r>
            <a:r>
              <a:rPr lang="en-US" altLang="en-US" i="1" dirty="0"/>
              <a:t> write in a book…" (Revelation 1:11). "</a:t>
            </a:r>
          </a:p>
          <a:p>
            <a:pPr marL="457200" indent="-457200" algn="l">
              <a:buFont typeface="Arial" charset="0"/>
              <a:buChar char="•"/>
            </a:pPr>
            <a:r>
              <a:rPr lang="en-US" altLang="en-US" i="1" dirty="0"/>
              <a:t>"Write the things which thou hast seen…" (Revelation 1:19). "</a:t>
            </a:r>
          </a:p>
          <a:p>
            <a:pPr marL="457200" indent="-457200" algn="l">
              <a:buFont typeface="Arial" charset="0"/>
              <a:buChar char="•"/>
            </a:pPr>
            <a:r>
              <a:rPr lang="en-US" altLang="en-US" i="1" dirty="0"/>
              <a:t>"… Write, Blessed are the dead which die in the Lord…" (Revelation 14:13).</a:t>
            </a:r>
          </a:p>
          <a:p>
            <a:pPr marL="457200" indent="-457200" algn="l">
              <a:buFont typeface="Arial" charset="0"/>
              <a:buChar char="•"/>
            </a:pPr>
            <a:r>
              <a:rPr lang="en-US" altLang="en-US" i="1" dirty="0"/>
              <a:t>"… Write, Blessed are they which are called…" (Revelation 19:9).</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The Writer</a:t>
            </a:r>
            <a:endParaRPr lang="en-US" sz="4400" dirty="0"/>
          </a:p>
        </p:txBody>
      </p:sp>
    </p:spTree>
    <p:extLst>
      <p:ext uri="{BB962C8B-B14F-4D97-AF65-F5344CB8AC3E}">
        <p14:creationId xmlns:p14="http://schemas.microsoft.com/office/powerpoint/2010/main" val="60624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lstStyle/>
          <a:p>
            <a:pPr marL="457200" indent="-457200" algn="l">
              <a:buFont typeface="Arial" charset="0"/>
              <a:buChar char="•"/>
            </a:pPr>
            <a:r>
              <a:rPr lang="en-US" altLang="en-US" dirty="0" smtClean="0"/>
              <a:t>In </a:t>
            </a:r>
            <a:r>
              <a:rPr lang="en-US" altLang="en-US" dirty="0"/>
              <a:t>the second and third chapters he was instructed to write to each of the seven churches. Not only was John commanded to write but also Jesus Christ told John exactly what to write.</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smtClean="0"/>
              <a:t>The Writer</a:t>
            </a:r>
            <a:endParaRPr lang="en-US" sz="4400" dirty="0"/>
          </a:p>
        </p:txBody>
      </p:sp>
    </p:spTree>
    <p:extLst>
      <p:ext uri="{BB962C8B-B14F-4D97-AF65-F5344CB8AC3E}">
        <p14:creationId xmlns:p14="http://schemas.microsoft.com/office/powerpoint/2010/main" val="44978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normAutofit/>
          </a:bodyPr>
          <a:lstStyle/>
          <a:p>
            <a:pPr marL="342900" indent="-342900" algn="l">
              <a:buFont typeface="Arial" charset="0"/>
              <a:buChar char="•"/>
            </a:pPr>
            <a:r>
              <a:rPr lang="en-US" altLang="en-US" sz="2400" dirty="0"/>
              <a:t>The book of Revelation is a book of Prophecy as stated in several places throughout the book:</a:t>
            </a:r>
          </a:p>
          <a:p>
            <a:pPr marL="800100" lvl="1" indent="-342900" algn="l">
              <a:buFont typeface="Arial" charset="0"/>
              <a:buChar char="•"/>
            </a:pPr>
            <a:r>
              <a:rPr lang="en-US" altLang="en-US" sz="2400" i="1" dirty="0"/>
              <a:t>"Blessed is he that </a:t>
            </a:r>
            <a:r>
              <a:rPr lang="en-US" altLang="en-US" sz="2400" i="1" dirty="0" err="1"/>
              <a:t>readeth</a:t>
            </a:r>
            <a:r>
              <a:rPr lang="en-US" altLang="en-US" sz="2400" i="1" dirty="0"/>
              <a:t>, and they that hear the words of this prophecy…" (Revelation 1:3).</a:t>
            </a:r>
            <a:endParaRPr lang="en-US" altLang="en-US" sz="2400" dirty="0"/>
          </a:p>
          <a:p>
            <a:pPr marL="800100" lvl="1" indent="-342900" algn="l">
              <a:buFont typeface="Arial" charset="0"/>
              <a:buChar char="•"/>
            </a:pPr>
            <a:r>
              <a:rPr lang="en-US" altLang="en-US" sz="2400" i="1" dirty="0"/>
              <a:t>"… In the days of their prophecy…" (Revelation 11:6).</a:t>
            </a:r>
            <a:endParaRPr lang="en-US" altLang="en-US" sz="2400" dirty="0"/>
          </a:p>
          <a:p>
            <a:pPr marL="800100" lvl="1" indent="-342900" algn="l">
              <a:buFont typeface="Arial" charset="0"/>
              <a:buChar char="•"/>
            </a:pPr>
            <a:r>
              <a:rPr lang="en-US" altLang="en-US" sz="2400" i="1" dirty="0"/>
              <a:t>"… For the testimony of Jesus is the spirit of prophecy." (Revelation 19:10).</a:t>
            </a:r>
            <a:endParaRPr lang="en-US" altLang="en-US" sz="2400" dirty="0"/>
          </a:p>
          <a:p>
            <a:pPr marL="800100" lvl="1" indent="-342900" algn="l">
              <a:buFont typeface="Arial" charset="0"/>
              <a:buChar char="•"/>
            </a:pPr>
            <a:r>
              <a:rPr lang="en-US" altLang="en-US" sz="2400" i="1" dirty="0"/>
              <a:t>"… Blessed is he that </a:t>
            </a:r>
            <a:r>
              <a:rPr lang="en-US" altLang="en-US" sz="2400" i="1" dirty="0" err="1"/>
              <a:t>keepeth</a:t>
            </a:r>
            <a:r>
              <a:rPr lang="en-US" altLang="en-US" sz="2400" i="1" dirty="0"/>
              <a:t> the sayings of the prophecy of this book" (Revelation 22:7</a:t>
            </a:r>
            <a:r>
              <a:rPr lang="en-US" altLang="en-US" sz="2400" i="1" dirty="0" smtClean="0"/>
              <a:t>).</a:t>
            </a:r>
            <a:endParaRPr lang="en-US" altLang="en-US" sz="2400" dirty="0"/>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A Book Of Prophecy</a:t>
            </a:r>
            <a:endParaRPr lang="en-US" sz="4400" dirty="0"/>
          </a:p>
        </p:txBody>
      </p:sp>
    </p:spTree>
    <p:extLst>
      <p:ext uri="{BB962C8B-B14F-4D97-AF65-F5344CB8AC3E}">
        <p14:creationId xmlns:p14="http://schemas.microsoft.com/office/powerpoint/2010/main" val="165907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normAutofit/>
          </a:bodyPr>
          <a:lstStyle/>
          <a:p>
            <a:pPr marL="342900" indent="-342900" algn="l">
              <a:buFont typeface="Arial" charset="0"/>
              <a:buChar char="•"/>
            </a:pPr>
            <a:r>
              <a:rPr lang="en-US" altLang="en-US" sz="2400" i="1" dirty="0"/>
              <a:t>"Seal not the sayings of the prophecy of this book…" (Revelation 22:10).</a:t>
            </a:r>
          </a:p>
          <a:p>
            <a:pPr marL="342900" indent="-342900" algn="l">
              <a:buFont typeface="Arial" charset="0"/>
              <a:buChar char="•"/>
            </a:pPr>
            <a:r>
              <a:rPr lang="en-US" altLang="en-US" sz="2400" i="1" dirty="0"/>
              <a:t>"… The words of the prophecy of this book…" (Revelation 22:18).</a:t>
            </a:r>
          </a:p>
          <a:p>
            <a:pPr marL="342900" indent="-342900" algn="l">
              <a:buFont typeface="Arial" charset="0"/>
              <a:buChar char="•"/>
            </a:pPr>
            <a:r>
              <a:rPr lang="en-US" altLang="en-US" sz="2400" i="1" dirty="0"/>
              <a:t>"… The words of the prophecy of this book…" (Revelation 22:19).</a:t>
            </a:r>
          </a:p>
          <a:p>
            <a:pPr marL="342900" indent="-342900" algn="l">
              <a:buFont typeface="Arial" charset="0"/>
              <a:buChar char="•"/>
            </a:pPr>
            <a:r>
              <a:rPr lang="en-US" altLang="en-US" sz="2400" i="1" dirty="0"/>
              <a:t> </a:t>
            </a:r>
            <a:r>
              <a:rPr lang="en-US" altLang="en-US" sz="2400" i="1" dirty="0" smtClean="0"/>
              <a:t>Revelation </a:t>
            </a:r>
            <a:r>
              <a:rPr lang="en-US" altLang="en-US" sz="2400" i="1" dirty="0"/>
              <a:t>is a prophetical book and as such reveals the future.</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A Book Of Prophecy</a:t>
            </a:r>
            <a:endParaRPr lang="en-US" sz="4400" dirty="0"/>
          </a:p>
        </p:txBody>
      </p:sp>
    </p:spTree>
    <p:extLst>
      <p:ext uri="{BB962C8B-B14F-4D97-AF65-F5344CB8AC3E}">
        <p14:creationId xmlns:p14="http://schemas.microsoft.com/office/powerpoint/2010/main" val="47894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normAutofit fontScale="92500"/>
          </a:bodyPr>
          <a:lstStyle/>
          <a:p>
            <a:pPr marL="342900" indent="-342900" algn="l">
              <a:buFont typeface="Arial" charset="0"/>
              <a:buChar char="•"/>
            </a:pPr>
            <a:r>
              <a:rPr lang="en-US" altLang="en-US" sz="2400" dirty="0"/>
              <a:t>There have been many methods of interpretations of Revelation. We shall mention four of these methods:</a:t>
            </a:r>
          </a:p>
          <a:p>
            <a:pPr marL="342900" indent="-342900" algn="l">
              <a:buFont typeface="Arial" charset="0"/>
              <a:buChar char="•"/>
            </a:pPr>
            <a:r>
              <a:rPr lang="en-US" altLang="en-US" sz="2400" dirty="0" smtClean="0"/>
              <a:t>PRETERIST</a:t>
            </a:r>
            <a:r>
              <a:rPr lang="en-US" altLang="en-US" sz="2400" dirty="0"/>
              <a:t>: This is a claim that the greatest part of the book has already been fulfilled in the early history of the church.</a:t>
            </a:r>
          </a:p>
          <a:p>
            <a:pPr marL="342900" indent="-342900" algn="l">
              <a:buFont typeface="Arial" charset="0"/>
              <a:buChar char="•"/>
            </a:pPr>
            <a:r>
              <a:rPr lang="en-US" altLang="en-US" sz="2400" dirty="0" smtClean="0"/>
              <a:t>HISTORICAL</a:t>
            </a:r>
            <a:r>
              <a:rPr lang="en-US" altLang="en-US" sz="2400" dirty="0"/>
              <a:t>: This is a claim that the book deals with the whole period of church history from John's time to the end of the world.</a:t>
            </a:r>
          </a:p>
          <a:p>
            <a:pPr marL="342900" indent="-342900" algn="l">
              <a:buFont typeface="Arial" charset="0"/>
              <a:buChar char="•"/>
            </a:pPr>
            <a:r>
              <a:rPr lang="en-US" altLang="en-US" sz="2400" dirty="0" smtClean="0"/>
              <a:t>SPIRITUALIST</a:t>
            </a:r>
            <a:r>
              <a:rPr lang="en-US" altLang="en-US" sz="2400" dirty="0"/>
              <a:t>: This interpretation spiritualizes the teaching of the book and separates the teaching of the book from any historical events.</a:t>
            </a:r>
          </a:p>
          <a:p>
            <a:pPr marL="342900" indent="-342900" algn="l">
              <a:buFont typeface="Arial" charset="0"/>
              <a:buChar char="•"/>
            </a:pPr>
            <a:r>
              <a:rPr lang="en-US" altLang="en-US" sz="2400" dirty="0" smtClean="0"/>
              <a:t>FUTURIST </a:t>
            </a:r>
            <a:r>
              <a:rPr lang="en-US" altLang="en-US" sz="2400" dirty="0"/>
              <a:t>INTERPRETATION: This is the correct interpretation, which affirms that the major part of the book deals with what is still future. Apart from the first three chapters the book deals with the Lord's coming and the judgments that will still take place.</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Interpretations</a:t>
            </a:r>
            <a:endParaRPr lang="en-US" sz="4400" dirty="0"/>
          </a:p>
        </p:txBody>
      </p:sp>
    </p:spTree>
    <p:extLst>
      <p:ext uri="{BB962C8B-B14F-4D97-AF65-F5344CB8AC3E}">
        <p14:creationId xmlns:p14="http://schemas.microsoft.com/office/powerpoint/2010/main" val="77814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936943"/>
            <a:ext cx="8160063" cy="5430433"/>
          </a:xfrm>
        </p:spPr>
        <p:txBody>
          <a:bodyPr>
            <a:normAutofit/>
          </a:bodyPr>
          <a:lstStyle/>
          <a:p>
            <a:pPr marL="342900" indent="-342900" algn="l">
              <a:buFont typeface="Arial" charset="0"/>
              <a:buChar char="•"/>
            </a:pPr>
            <a:r>
              <a:rPr lang="en-US" altLang="en-US" sz="2400" dirty="0"/>
              <a:t>The key to the book of Revelation is given in Revelation 1:19. "Write the things which thou hast seen, and the things which are, and the things which shall be hereafter.“</a:t>
            </a:r>
          </a:p>
          <a:p>
            <a:pPr marL="342900" indent="-342900" algn="l">
              <a:buFont typeface="Arial" charset="0"/>
              <a:buChar char="•"/>
            </a:pPr>
            <a:endParaRPr lang="en-US" altLang="en-US" sz="2400" dirty="0"/>
          </a:p>
          <a:p>
            <a:pPr marL="342900" indent="-342900" algn="l">
              <a:buFont typeface="Arial" charset="0"/>
              <a:buChar char="•"/>
            </a:pPr>
            <a:r>
              <a:rPr lang="en-US" altLang="en-US" sz="2400" dirty="0" smtClean="0"/>
              <a:t>Here </a:t>
            </a:r>
            <a:r>
              <a:rPr lang="en-US" altLang="en-US" sz="2400" dirty="0"/>
              <a:t>is stated the three clear divisions of the book which do not overlap: </a:t>
            </a:r>
          </a:p>
          <a:p>
            <a:pPr marL="914400" lvl="1" indent="-457200" algn="l">
              <a:buFont typeface="+mj-lt"/>
              <a:buAutoNum type="arabicPeriod"/>
            </a:pPr>
            <a:r>
              <a:rPr lang="en-US" altLang="en-US" sz="2400" dirty="0" smtClean="0"/>
              <a:t>The </a:t>
            </a:r>
            <a:r>
              <a:rPr lang="en-US" altLang="en-US" sz="2400" dirty="0"/>
              <a:t>things which thou hast seen (Ch. 1)</a:t>
            </a:r>
          </a:p>
          <a:p>
            <a:pPr marL="914400" lvl="1" indent="-457200" algn="l">
              <a:buFont typeface="+mj-lt"/>
              <a:buAutoNum type="arabicPeriod"/>
            </a:pPr>
            <a:r>
              <a:rPr lang="en-US" altLang="en-US" sz="2400" dirty="0" smtClean="0"/>
              <a:t>The </a:t>
            </a:r>
            <a:r>
              <a:rPr lang="en-US" altLang="en-US" sz="2400" dirty="0"/>
              <a:t>things which are (Ch. 2-3)</a:t>
            </a:r>
          </a:p>
          <a:p>
            <a:pPr marL="914400" lvl="1" indent="-457200" algn="l">
              <a:buFont typeface="+mj-lt"/>
              <a:buAutoNum type="arabicPeriod"/>
            </a:pPr>
            <a:r>
              <a:rPr lang="en-US" altLang="en-US" sz="2400" dirty="0" smtClean="0"/>
              <a:t>The </a:t>
            </a:r>
            <a:r>
              <a:rPr lang="en-US" altLang="en-US" sz="2400" dirty="0"/>
              <a:t>things which shall be hereafter. (Ch. 4-22)</a:t>
            </a:r>
          </a:p>
        </p:txBody>
      </p:sp>
      <p:sp>
        <p:nvSpPr>
          <p:cNvPr id="2" name="Rectangle 1"/>
          <p:cNvSpPr/>
          <p:nvPr/>
        </p:nvSpPr>
        <p:spPr>
          <a:xfrm>
            <a:off x="526737" y="167502"/>
            <a:ext cx="8160063" cy="769441"/>
          </a:xfrm>
          <a:prstGeom prst="rect">
            <a:avLst/>
          </a:prstGeom>
        </p:spPr>
        <p:txBody>
          <a:bodyPr wrap="square">
            <a:spAutoFit/>
          </a:bodyPr>
          <a:lstStyle/>
          <a:p>
            <a:r>
              <a:rPr lang="en-US" altLang="en-US" sz="4400" dirty="0" smtClean="0"/>
              <a:t>Plan Of The Book</a:t>
            </a:r>
            <a:endParaRPr lang="en-US" sz="4400" dirty="0"/>
          </a:p>
        </p:txBody>
      </p:sp>
    </p:spTree>
    <p:extLst>
      <p:ext uri="{BB962C8B-B14F-4D97-AF65-F5344CB8AC3E}">
        <p14:creationId xmlns:p14="http://schemas.microsoft.com/office/powerpoint/2010/main" val="7508213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88</TotalTime>
  <Words>1030</Words>
  <Application>Microsoft Macintosh PowerPoint</Application>
  <PresentationFormat>On-screen Show (4:3)</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Adelle-Regular</vt:lpstr>
      <vt:lpstr>Apple Chancery</vt:lpstr>
      <vt:lpstr>Georgia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25</cp:revision>
  <dcterms:created xsi:type="dcterms:W3CDTF">2014-03-26T14:03:34Z</dcterms:created>
  <dcterms:modified xsi:type="dcterms:W3CDTF">2017-10-09T16:09:22Z</dcterms:modified>
</cp:coreProperties>
</file>