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58383F"/>
    <a:srgbClr val="DAAE88"/>
    <a:srgbClr val="2D8537"/>
    <a:srgbClr val="71757D"/>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94514"/>
  </p:normalViewPr>
  <p:slideViewPr>
    <p:cSldViewPr snapToGrid="0" snapToObjects="1">
      <p:cViewPr varScale="1">
        <p:scale>
          <a:sx n="104" d="100"/>
          <a:sy n="104" d="100"/>
        </p:scale>
        <p:origin x="3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931489" y="3997709"/>
            <a:ext cx="3332264" cy="28937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931489" y="3997709"/>
            <a:ext cx="3332264" cy="289376"/>
          </a:xfrm>
        </p:spPr>
        <p:txBody>
          <a:bodyP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2330322" y="1061055"/>
            <a:ext cx="4486370" cy="2572251"/>
          </a:xfrm>
        </p:spPr>
        <p:txBody>
          <a:bodyPr>
            <a:normAutofit/>
          </a:bodyPr>
          <a:lstStyle>
            <a:lvl1pPr>
              <a:defRPr sz="32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6193" y="460863"/>
            <a:ext cx="8213945" cy="416919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6193" y="460863"/>
            <a:ext cx="8213945" cy="416919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6193" y="460863"/>
            <a:ext cx="8213945" cy="416919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3651773" y="4973021"/>
            <a:ext cx="1851690" cy="1071771"/>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7"/>
            <a:ext cx="8214631" cy="46943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66192" y="5554435"/>
            <a:ext cx="8214632" cy="833325"/>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50144"/>
            <a:ext cx="8222669" cy="593761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10/9/17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4" y="1995495"/>
            <a:ext cx="9144000" cy="24384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altLang="en-US" dirty="0"/>
              <a:t>Excessive strictness made the observance of the Sabbath wholly impossible and brought burdens.</a:t>
            </a:r>
          </a:p>
          <a:p>
            <a:pPr marL="457200" indent="-457200" algn="l">
              <a:buFont typeface="Arial" charset="0"/>
              <a:buChar char="•"/>
            </a:pPr>
            <a:r>
              <a:rPr lang="en-US" altLang="en-US" dirty="0"/>
              <a:t>Sabbath was given to man for man's benefit. </a:t>
            </a:r>
          </a:p>
          <a:p>
            <a:pPr marL="457200" indent="-457200" algn="l">
              <a:buFont typeface="Arial" charset="0"/>
              <a:buChar char="•"/>
            </a:pPr>
            <a:r>
              <a:rPr lang="en-US" altLang="en-US" dirty="0"/>
              <a:t>He was Lord of the Sabbath day and that there was no sin in doing good.</a:t>
            </a:r>
          </a:p>
        </p:txBody>
      </p:sp>
      <p:sp>
        <p:nvSpPr>
          <p:cNvPr id="2" name="Rectangle 1"/>
          <p:cNvSpPr/>
          <p:nvPr/>
        </p:nvSpPr>
        <p:spPr>
          <a:xfrm>
            <a:off x="466192" y="266356"/>
            <a:ext cx="8222669" cy="646331"/>
          </a:xfrm>
          <a:prstGeom prst="rect">
            <a:avLst/>
          </a:prstGeom>
        </p:spPr>
        <p:txBody>
          <a:bodyPr wrap="square">
            <a:spAutoFit/>
          </a:bodyPr>
          <a:lstStyle/>
          <a:p>
            <a:r>
              <a:rPr lang="en-US" altLang="en-US" sz="3600" b="1" dirty="0"/>
              <a:t>The Sabbath Was Made For Man</a:t>
            </a:r>
            <a:endParaRPr lang="en-US" sz="3600" dirty="0"/>
          </a:p>
        </p:txBody>
      </p:sp>
    </p:spTree>
    <p:extLst>
      <p:ext uri="{BB962C8B-B14F-4D97-AF65-F5344CB8AC3E}">
        <p14:creationId xmlns:p14="http://schemas.microsoft.com/office/powerpoint/2010/main" val="51767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altLang="en-US" dirty="0"/>
              <a:t>Matthew 5:32</a:t>
            </a:r>
          </a:p>
          <a:p>
            <a:pPr marL="457200" indent="-457200" algn="l">
              <a:buFont typeface="Arial" charset="0"/>
              <a:buChar char="•"/>
            </a:pPr>
            <a:r>
              <a:rPr lang="en-US" altLang="en-US" dirty="0"/>
              <a:t>Matthew 19:9</a:t>
            </a:r>
          </a:p>
          <a:p>
            <a:pPr marL="457200" indent="-457200" algn="l">
              <a:buFont typeface="Arial" charset="0"/>
              <a:buChar char="•"/>
            </a:pPr>
            <a:r>
              <a:rPr lang="en-US" altLang="en-US" dirty="0"/>
              <a:t>The Pharisees asked the question, "Is it lawful for a man to put away his wife for every cause?"</a:t>
            </a:r>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Fornication Was The Only Reason For Divorce</a:t>
            </a:r>
            <a:endParaRPr lang="en-US" sz="3600" dirty="0"/>
          </a:p>
        </p:txBody>
      </p:sp>
    </p:spTree>
    <p:extLst>
      <p:ext uri="{BB962C8B-B14F-4D97-AF65-F5344CB8AC3E}">
        <p14:creationId xmlns:p14="http://schemas.microsoft.com/office/powerpoint/2010/main" val="17700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altLang="en-US" dirty="0"/>
              <a:t>God made one woman for one man, and that the two would be one flesh. </a:t>
            </a:r>
          </a:p>
          <a:p>
            <a:pPr marL="457200" indent="-457200" algn="l">
              <a:buFont typeface="Arial" charset="0"/>
              <a:buChar char="•"/>
            </a:pPr>
            <a:r>
              <a:rPr lang="en-US" altLang="en-US" dirty="0"/>
              <a:t>Jesus placed His sanction upon the marriage relation and the family institution.</a:t>
            </a:r>
          </a:p>
          <a:p>
            <a:pPr marL="457200" indent="-457200" algn="l">
              <a:buFont typeface="Arial" charset="0"/>
              <a:buChar char="•"/>
            </a:pPr>
            <a:r>
              <a:rPr lang="en-US" altLang="en-US" dirty="0"/>
              <a:t>Jesus taught that fornication was the only act, which could break the union between a man and his wife. </a:t>
            </a:r>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Fornication Was The Only Reason For Divorce</a:t>
            </a:r>
            <a:endParaRPr lang="en-US" sz="3600" dirty="0"/>
          </a:p>
        </p:txBody>
      </p:sp>
    </p:spTree>
    <p:extLst>
      <p:ext uri="{BB962C8B-B14F-4D97-AF65-F5344CB8AC3E}">
        <p14:creationId xmlns:p14="http://schemas.microsoft.com/office/powerpoint/2010/main" val="149813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a:t>Matthew 5:17, 20</a:t>
            </a:r>
          </a:p>
          <a:p>
            <a:pPr marL="457200" indent="-457200" algn="l">
              <a:buFont typeface="Arial" charset="0"/>
              <a:buChar char="•"/>
            </a:pPr>
            <a:r>
              <a:rPr lang="en-US" dirty="0"/>
              <a:t>He had not come to abolish the law but that the law would be fulfilled in His life and ministry.</a:t>
            </a:r>
          </a:p>
          <a:p>
            <a:pPr marL="457200" indent="-457200" algn="l">
              <a:buFont typeface="Arial" charset="0"/>
              <a:buChar char="•"/>
            </a:pPr>
            <a:r>
              <a:rPr lang="en-US" dirty="0"/>
              <a:t>Galatians 4:4 </a:t>
            </a:r>
          </a:p>
          <a:p>
            <a:pPr marL="457200" indent="-457200" algn="l">
              <a:buFont typeface="Arial" charset="0"/>
              <a:buChar char="•"/>
            </a:pPr>
            <a:r>
              <a:rPr lang="en-US" dirty="0"/>
              <a:t>In His Deity Jesus Christ was the Author of the law, but in His humanity He came subordinate to the law.</a:t>
            </a:r>
          </a:p>
          <a:p>
            <a:pPr marL="457200" indent="-457200" algn="l">
              <a:buFont typeface="Arial" charset="0"/>
              <a:buChar char="•"/>
            </a:pPr>
            <a:endParaRPr lang="en-US" dirty="0"/>
          </a:p>
        </p:txBody>
      </p:sp>
      <p:sp>
        <p:nvSpPr>
          <p:cNvPr id="2" name="Rectangle 1"/>
          <p:cNvSpPr/>
          <p:nvPr/>
        </p:nvSpPr>
        <p:spPr>
          <a:xfrm>
            <a:off x="466192" y="266356"/>
            <a:ext cx="8222669" cy="646331"/>
          </a:xfrm>
          <a:prstGeom prst="rect">
            <a:avLst/>
          </a:prstGeom>
        </p:spPr>
        <p:txBody>
          <a:bodyPr wrap="square">
            <a:spAutoFit/>
          </a:bodyPr>
          <a:lstStyle/>
          <a:p>
            <a:r>
              <a:rPr lang="en-US" altLang="en-US" sz="3600" b="1" dirty="0"/>
              <a:t>He Had Come To Fulfill The Law</a:t>
            </a:r>
            <a:endParaRPr lang="en-US" sz="3600" dirty="0"/>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dirty="0"/>
              <a:t>The law was divided into three parts:</a:t>
            </a:r>
          </a:p>
          <a:p>
            <a:pPr marL="457200" indent="-457200" algn="l">
              <a:buFont typeface="Arial" charset="0"/>
              <a:buChar char="•"/>
            </a:pPr>
            <a:r>
              <a:rPr lang="en-US" dirty="0"/>
              <a:t>MORAL: Ten Commandments, expression of the righteousness of God. </a:t>
            </a:r>
          </a:p>
          <a:p>
            <a:pPr marL="457200" indent="-457200" algn="l">
              <a:buFont typeface="Arial" charset="0"/>
              <a:buChar char="•"/>
            </a:pPr>
            <a:r>
              <a:rPr lang="en-US" dirty="0"/>
              <a:t>CEREMONIAL: Worshipping God.</a:t>
            </a:r>
          </a:p>
          <a:p>
            <a:pPr marL="457200" indent="-457200" algn="l">
              <a:buFont typeface="Arial" charset="0"/>
              <a:buChar char="•"/>
            </a:pPr>
            <a:r>
              <a:rPr lang="en-US" dirty="0"/>
              <a:t>CIVIL: Administration of justice. </a:t>
            </a:r>
          </a:p>
          <a:p>
            <a:pPr marL="457200" indent="-457200" algn="l">
              <a:buFont typeface="Arial" charset="0"/>
              <a:buChar char="•"/>
            </a:pPr>
            <a:r>
              <a:rPr lang="en-US" dirty="0"/>
              <a:t>Jesus completely fulfilled the righteousness of the law.</a:t>
            </a:r>
          </a:p>
        </p:txBody>
      </p:sp>
      <p:sp>
        <p:nvSpPr>
          <p:cNvPr id="2" name="Rectangle 1"/>
          <p:cNvSpPr/>
          <p:nvPr/>
        </p:nvSpPr>
        <p:spPr>
          <a:xfrm>
            <a:off x="466192" y="266356"/>
            <a:ext cx="8222669" cy="646331"/>
          </a:xfrm>
          <a:prstGeom prst="rect">
            <a:avLst/>
          </a:prstGeom>
        </p:spPr>
        <p:txBody>
          <a:bodyPr wrap="square">
            <a:spAutoFit/>
          </a:bodyPr>
          <a:lstStyle/>
          <a:p>
            <a:r>
              <a:rPr lang="en-US" altLang="en-US" sz="3600" b="1" dirty="0"/>
              <a:t>He Had Come To Fulfill The Law</a:t>
            </a:r>
            <a:endParaRPr lang="en-US" sz="3600" dirty="0"/>
          </a:p>
        </p:txBody>
      </p:sp>
    </p:spTree>
    <p:extLst>
      <p:ext uri="{BB962C8B-B14F-4D97-AF65-F5344CB8AC3E}">
        <p14:creationId xmlns:p14="http://schemas.microsoft.com/office/powerpoint/2010/main" val="51766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dirty="0"/>
              <a:t>Luke 16:16</a:t>
            </a:r>
          </a:p>
          <a:p>
            <a:pPr marL="457200" indent="-457200" algn="l">
              <a:buFont typeface="Arial" charset="0"/>
              <a:buChar char="•"/>
            </a:pPr>
            <a:r>
              <a:rPr lang="en-US" dirty="0"/>
              <a:t>Matthew 3:2. </a:t>
            </a:r>
          </a:p>
          <a:p>
            <a:pPr marL="457200" indent="-457200" algn="l">
              <a:buFont typeface="Arial" charset="0"/>
              <a:buChar char="•"/>
            </a:pPr>
            <a:r>
              <a:rPr lang="en-US" dirty="0"/>
              <a:t>John's ministry ended the preaching of the law and the prophets, and with the ministry of Jesus a new message was being proclaimed.</a:t>
            </a:r>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The Ministry Of The Law Ended With John</a:t>
            </a:r>
            <a:endParaRPr lang="en-US" sz="3600" dirty="0"/>
          </a:p>
        </p:txBody>
      </p:sp>
    </p:spTree>
    <p:extLst>
      <p:ext uri="{BB962C8B-B14F-4D97-AF65-F5344CB8AC3E}">
        <p14:creationId xmlns:p14="http://schemas.microsoft.com/office/powerpoint/2010/main" val="83530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dirty="0"/>
              <a:t>The moral law was an expression of God's righteousness, which was now fulfilled in Jesus Christ, and the ceremonial law was made up of types and shadows pointing forward to Jesus. </a:t>
            </a:r>
          </a:p>
          <a:p>
            <a:pPr marL="457200" indent="-457200" algn="l">
              <a:buFont typeface="Arial" charset="0"/>
              <a:buChar char="•"/>
            </a:pPr>
            <a:r>
              <a:rPr lang="en-US" dirty="0"/>
              <a:t>We do not do righteously in order to make righteous, but rather live righteously because already have been made righteous.</a:t>
            </a:r>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The Ministry Of The Law Ended With John</a:t>
            </a:r>
            <a:endParaRPr lang="en-US" sz="3600" dirty="0"/>
          </a:p>
        </p:txBody>
      </p:sp>
    </p:spTree>
    <p:extLst>
      <p:ext uri="{BB962C8B-B14F-4D97-AF65-F5344CB8AC3E}">
        <p14:creationId xmlns:p14="http://schemas.microsoft.com/office/powerpoint/2010/main" val="59347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dirty="0"/>
              <a:t>Matthew 15:3</a:t>
            </a:r>
          </a:p>
          <a:p>
            <a:pPr marL="457200" indent="-457200" algn="l">
              <a:buFont typeface="Arial" charset="0"/>
              <a:buChar char="•"/>
            </a:pPr>
            <a:r>
              <a:rPr lang="en-US" dirty="0"/>
              <a:t>Matthew 15:9</a:t>
            </a:r>
          </a:p>
          <a:p>
            <a:pPr marL="457200" indent="-457200" algn="l">
              <a:buFont typeface="Arial" charset="0"/>
              <a:buChar char="•"/>
            </a:pPr>
            <a:r>
              <a:rPr lang="en-US" dirty="0"/>
              <a:t>John 7:19</a:t>
            </a:r>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He Condemned The Traditions Of The Pharisees</a:t>
            </a:r>
            <a:endParaRPr lang="en-US" sz="3600" dirty="0"/>
          </a:p>
        </p:txBody>
      </p:sp>
    </p:spTree>
    <p:extLst>
      <p:ext uri="{BB962C8B-B14F-4D97-AF65-F5344CB8AC3E}">
        <p14:creationId xmlns:p14="http://schemas.microsoft.com/office/powerpoint/2010/main" val="119717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algn="l"/>
            <a:r>
              <a:rPr lang="en-US" dirty="0"/>
              <a:t>Jesus condemned the Jews as being guilty of these three things:</a:t>
            </a:r>
          </a:p>
          <a:p>
            <a:pPr marL="457200" indent="-457200" algn="l">
              <a:buFont typeface="Arial" charset="0"/>
              <a:buChar char="•"/>
            </a:pPr>
            <a:r>
              <a:rPr lang="en-US" dirty="0"/>
              <a:t>Not keeping the law;</a:t>
            </a:r>
          </a:p>
          <a:p>
            <a:pPr marL="457200" indent="-457200" algn="l">
              <a:buFont typeface="Arial" charset="0"/>
              <a:buChar char="•"/>
            </a:pPr>
            <a:r>
              <a:rPr lang="en-US" dirty="0"/>
              <a:t>Breaking the commandments by their traditions;</a:t>
            </a:r>
          </a:p>
          <a:p>
            <a:pPr marL="457200" indent="-457200" algn="l">
              <a:buFont typeface="Arial" charset="0"/>
              <a:buChar char="•"/>
            </a:pPr>
            <a:r>
              <a:rPr lang="en-US" dirty="0"/>
              <a:t>Teaching the commandments of men as doctrines.</a:t>
            </a:r>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He Condemned The Traditions Of The Pharisees</a:t>
            </a:r>
            <a:endParaRPr lang="en-US" sz="3600" dirty="0"/>
          </a:p>
        </p:txBody>
      </p:sp>
    </p:spTree>
    <p:extLst>
      <p:ext uri="{BB962C8B-B14F-4D97-AF65-F5344CB8AC3E}">
        <p14:creationId xmlns:p14="http://schemas.microsoft.com/office/powerpoint/2010/main" val="204517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altLang="en-US" dirty="0"/>
              <a:t>Traditional rites and restrictions stood higher in esteem of the Jews than their Scriptures.</a:t>
            </a:r>
          </a:p>
          <a:p>
            <a:pPr marL="457200" indent="-457200" algn="l">
              <a:buFont typeface="Arial" charset="0"/>
              <a:buChar char="•"/>
            </a:pPr>
            <a:r>
              <a:rPr lang="en-US" altLang="en-US" dirty="0"/>
              <a:t>Jesus paid no attention to these traditions and taught that what proceeded from the heart defiled a man (Matthew 15:18). </a:t>
            </a:r>
          </a:p>
          <a:p>
            <a:pPr marL="457200" indent="-457200" algn="l">
              <a:buFont typeface="Arial" charset="0"/>
              <a:buChar char="•"/>
            </a:pPr>
            <a:r>
              <a:rPr lang="en-US" altLang="en-US" dirty="0"/>
              <a:t>He taught that our righteousness had to exceed the righteousness of the Scribes and Pharisees (Matthew 5:20).</a:t>
            </a:r>
            <a:endParaRPr lang="en-US" altLang="en-US" dirty="0"/>
          </a:p>
        </p:txBody>
      </p:sp>
      <p:sp>
        <p:nvSpPr>
          <p:cNvPr id="2" name="Rectangle 1"/>
          <p:cNvSpPr/>
          <p:nvPr/>
        </p:nvSpPr>
        <p:spPr>
          <a:xfrm>
            <a:off x="466192" y="266356"/>
            <a:ext cx="8222669" cy="1200329"/>
          </a:xfrm>
          <a:prstGeom prst="rect">
            <a:avLst/>
          </a:prstGeom>
        </p:spPr>
        <p:txBody>
          <a:bodyPr wrap="square">
            <a:spAutoFit/>
          </a:bodyPr>
          <a:lstStyle/>
          <a:p>
            <a:r>
              <a:rPr lang="en-US" altLang="en-US" sz="3600" b="1" dirty="0"/>
              <a:t>He Condemned The Traditions Of The Pharisees</a:t>
            </a:r>
            <a:endParaRPr lang="en-US" sz="3600" dirty="0"/>
          </a:p>
        </p:txBody>
      </p:sp>
    </p:spTree>
    <p:extLst>
      <p:ext uri="{BB962C8B-B14F-4D97-AF65-F5344CB8AC3E}">
        <p14:creationId xmlns:p14="http://schemas.microsoft.com/office/powerpoint/2010/main" val="95574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912688"/>
            <a:ext cx="8222669" cy="5475072"/>
          </a:xfrm>
        </p:spPr>
        <p:txBody>
          <a:bodyPr/>
          <a:lstStyle/>
          <a:p>
            <a:pPr marL="457200" indent="-457200" algn="l">
              <a:buFont typeface="Arial" charset="0"/>
              <a:buChar char="•"/>
            </a:pPr>
            <a:r>
              <a:rPr lang="en-US" altLang="en-US" dirty="0"/>
              <a:t>Mark 2:27-28</a:t>
            </a:r>
          </a:p>
          <a:p>
            <a:pPr marL="457200" indent="-457200" algn="l">
              <a:buFont typeface="Arial" charset="0"/>
              <a:buChar char="•"/>
            </a:pPr>
            <a:r>
              <a:rPr lang="en-US" altLang="en-US" dirty="0"/>
              <a:t>There was no institution among the Jews regarded with more veneration than that of the Sabbath. </a:t>
            </a:r>
          </a:p>
        </p:txBody>
      </p:sp>
      <p:sp>
        <p:nvSpPr>
          <p:cNvPr id="2" name="Rectangle 1"/>
          <p:cNvSpPr/>
          <p:nvPr/>
        </p:nvSpPr>
        <p:spPr>
          <a:xfrm>
            <a:off x="466192" y="266356"/>
            <a:ext cx="8222669" cy="646331"/>
          </a:xfrm>
          <a:prstGeom prst="rect">
            <a:avLst/>
          </a:prstGeom>
        </p:spPr>
        <p:txBody>
          <a:bodyPr wrap="square">
            <a:spAutoFit/>
          </a:bodyPr>
          <a:lstStyle/>
          <a:p>
            <a:r>
              <a:rPr lang="en-US" altLang="en-US" sz="3600" b="1" dirty="0"/>
              <a:t>The Sabbath Was Made For Man</a:t>
            </a:r>
            <a:endParaRPr lang="en-US" sz="3600" dirty="0"/>
          </a:p>
        </p:txBody>
      </p:sp>
    </p:spTree>
    <p:extLst>
      <p:ext uri="{BB962C8B-B14F-4D97-AF65-F5344CB8AC3E}">
        <p14:creationId xmlns:p14="http://schemas.microsoft.com/office/powerpoint/2010/main" val="141251636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113</TotalTime>
  <Words>483</Words>
  <Application>Microsoft Macintosh PowerPoint</Application>
  <PresentationFormat>On-screen Show (4:3)</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Adelle-Regular</vt:lpstr>
      <vt:lpstr>Apple Chancery</vt:lpstr>
      <vt:lpstr>Georgia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45</cp:revision>
  <dcterms:created xsi:type="dcterms:W3CDTF">2014-03-26T14:03:34Z</dcterms:created>
  <dcterms:modified xsi:type="dcterms:W3CDTF">2017-10-09T16:58:36Z</dcterms:modified>
</cp:coreProperties>
</file>