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63" r:id="rId3"/>
    <p:sldId id="265" r:id="rId4"/>
    <p:sldId id="264" r:id="rId5"/>
    <p:sldId id="266" r:id="rId6"/>
    <p:sldId id="267" r:id="rId7"/>
    <p:sldId id="269" r:id="rId8"/>
    <p:sldId id="270" r:id="rId9"/>
    <p:sldId id="271" r:id="rId10"/>
    <p:sldId id="273"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7C99E"/>
    <a:srgbClr val="DA9E6E"/>
    <a:srgbClr val="F47C21"/>
    <a:srgbClr val="443021"/>
    <a:srgbClr val="261F1B"/>
    <a:srgbClr val="CAAA79"/>
    <a:srgbClr val="B70011"/>
    <a:srgbClr val="BB0012"/>
    <a:srgbClr val="E6D3AC"/>
    <a:srgbClr val="EEE0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0" autoAdjust="0"/>
    <p:restoredTop sz="94671"/>
  </p:normalViewPr>
  <p:slideViewPr>
    <p:cSldViewPr snapToGrid="0" snapToObjects="1">
      <p:cViewPr varScale="1">
        <p:scale>
          <a:sx n="104" d="100"/>
          <a:sy n="104" d="100"/>
        </p:scale>
        <p:origin x="336" y="200"/>
      </p:cViewPr>
      <p:guideLst>
        <p:guide orient="horz" pos="2160"/>
        <p:guide pos="2880"/>
      </p:guideLst>
    </p:cSldViewPr>
  </p:slideViewPr>
  <p:outlineViewPr>
    <p:cViewPr>
      <p:scale>
        <a:sx n="33" d="100"/>
        <a:sy n="33" d="100"/>
      </p:scale>
      <p:origin x="0" y="-606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3352" y="208"/>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5867E-279A-F747-845C-A537436C324B}" type="datetimeFigureOut">
              <a:rPr lang="en-US" smtClean="0"/>
              <a:t>10/9/17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87FF9-C185-CD45-845F-E9DA2ED8AE2B}" type="slidenum">
              <a:rPr lang="en-US" smtClean="0"/>
              <a:t>‹#›</a:t>
            </a:fld>
            <a:endParaRPr lang="en-US"/>
          </a:p>
        </p:txBody>
      </p:sp>
    </p:spTree>
    <p:extLst>
      <p:ext uri="{BB962C8B-B14F-4D97-AF65-F5344CB8AC3E}">
        <p14:creationId xmlns:p14="http://schemas.microsoft.com/office/powerpoint/2010/main" val="2115085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C87FF9-C185-CD45-845F-E9DA2ED8AE2B}" type="slidenum">
              <a:rPr lang="en-US" smtClean="0"/>
              <a:t>3</a:t>
            </a:fld>
            <a:endParaRPr lang="en-US"/>
          </a:p>
        </p:txBody>
      </p:sp>
    </p:spTree>
    <p:extLst>
      <p:ext uri="{BB962C8B-B14F-4D97-AF65-F5344CB8AC3E}">
        <p14:creationId xmlns:p14="http://schemas.microsoft.com/office/powerpoint/2010/main" val="951828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176336" y="4089369"/>
            <a:ext cx="2598821" cy="145747"/>
          </a:xfrm>
        </p:spPr>
        <p:txBody>
          <a:bodyPr anchor="ct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176336" y="4089369"/>
            <a:ext cx="2598821" cy="145747"/>
          </a:xfrm>
        </p:spPr>
        <p:txBody>
          <a:bodyPr anchor="ctr">
            <a:normAutofit/>
          </a:bodyPr>
          <a:lstStyle>
            <a:lvl1pPr>
              <a:defRPr sz="1600"/>
            </a:lvl1pPr>
          </a:lstStyle>
          <a:p>
            <a:pPr lvl="0"/>
            <a:r>
              <a:rPr lang="en-US" dirty="0" smtClean="0"/>
              <a:t>Add Your Subtitle</a:t>
            </a:r>
            <a:endParaRPr lang="en-US" dirty="0"/>
          </a:p>
        </p:txBody>
      </p:sp>
      <p:sp>
        <p:nvSpPr>
          <p:cNvPr id="7" name="Title 1"/>
          <p:cNvSpPr>
            <a:spLocks noGrp="1"/>
          </p:cNvSpPr>
          <p:nvPr>
            <p:ph type="title" hasCustomPrompt="1"/>
          </p:nvPr>
        </p:nvSpPr>
        <p:spPr>
          <a:xfrm>
            <a:off x="914399" y="2887578"/>
            <a:ext cx="7449955" cy="721895"/>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11165"/>
            <a:ext cx="8211824" cy="498588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11165"/>
            <a:ext cx="8211824" cy="498588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11165"/>
            <a:ext cx="8211824" cy="498588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a:off x="2606246" y="620019"/>
            <a:ext cx="3823429" cy="371383"/>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468316" y="5288337"/>
            <a:ext cx="8217685" cy="1059647"/>
          </a:xfrm>
        </p:spPr>
        <p:txBody>
          <a:bodyPr>
            <a:normAutofit/>
          </a:bodyPr>
          <a:lstStyle>
            <a:lvl1pPr>
              <a:defRPr sz="1400" baseline="0"/>
            </a:lvl1pPr>
          </a:lstStyle>
          <a:p>
            <a:pPr lvl="0"/>
            <a:r>
              <a:rPr lang="en-US" dirty="0" smtClean="0"/>
              <a:t>Add Verse Here</a:t>
            </a:r>
            <a:endParaRPr lang="en-US" dirty="0"/>
          </a:p>
        </p:txBody>
      </p:sp>
      <p:sp>
        <p:nvSpPr>
          <p:cNvPr id="4" name="Text Placeholder 6"/>
          <p:cNvSpPr>
            <a:spLocks noGrp="1"/>
          </p:cNvSpPr>
          <p:nvPr>
            <p:ph type="body" sz="quarter" idx="10" hasCustomPrompt="1"/>
          </p:nvPr>
        </p:nvSpPr>
        <p:spPr>
          <a:xfrm>
            <a:off x="468316" y="514971"/>
            <a:ext cx="8211023" cy="447626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8315" y="514971"/>
            <a:ext cx="8219433" cy="5833012"/>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10/9/17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261F1B"/>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261F1B"/>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61F1B"/>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61F1B"/>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61F1B"/>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61F1B"/>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6354"/>
            <a:ext cx="9144000" cy="3670731"/>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27" y="177283"/>
            <a:ext cx="8351520" cy="792480"/>
          </a:xfrm>
          <a:prstGeom prst="rect">
            <a:avLst/>
          </a:prstGeom>
        </p:spPr>
      </p:pic>
      <p:sp>
        <p:nvSpPr>
          <p:cNvPr id="4" name="Text Placeholder 3"/>
          <p:cNvSpPr>
            <a:spLocks noGrp="1"/>
          </p:cNvSpPr>
          <p:nvPr>
            <p:ph type="body" sz="quarter" idx="13"/>
          </p:nvPr>
        </p:nvSpPr>
        <p:spPr>
          <a:xfrm>
            <a:off x="468315" y="774645"/>
            <a:ext cx="8219433" cy="5573338"/>
          </a:xfrm>
        </p:spPr>
        <p:txBody>
          <a:bodyPr/>
          <a:lstStyle/>
          <a:p>
            <a:pPr marL="457200" indent="-457200" algn="l">
              <a:buFont typeface="Arial" charset="0"/>
              <a:buChar char="•"/>
            </a:pPr>
            <a:r>
              <a:rPr lang="en-US" dirty="0">
                <a:solidFill>
                  <a:srgbClr val="DA9E6E"/>
                </a:solidFill>
              </a:rPr>
              <a:t>This time Nebuchadnezzar burned the Temple, destroyed the city of Jerusalem and deported all but the poorest to Babylon (II Kings 24:14-16.)</a:t>
            </a:r>
          </a:p>
          <a:p>
            <a:pPr marL="457200" indent="-457200" algn="l">
              <a:buFont typeface="Arial" charset="0"/>
              <a:buChar char="•"/>
            </a:pPr>
            <a:r>
              <a:rPr lang="en-US" dirty="0">
                <a:solidFill>
                  <a:srgbClr val="DA9E6E"/>
                </a:solidFill>
              </a:rPr>
              <a:t>Zedekiah was taken captive, watched the execution of his sons and then had his eyes gouged out. He was carried to Babylon. The Temple, palaces and public buildings were destroyed. Jerusalem lay in ruins.</a:t>
            </a:r>
          </a:p>
        </p:txBody>
      </p:sp>
    </p:spTree>
    <p:extLst>
      <p:ext uri="{BB962C8B-B14F-4D97-AF65-F5344CB8AC3E}">
        <p14:creationId xmlns:p14="http://schemas.microsoft.com/office/powerpoint/2010/main" val="1188810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27" y="189640"/>
            <a:ext cx="8351520" cy="792480"/>
          </a:xfrm>
          <a:prstGeom prst="rect">
            <a:avLst/>
          </a:prstGeom>
        </p:spPr>
      </p:pic>
      <p:sp>
        <p:nvSpPr>
          <p:cNvPr id="4" name="Text Placeholder 3"/>
          <p:cNvSpPr>
            <a:spLocks noGrp="1"/>
          </p:cNvSpPr>
          <p:nvPr>
            <p:ph type="body" sz="quarter" idx="13"/>
          </p:nvPr>
        </p:nvSpPr>
        <p:spPr>
          <a:xfrm>
            <a:off x="468315" y="774645"/>
            <a:ext cx="8219433" cy="5573338"/>
          </a:xfrm>
        </p:spPr>
        <p:txBody>
          <a:bodyPr/>
          <a:lstStyle/>
          <a:p>
            <a:pPr marL="457200" indent="-457200" algn="l">
              <a:buFont typeface="Arial" charset="0"/>
              <a:buChar char="•"/>
            </a:pPr>
            <a:r>
              <a:rPr lang="en-US" dirty="0">
                <a:solidFill>
                  <a:srgbClr val="DA9E6E"/>
                </a:solidFill>
              </a:rPr>
              <a:t>There was much suffering at the time of this last siege. Prisoners were maimed, impaled and skinned alive.</a:t>
            </a:r>
          </a:p>
          <a:p>
            <a:pPr marL="457200" indent="-457200" algn="l">
              <a:buFont typeface="Arial" charset="0"/>
              <a:buChar char="•"/>
            </a:pPr>
            <a:r>
              <a:rPr lang="en-US" dirty="0">
                <a:solidFill>
                  <a:srgbClr val="DA9E6E"/>
                </a:solidFill>
              </a:rPr>
              <a:t>Once they were settled in Babylon, the Jews were not heavily oppressed by their conquerors.</a:t>
            </a:r>
          </a:p>
          <a:p>
            <a:pPr marL="457200" indent="-457200" algn="l">
              <a:buFont typeface="Arial" charset="0"/>
              <a:buChar char="•"/>
            </a:pPr>
            <a:r>
              <a:rPr lang="en-US" dirty="0">
                <a:solidFill>
                  <a:srgbClr val="DA9E6E"/>
                </a:solidFill>
              </a:rPr>
              <a:t>They engaged in business, built houses and held high positions in the land. </a:t>
            </a:r>
            <a:r>
              <a:rPr lang="en-US">
                <a:solidFill>
                  <a:srgbClr val="DA9E6E"/>
                </a:solidFill>
              </a:rPr>
              <a:t>The prophet Ezekiel constantly encouraged them.</a:t>
            </a:r>
          </a:p>
        </p:txBody>
      </p:sp>
    </p:spTree>
    <p:extLst>
      <p:ext uri="{BB962C8B-B14F-4D97-AF65-F5344CB8AC3E}">
        <p14:creationId xmlns:p14="http://schemas.microsoft.com/office/powerpoint/2010/main" val="202768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27" y="177283"/>
            <a:ext cx="8351520" cy="792480"/>
          </a:xfrm>
          <a:prstGeom prst="rect">
            <a:avLst/>
          </a:prstGeom>
        </p:spPr>
      </p:pic>
      <p:sp>
        <p:nvSpPr>
          <p:cNvPr id="4" name="Text Placeholder 3"/>
          <p:cNvSpPr>
            <a:spLocks noGrp="1"/>
          </p:cNvSpPr>
          <p:nvPr>
            <p:ph type="body" sz="quarter" idx="13"/>
          </p:nvPr>
        </p:nvSpPr>
        <p:spPr>
          <a:xfrm>
            <a:off x="468315" y="774645"/>
            <a:ext cx="8219433" cy="5573338"/>
          </a:xfrm>
        </p:spPr>
        <p:txBody>
          <a:bodyPr>
            <a:normAutofit lnSpcReduction="10000"/>
          </a:bodyPr>
          <a:lstStyle/>
          <a:p>
            <a:pPr algn="l">
              <a:defRPr/>
            </a:pPr>
            <a:r>
              <a:rPr lang="en-US" b="1" dirty="0">
                <a:solidFill>
                  <a:srgbClr val="F7C99E"/>
                </a:solidFill>
                <a:effectLst>
                  <a:outerShdw blurRad="38100" dist="38100" dir="2700000" algn="tl">
                    <a:srgbClr val="000000">
                      <a:alpha val="43137"/>
                    </a:srgbClr>
                  </a:outerShdw>
                </a:effectLst>
                <a:latin typeface="Times New Roman" pitchFamily="18" charset="0"/>
                <a:cs typeface="Times New Roman" pitchFamily="18" charset="0"/>
              </a:rPr>
              <a:t>AT THE TIME OF HEZEKIAH:</a:t>
            </a:r>
          </a:p>
          <a:p>
            <a:pPr algn="l" fontAlgn="auto">
              <a:spcAft>
                <a:spcPts val="0"/>
              </a:spcAft>
              <a:buFont typeface="Arial" pitchFamily="34" charset="0"/>
              <a:buChar char="•"/>
              <a:defRPr/>
            </a:pPr>
            <a:r>
              <a:rPr lang="en-US" dirty="0">
                <a:solidFill>
                  <a:srgbClr val="F7C99E"/>
                </a:solidFill>
                <a:effectLst>
                  <a:outerShdw blurRad="38100" dist="38100" dir="2700000" algn="tl">
                    <a:srgbClr val="000000">
                      <a:alpha val="43137"/>
                    </a:srgbClr>
                  </a:outerShdw>
                </a:effectLst>
                <a:latin typeface="Times New Roman" pitchFamily="18" charset="0"/>
                <a:cs typeface="Times New Roman" pitchFamily="18" charset="0"/>
              </a:rPr>
              <a:t>When a delegation came from the king of Babylon with a present for Hezekiah, in his eagerness to make a worldly alliance, Hezekiah showed them all the treasures of his house. The prophet Isaiah rebuked him and prophesied in</a:t>
            </a:r>
            <a:r>
              <a:rPr lang="en-US" i="1" dirty="0">
                <a:solidFill>
                  <a:srgbClr val="F7C99E"/>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a:solidFill>
                  <a:srgbClr val="F7C99E"/>
                </a:solidFill>
                <a:effectLst>
                  <a:outerShdw blurRad="38100" dist="38100" dir="2700000" algn="tl">
                    <a:srgbClr val="000000">
                      <a:alpha val="43137"/>
                    </a:srgbClr>
                  </a:outerShdw>
                </a:effectLst>
                <a:latin typeface="Times New Roman" pitchFamily="18" charset="0"/>
                <a:cs typeface="Times New Roman" pitchFamily="18" charset="0"/>
              </a:rPr>
              <a:t>II Kings 20:17-18</a:t>
            </a:r>
            <a:r>
              <a:rPr lang="en-US" i="1" dirty="0">
                <a:solidFill>
                  <a:srgbClr val="F7C99E"/>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dirty="0">
              <a:solidFill>
                <a:srgbClr val="F7C99E"/>
              </a:solidFill>
              <a:effectLst>
                <a:outerShdw blurRad="38100" dist="38100" dir="2700000" algn="tl">
                  <a:srgbClr val="000000">
                    <a:alpha val="43137"/>
                  </a:srgbClr>
                </a:outerShdw>
              </a:effectLst>
              <a:latin typeface="Times New Roman" pitchFamily="18" charset="0"/>
              <a:cs typeface="Times New Roman" pitchFamily="18" charset="0"/>
            </a:endParaRPr>
          </a:p>
          <a:p>
            <a:pPr algn="l" fontAlgn="auto">
              <a:spcAft>
                <a:spcPts val="0"/>
              </a:spcAft>
              <a:buFont typeface="Arial" pitchFamily="34" charset="0"/>
              <a:buChar char="•"/>
              <a:defRPr/>
            </a:pPr>
            <a:r>
              <a:rPr lang="en-US" dirty="0">
                <a:solidFill>
                  <a:srgbClr val="F7C99E"/>
                </a:solidFill>
                <a:effectLst>
                  <a:outerShdw blurRad="38100" dist="38100" dir="2700000" algn="tl">
                    <a:srgbClr val="000000">
                      <a:alpha val="43137"/>
                    </a:srgbClr>
                  </a:outerShdw>
                </a:effectLst>
                <a:latin typeface="Times New Roman" pitchFamily="18" charset="0"/>
                <a:cs typeface="Times New Roman" pitchFamily="18" charset="0"/>
              </a:rPr>
              <a:t>This prophecy took over one hundred years before it occurred. This shows how judgment for our sins may fall upon our children.</a:t>
            </a:r>
          </a:p>
          <a:p>
            <a:pPr algn="l">
              <a:defRPr/>
            </a:pPr>
            <a:r>
              <a:rPr lang="en-US" b="1" dirty="0" smtClean="0">
                <a:solidFill>
                  <a:srgbClr val="F7C99E"/>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b="1" dirty="0">
                <a:solidFill>
                  <a:srgbClr val="F7C99E"/>
                </a:solidFill>
                <a:effectLst>
                  <a:outerShdw blurRad="38100" dist="38100" dir="2700000" algn="tl">
                    <a:srgbClr val="000000">
                      <a:alpha val="43137"/>
                    </a:srgbClr>
                  </a:outerShdw>
                </a:effectLst>
                <a:latin typeface="Times New Roman" pitchFamily="18" charset="0"/>
                <a:cs typeface="Times New Roman" pitchFamily="18" charset="0"/>
              </a:rPr>
              <a:t>PROPHET ISAIAH: (Isaiah 11:11; 39:6-7).</a:t>
            </a:r>
          </a:p>
          <a:p>
            <a:pPr algn="l" fontAlgn="auto">
              <a:spcAft>
                <a:spcPts val="0"/>
              </a:spcAft>
              <a:buFont typeface="Arial" pitchFamily="34" charset="0"/>
              <a:buChar char="•"/>
              <a:defRPr/>
            </a:pPr>
            <a:r>
              <a:rPr lang="en-US" dirty="0">
                <a:solidFill>
                  <a:srgbClr val="F7C99E"/>
                </a:solidFill>
                <a:effectLst>
                  <a:outerShdw blurRad="38100" dist="38100" dir="2700000" algn="tl">
                    <a:srgbClr val="000000">
                      <a:alpha val="43137"/>
                    </a:srgbClr>
                  </a:outerShdw>
                </a:effectLst>
                <a:latin typeface="Times New Roman" pitchFamily="18" charset="0"/>
                <a:cs typeface="Times New Roman" pitchFamily="18" charset="0"/>
              </a:rPr>
              <a:t>This prophecy of Isaiah is recorded and repeated in his prophecy. See also Isaiah 6:11-12</a:t>
            </a:r>
            <a:r>
              <a:rPr lang="en-US" dirty="0" smtClean="0">
                <a:solidFill>
                  <a:srgbClr val="F7C99E"/>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dirty="0">
              <a:solidFill>
                <a:srgbClr val="F7C99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227" y="177283"/>
            <a:ext cx="8351520" cy="792480"/>
          </a:xfrm>
          <a:prstGeom prst="rect">
            <a:avLst/>
          </a:prstGeom>
        </p:spPr>
      </p:pic>
      <p:sp>
        <p:nvSpPr>
          <p:cNvPr id="4" name="Text Placeholder 3"/>
          <p:cNvSpPr>
            <a:spLocks noGrp="1"/>
          </p:cNvSpPr>
          <p:nvPr>
            <p:ph type="body" sz="quarter" idx="13"/>
          </p:nvPr>
        </p:nvSpPr>
        <p:spPr>
          <a:xfrm>
            <a:off x="468315" y="774645"/>
            <a:ext cx="8219433" cy="5573338"/>
          </a:xfrm>
        </p:spPr>
        <p:txBody>
          <a:bodyPr>
            <a:normAutofit/>
          </a:bodyPr>
          <a:lstStyle/>
          <a:p>
            <a:pPr algn="l">
              <a:defRPr/>
            </a:pPr>
            <a:r>
              <a:rPr lang="en-US" b="1" dirty="0" smtClean="0">
                <a:solidFill>
                  <a:srgbClr val="F7C99E"/>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b="1" dirty="0">
                <a:solidFill>
                  <a:srgbClr val="F7C99E"/>
                </a:solidFill>
                <a:effectLst>
                  <a:outerShdw blurRad="38100" dist="38100" dir="2700000" algn="tl">
                    <a:srgbClr val="000000">
                      <a:alpha val="43137"/>
                    </a:srgbClr>
                  </a:outerShdw>
                </a:effectLst>
                <a:latin typeface="Times New Roman" pitchFamily="18" charset="0"/>
                <a:cs typeface="Times New Roman" pitchFamily="18" charset="0"/>
              </a:rPr>
              <a:t>PROPHET MICAH:</a:t>
            </a:r>
          </a:p>
          <a:p>
            <a:pPr marL="457200" indent="-457200" algn="l">
              <a:buFont typeface="Arial" charset="0"/>
              <a:buChar char="•"/>
              <a:defRPr/>
            </a:pPr>
            <a:r>
              <a:rPr lang="en-US" b="1" dirty="0">
                <a:solidFill>
                  <a:srgbClr val="F7C99E"/>
                </a:solidFill>
                <a:effectLst>
                  <a:outerShdw blurRad="38100" dist="38100" dir="2700000" algn="tl">
                    <a:srgbClr val="000000">
                      <a:alpha val="43137"/>
                    </a:srgbClr>
                  </a:outerShdw>
                </a:effectLst>
                <a:latin typeface="Times New Roman" pitchFamily="18" charset="0"/>
                <a:cs typeface="Times New Roman" pitchFamily="18" charset="0"/>
              </a:rPr>
              <a:t>"And thou shalt go even to Babylon; there shalt thou be delivered" (Micah 4:10).</a:t>
            </a:r>
          </a:p>
          <a:p>
            <a:pPr marL="457200" indent="-457200" algn="l">
              <a:buFont typeface="Arial" charset="0"/>
              <a:buChar char="•"/>
              <a:defRPr/>
            </a:pPr>
            <a:r>
              <a:rPr lang="en-US" b="1" dirty="0">
                <a:solidFill>
                  <a:srgbClr val="F7C99E"/>
                </a:solidFill>
                <a:effectLst>
                  <a:outerShdw blurRad="38100" dist="38100" dir="2700000" algn="tl">
                    <a:srgbClr val="000000">
                      <a:alpha val="43137"/>
                    </a:srgbClr>
                  </a:outerShdw>
                </a:effectLst>
                <a:latin typeface="Times New Roman" pitchFamily="18" charset="0"/>
                <a:cs typeface="Times New Roman" pitchFamily="18" charset="0"/>
              </a:rPr>
              <a:t>Here Micah definitely stated that the place of captivity would be Babylon.</a:t>
            </a:r>
          </a:p>
          <a:p>
            <a:pPr algn="l">
              <a:defRPr/>
            </a:pPr>
            <a:r>
              <a:rPr lang="en-US" b="1" dirty="0" smtClean="0">
                <a:solidFill>
                  <a:srgbClr val="F7C99E"/>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b="1" dirty="0">
                <a:solidFill>
                  <a:srgbClr val="F7C99E"/>
                </a:solidFill>
                <a:effectLst>
                  <a:outerShdw blurRad="38100" dist="38100" dir="2700000" algn="tl">
                    <a:srgbClr val="000000">
                      <a:alpha val="43137"/>
                    </a:srgbClr>
                  </a:outerShdw>
                </a:effectLst>
                <a:latin typeface="Times New Roman" pitchFamily="18" charset="0"/>
                <a:cs typeface="Times New Roman" pitchFamily="18" charset="0"/>
              </a:rPr>
              <a:t>PROPHET JEREMIAH:</a:t>
            </a:r>
          </a:p>
          <a:p>
            <a:pPr marL="457200" indent="-457200" algn="l">
              <a:buFont typeface="Arial" charset="0"/>
              <a:buChar char="•"/>
              <a:defRPr/>
            </a:pPr>
            <a:r>
              <a:rPr lang="en-US" b="1" dirty="0">
                <a:solidFill>
                  <a:srgbClr val="F7C99E"/>
                </a:solidFill>
                <a:effectLst>
                  <a:outerShdw blurRad="38100" dist="38100" dir="2700000" algn="tl">
                    <a:srgbClr val="000000">
                      <a:alpha val="43137"/>
                    </a:srgbClr>
                  </a:outerShdw>
                </a:effectLst>
                <a:latin typeface="Times New Roman" pitchFamily="18" charset="0"/>
                <a:cs typeface="Times New Roman" pitchFamily="18" charset="0"/>
              </a:rPr>
              <a:t>Jeremiah 25:11-12 - here Jeremiah states the length of time that the Jews will be in </a:t>
            </a:r>
            <a:r>
              <a:rPr lang="en-US" b="1" dirty="0" smtClean="0">
                <a:solidFill>
                  <a:srgbClr val="F7C99E"/>
                </a:solidFill>
                <a:effectLst>
                  <a:outerShdw blurRad="38100" dist="38100" dir="2700000" algn="tl">
                    <a:srgbClr val="000000">
                      <a:alpha val="43137"/>
                    </a:srgbClr>
                  </a:outerShdw>
                </a:effectLst>
                <a:latin typeface="Times New Roman" pitchFamily="18" charset="0"/>
                <a:cs typeface="Times New Roman" pitchFamily="18" charset="0"/>
              </a:rPr>
              <a:t>captivity.</a:t>
            </a:r>
            <a:endParaRPr lang="en-US" b="1" dirty="0">
              <a:solidFill>
                <a:srgbClr val="F7C99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195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27" y="178580"/>
            <a:ext cx="8351520" cy="792480"/>
          </a:xfrm>
          <a:prstGeom prst="rect">
            <a:avLst/>
          </a:prstGeom>
        </p:spPr>
      </p:pic>
      <p:sp>
        <p:nvSpPr>
          <p:cNvPr id="4" name="Text Placeholder 3"/>
          <p:cNvSpPr>
            <a:spLocks noGrp="1"/>
          </p:cNvSpPr>
          <p:nvPr>
            <p:ph type="body" sz="quarter" idx="13"/>
          </p:nvPr>
        </p:nvSpPr>
        <p:spPr>
          <a:xfrm>
            <a:off x="468315" y="774645"/>
            <a:ext cx="8219433" cy="5573338"/>
          </a:xfrm>
        </p:spPr>
        <p:txBody>
          <a:bodyPr/>
          <a:lstStyle/>
          <a:p>
            <a:pPr marL="457200" indent="-457200" algn="l">
              <a:buFont typeface="Arial" charset="0"/>
              <a:buChar char="•"/>
            </a:pPr>
            <a:r>
              <a:rPr lang="en-US" dirty="0">
                <a:solidFill>
                  <a:srgbClr val="DA9E6E"/>
                </a:solidFill>
              </a:rPr>
              <a:t>"And the Lord gave </a:t>
            </a:r>
            <a:r>
              <a:rPr lang="en-US" dirty="0" err="1">
                <a:solidFill>
                  <a:srgbClr val="DA9E6E"/>
                </a:solidFill>
              </a:rPr>
              <a:t>Jehoiakim</a:t>
            </a:r>
            <a:r>
              <a:rPr lang="en-US" dirty="0">
                <a:solidFill>
                  <a:srgbClr val="DA9E6E"/>
                </a:solidFill>
              </a:rPr>
              <a:t>, king of Judah into his hand, with part of the vessels of the house of God" (Daniel 1:2).</a:t>
            </a:r>
          </a:p>
          <a:p>
            <a:pPr marL="457200" indent="-457200" algn="l">
              <a:buFont typeface="Arial" charset="0"/>
              <a:buChar char="•"/>
            </a:pPr>
            <a:r>
              <a:rPr lang="en-US" dirty="0">
                <a:solidFill>
                  <a:srgbClr val="DA9E6E"/>
                </a:solidFill>
              </a:rPr>
              <a:t>We should take note of the expression "and the Lord gave." </a:t>
            </a:r>
          </a:p>
          <a:p>
            <a:pPr marL="457200" indent="-457200" algn="l">
              <a:buFont typeface="Arial" charset="0"/>
              <a:buChar char="•"/>
            </a:pPr>
            <a:r>
              <a:rPr lang="en-US" dirty="0">
                <a:solidFill>
                  <a:srgbClr val="DA9E6E"/>
                </a:solidFill>
              </a:rPr>
              <a:t>God's judgment came upon Judah not only because of Hezekiah's sin but also because of the much idolatry that was brought in by the many wicked kings who ruled similar to Manasseh</a:t>
            </a:r>
            <a:r>
              <a:rPr lang="en-US" dirty="0" smtClean="0">
                <a:solidFill>
                  <a:srgbClr val="DA9E6E"/>
                </a:solidFill>
              </a:rPr>
              <a:t>.</a:t>
            </a:r>
            <a:endParaRPr lang="en-US" dirty="0">
              <a:solidFill>
                <a:srgbClr val="DA9E6E"/>
              </a:solidFill>
            </a:endParaRPr>
          </a:p>
        </p:txBody>
      </p:sp>
    </p:spTree>
    <p:extLst>
      <p:ext uri="{BB962C8B-B14F-4D97-AF65-F5344CB8AC3E}">
        <p14:creationId xmlns:p14="http://schemas.microsoft.com/office/powerpoint/2010/main" val="1667001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28" y="178580"/>
            <a:ext cx="8351520" cy="792480"/>
          </a:xfrm>
          <a:prstGeom prst="rect">
            <a:avLst/>
          </a:prstGeom>
        </p:spPr>
      </p:pic>
      <p:sp>
        <p:nvSpPr>
          <p:cNvPr id="4" name="Text Placeholder 3"/>
          <p:cNvSpPr>
            <a:spLocks noGrp="1"/>
          </p:cNvSpPr>
          <p:nvPr>
            <p:ph type="body" sz="quarter" idx="13"/>
          </p:nvPr>
        </p:nvSpPr>
        <p:spPr>
          <a:xfrm>
            <a:off x="468315" y="774645"/>
            <a:ext cx="8219433" cy="5573338"/>
          </a:xfrm>
        </p:spPr>
        <p:txBody>
          <a:bodyPr>
            <a:normAutofit lnSpcReduction="10000"/>
          </a:bodyPr>
          <a:lstStyle/>
          <a:p>
            <a:pPr marL="457200" indent="-457200" algn="l">
              <a:buFont typeface="Arial" charset="0"/>
              <a:buChar char="•"/>
            </a:pPr>
            <a:r>
              <a:rPr lang="en-US" dirty="0">
                <a:solidFill>
                  <a:srgbClr val="DA9E6E"/>
                </a:solidFill>
              </a:rPr>
              <a:t>Assyria began to decline in power and became weak. Assyria's two main cities, Assur and Nineveh, had fallen and Assyria's army fled westward to Haran. </a:t>
            </a:r>
          </a:p>
          <a:p>
            <a:pPr marL="457200" indent="-457200" algn="l">
              <a:buFont typeface="Arial" charset="0"/>
              <a:buChar char="•"/>
            </a:pPr>
            <a:r>
              <a:rPr lang="en-US" dirty="0">
                <a:solidFill>
                  <a:srgbClr val="DA9E6E"/>
                </a:solidFill>
              </a:rPr>
              <a:t>Early in 605 BC the Battle of Carchemish took place on the Euphrates. The Babylonians were under the leadership of Nebuchadnezzar, the son of </a:t>
            </a:r>
            <a:r>
              <a:rPr lang="en-US" dirty="0" err="1">
                <a:solidFill>
                  <a:srgbClr val="DA9E6E"/>
                </a:solidFill>
              </a:rPr>
              <a:t>Nabopolassar</a:t>
            </a:r>
            <a:r>
              <a:rPr lang="en-US" dirty="0">
                <a:solidFill>
                  <a:srgbClr val="DA9E6E"/>
                </a:solidFill>
              </a:rPr>
              <a:t>. </a:t>
            </a:r>
          </a:p>
          <a:p>
            <a:pPr marL="457200" indent="-457200" algn="l">
              <a:buFont typeface="Arial" charset="0"/>
              <a:buChar char="•"/>
            </a:pPr>
            <a:r>
              <a:rPr lang="en-US" dirty="0">
                <a:solidFill>
                  <a:srgbClr val="DA9E6E"/>
                </a:solidFill>
              </a:rPr>
              <a:t>He revealed great genius and sent the Egyptians fleeing in headlong defeat. From this point, Babylon became the new world leader</a:t>
            </a:r>
            <a:r>
              <a:rPr lang="en-US" dirty="0" smtClean="0">
                <a:solidFill>
                  <a:srgbClr val="DA9E6E"/>
                </a:solidFill>
              </a:rPr>
              <a:t>.</a:t>
            </a:r>
            <a:endParaRPr lang="en-US" dirty="0">
              <a:solidFill>
                <a:srgbClr val="DA9E6E"/>
              </a:solidFill>
            </a:endParaRPr>
          </a:p>
        </p:txBody>
      </p:sp>
    </p:spTree>
    <p:extLst>
      <p:ext uri="{BB962C8B-B14F-4D97-AF65-F5344CB8AC3E}">
        <p14:creationId xmlns:p14="http://schemas.microsoft.com/office/powerpoint/2010/main" val="1790838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27" y="177283"/>
            <a:ext cx="8351520" cy="792480"/>
          </a:xfrm>
          <a:prstGeom prst="rect">
            <a:avLst/>
          </a:prstGeom>
        </p:spPr>
      </p:pic>
      <p:sp>
        <p:nvSpPr>
          <p:cNvPr id="4" name="Text Placeholder 3"/>
          <p:cNvSpPr>
            <a:spLocks noGrp="1"/>
          </p:cNvSpPr>
          <p:nvPr>
            <p:ph type="body" sz="quarter" idx="13"/>
          </p:nvPr>
        </p:nvSpPr>
        <p:spPr>
          <a:xfrm>
            <a:off x="468315" y="774645"/>
            <a:ext cx="8219433" cy="5573338"/>
          </a:xfrm>
        </p:spPr>
        <p:txBody>
          <a:bodyPr/>
          <a:lstStyle/>
          <a:p>
            <a:pPr marL="457200" indent="-457200" algn="l">
              <a:buFont typeface="Arial" charset="0"/>
              <a:buChar char="•"/>
            </a:pPr>
            <a:r>
              <a:rPr lang="en-US" dirty="0" err="1">
                <a:solidFill>
                  <a:srgbClr val="DA9E6E"/>
                </a:solidFill>
              </a:rPr>
              <a:t>Jehoiakim</a:t>
            </a:r>
            <a:r>
              <a:rPr lang="en-US" dirty="0">
                <a:solidFill>
                  <a:srgbClr val="DA9E6E"/>
                </a:solidFill>
              </a:rPr>
              <a:t> was appointed king of Judah by Pharaoh and reigned eleven years. He was godless and reckless. </a:t>
            </a:r>
          </a:p>
          <a:p>
            <a:pPr marL="457200" indent="-457200" algn="l">
              <a:buFont typeface="Arial" charset="0"/>
              <a:buChar char="•"/>
            </a:pPr>
            <a:r>
              <a:rPr lang="en-US" dirty="0">
                <a:solidFill>
                  <a:srgbClr val="DA9E6E"/>
                </a:solidFill>
              </a:rPr>
              <a:t>During his reign, he heard the prophecies of Jeremiah warning of the coming judgment. </a:t>
            </a:r>
          </a:p>
        </p:txBody>
      </p:sp>
    </p:spTree>
    <p:extLst>
      <p:ext uri="{BB962C8B-B14F-4D97-AF65-F5344CB8AC3E}">
        <p14:creationId xmlns:p14="http://schemas.microsoft.com/office/powerpoint/2010/main" val="191641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8315" y="774645"/>
            <a:ext cx="8219433" cy="5573338"/>
          </a:xfrm>
        </p:spPr>
        <p:txBody>
          <a:bodyPr/>
          <a:lstStyle/>
          <a:p>
            <a:pPr marL="457200" indent="-457200" algn="l">
              <a:buFont typeface="Arial" charset="0"/>
              <a:buChar char="•"/>
            </a:pPr>
            <a:r>
              <a:rPr lang="en-US" dirty="0" err="1">
                <a:solidFill>
                  <a:srgbClr val="DA9E6E"/>
                </a:solidFill>
              </a:rPr>
              <a:t>Jehoiakim</a:t>
            </a:r>
            <a:r>
              <a:rPr lang="en-US" dirty="0">
                <a:solidFill>
                  <a:srgbClr val="DA9E6E"/>
                </a:solidFill>
              </a:rPr>
              <a:t> was appointed king of Judah by Pharaoh and reigned eleven years. He was godless and reckless. </a:t>
            </a:r>
          </a:p>
          <a:p>
            <a:pPr marL="457200" indent="-457200" algn="l">
              <a:buFont typeface="Arial" charset="0"/>
              <a:buChar char="•"/>
            </a:pPr>
            <a:r>
              <a:rPr lang="en-US" dirty="0">
                <a:solidFill>
                  <a:srgbClr val="DA9E6E"/>
                </a:solidFill>
              </a:rPr>
              <a:t>During his reign, he heard the prophecies of Jeremiah warning of the coming judgment.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27" y="177283"/>
            <a:ext cx="8351520" cy="792480"/>
          </a:xfrm>
          <a:prstGeom prst="rect">
            <a:avLst/>
          </a:prstGeom>
        </p:spPr>
      </p:pic>
    </p:spTree>
    <p:extLst>
      <p:ext uri="{BB962C8B-B14F-4D97-AF65-F5344CB8AC3E}">
        <p14:creationId xmlns:p14="http://schemas.microsoft.com/office/powerpoint/2010/main" val="51878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27" y="189640"/>
            <a:ext cx="8351520" cy="792480"/>
          </a:xfrm>
          <a:prstGeom prst="rect">
            <a:avLst/>
          </a:prstGeom>
        </p:spPr>
      </p:pic>
      <p:sp>
        <p:nvSpPr>
          <p:cNvPr id="4" name="Text Placeholder 3"/>
          <p:cNvSpPr>
            <a:spLocks noGrp="1"/>
          </p:cNvSpPr>
          <p:nvPr>
            <p:ph type="body" sz="quarter" idx="13"/>
          </p:nvPr>
        </p:nvSpPr>
        <p:spPr>
          <a:xfrm>
            <a:off x="468315" y="774645"/>
            <a:ext cx="8219433" cy="5573338"/>
          </a:xfrm>
        </p:spPr>
        <p:txBody>
          <a:bodyPr>
            <a:normAutofit lnSpcReduction="10000"/>
          </a:bodyPr>
          <a:lstStyle/>
          <a:p>
            <a:pPr marL="457200" indent="-457200" algn="l">
              <a:buFont typeface="Arial" charset="0"/>
              <a:buChar char="•"/>
            </a:pPr>
            <a:r>
              <a:rPr lang="en-US" dirty="0" err="1">
                <a:solidFill>
                  <a:srgbClr val="DA9E6E"/>
                </a:solidFill>
              </a:rPr>
              <a:t>Jehoiachin</a:t>
            </a:r>
            <a:r>
              <a:rPr lang="en-US" dirty="0">
                <a:solidFill>
                  <a:srgbClr val="DA9E6E"/>
                </a:solidFill>
              </a:rPr>
              <a:t> was the son and successor of </a:t>
            </a:r>
            <a:r>
              <a:rPr lang="en-US" dirty="0" err="1">
                <a:solidFill>
                  <a:srgbClr val="DA9E6E"/>
                </a:solidFill>
              </a:rPr>
              <a:t>Jehoiakim</a:t>
            </a:r>
            <a:r>
              <a:rPr lang="en-US" dirty="0">
                <a:solidFill>
                  <a:srgbClr val="DA9E6E"/>
                </a:solidFill>
              </a:rPr>
              <a:t> and reigned only 3 months and 10 days.</a:t>
            </a:r>
          </a:p>
          <a:p>
            <a:pPr marL="457200" indent="-457200" algn="l">
              <a:buFont typeface="Arial" charset="0"/>
              <a:buChar char="•"/>
            </a:pPr>
            <a:r>
              <a:rPr lang="en-US" dirty="0">
                <a:solidFill>
                  <a:srgbClr val="DA9E6E"/>
                </a:solidFill>
              </a:rPr>
              <a:t>In 597 BC Nebuchadnezzar attacked Jerusalem again. This time he took captive </a:t>
            </a:r>
            <a:r>
              <a:rPr lang="en-US" dirty="0" err="1">
                <a:solidFill>
                  <a:srgbClr val="DA9E6E"/>
                </a:solidFill>
              </a:rPr>
              <a:t>Jehoiachin</a:t>
            </a:r>
            <a:r>
              <a:rPr lang="en-US" dirty="0">
                <a:solidFill>
                  <a:srgbClr val="DA9E6E"/>
                </a:solidFill>
              </a:rPr>
              <a:t>, his mother, his wives, 3,000 princes, 7,000 men and 1,000 artisans (II Kings 24:14-16).</a:t>
            </a:r>
          </a:p>
          <a:p>
            <a:pPr marL="457200" indent="-457200" algn="l">
              <a:buFont typeface="Arial" charset="0"/>
              <a:buChar char="•"/>
            </a:pPr>
            <a:r>
              <a:rPr lang="en-US" dirty="0">
                <a:solidFill>
                  <a:srgbClr val="DA9E6E"/>
                </a:solidFill>
              </a:rPr>
              <a:t>Among them were Ezekiel and Mordecai. Jeremiah evaded capture and urged the exiles in Babylon to be good citizens (Jeremiah 29:1-10).</a:t>
            </a:r>
          </a:p>
        </p:txBody>
      </p:sp>
    </p:spTree>
    <p:extLst>
      <p:ext uri="{BB962C8B-B14F-4D97-AF65-F5344CB8AC3E}">
        <p14:creationId xmlns:p14="http://schemas.microsoft.com/office/powerpoint/2010/main" val="72519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27" y="177283"/>
            <a:ext cx="8351520" cy="792480"/>
          </a:xfrm>
          <a:prstGeom prst="rect">
            <a:avLst/>
          </a:prstGeom>
        </p:spPr>
      </p:pic>
      <p:sp>
        <p:nvSpPr>
          <p:cNvPr id="4" name="Text Placeholder 3"/>
          <p:cNvSpPr>
            <a:spLocks noGrp="1"/>
          </p:cNvSpPr>
          <p:nvPr>
            <p:ph type="body" sz="quarter" idx="13"/>
          </p:nvPr>
        </p:nvSpPr>
        <p:spPr>
          <a:xfrm>
            <a:off x="468315" y="774645"/>
            <a:ext cx="8219433" cy="5573338"/>
          </a:xfrm>
        </p:spPr>
        <p:txBody>
          <a:bodyPr/>
          <a:lstStyle/>
          <a:p>
            <a:pPr marL="457200" indent="-457200" algn="l">
              <a:buFont typeface="Arial" charset="0"/>
              <a:buChar char="•"/>
            </a:pPr>
            <a:r>
              <a:rPr lang="en-US" dirty="0">
                <a:solidFill>
                  <a:srgbClr val="DA9E6E"/>
                </a:solidFill>
              </a:rPr>
              <a:t>Nebuchadnezzar appointed Zedekiah to be king of Judah and he ruled for eleven years.</a:t>
            </a:r>
          </a:p>
          <a:p>
            <a:pPr marL="457200" indent="-457200" algn="l">
              <a:buFont typeface="Arial" charset="0"/>
              <a:buChar char="•"/>
            </a:pPr>
            <a:r>
              <a:rPr lang="en-US" dirty="0">
                <a:solidFill>
                  <a:srgbClr val="DA9E6E"/>
                </a:solidFill>
              </a:rPr>
              <a:t>Zedekiah listened to the wrong advice instead of listening to Jeremiah. He revolted against Nebuchadnezzar.</a:t>
            </a:r>
          </a:p>
        </p:txBody>
      </p:sp>
    </p:spTree>
    <p:extLst>
      <p:ext uri="{BB962C8B-B14F-4D97-AF65-F5344CB8AC3E}">
        <p14:creationId xmlns:p14="http://schemas.microsoft.com/office/powerpoint/2010/main" val="1257446970"/>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110</TotalTime>
  <Words>620</Words>
  <Application>Microsoft Macintosh PowerPoint</Application>
  <PresentationFormat>On-screen Show (4:3)</PresentationFormat>
  <Paragraphs>31</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Adelle-Regular</vt:lpstr>
      <vt:lpstr>Apple Chancery</vt:lpstr>
      <vt:lpstr>Trebuchet MS</vt:lpstr>
      <vt:lpstr>Arial</vt:lpstr>
      <vt:lpstr>Calibri</vt:lpstr>
      <vt:lpstr>Times New Roman</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Office User</cp:lastModifiedBy>
  <cp:revision>32</cp:revision>
  <dcterms:created xsi:type="dcterms:W3CDTF">2014-03-26T14:03:34Z</dcterms:created>
  <dcterms:modified xsi:type="dcterms:W3CDTF">2017-10-09T17:21:47Z</dcterms:modified>
</cp:coreProperties>
</file>