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theme/theme2.xml" ContentType="application/vnd.openxmlformats-officedocument.theme+xml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Georgi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 b="def" i="def"/>
      <a:tcStyle>
        <a:tcBdr/>
        <a:fill>
          <a:solidFill>
            <a:srgbClr val="F9F9F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 b="def" i="def"/>
      <a:tcStyle>
        <a:tcBdr/>
        <a:fill>
          <a:solidFill>
            <a:schemeClr val="accent6">
              <a:lumOff val="63215"/>
            </a:schemeClr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 b="def" i="def"/>
      <a:tcStyle>
        <a:tcBdr/>
        <a:fill>
          <a:solidFill>
            <a:srgbClr val="E8E8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7" name="Shape 7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j-lt"/>
        <a:ea typeface="+mj-ea"/>
        <a:cs typeface="+mj-cs"/>
        <a:sym typeface="Georgia"/>
      </a:defRPr>
    </a:lvl1pPr>
    <a:lvl2pPr indent="228600" latinLnBrk="0">
      <a:defRPr sz="1200">
        <a:solidFill>
          <a:srgbClr val="FFFFFF"/>
        </a:solidFill>
        <a:latin typeface="+mj-lt"/>
        <a:ea typeface="+mj-ea"/>
        <a:cs typeface="+mj-cs"/>
        <a:sym typeface="Georgia"/>
      </a:defRPr>
    </a:lvl2pPr>
    <a:lvl3pPr indent="457200" latinLnBrk="0">
      <a:defRPr sz="1200">
        <a:solidFill>
          <a:srgbClr val="FFFFFF"/>
        </a:solidFill>
        <a:latin typeface="+mj-lt"/>
        <a:ea typeface="+mj-ea"/>
        <a:cs typeface="+mj-cs"/>
        <a:sym typeface="Georgia"/>
      </a:defRPr>
    </a:lvl3pPr>
    <a:lvl4pPr indent="685800" latinLnBrk="0">
      <a:defRPr sz="1200">
        <a:solidFill>
          <a:srgbClr val="FFFFFF"/>
        </a:solidFill>
        <a:latin typeface="+mj-lt"/>
        <a:ea typeface="+mj-ea"/>
        <a:cs typeface="+mj-cs"/>
        <a:sym typeface="Georgia"/>
      </a:defRPr>
    </a:lvl4pPr>
    <a:lvl5pPr indent="914400" latinLnBrk="0">
      <a:defRPr sz="1200">
        <a:solidFill>
          <a:srgbClr val="FFFFFF"/>
        </a:solidFill>
        <a:latin typeface="+mj-lt"/>
        <a:ea typeface="+mj-ea"/>
        <a:cs typeface="+mj-cs"/>
        <a:sym typeface="Georgia"/>
      </a:defRPr>
    </a:lvl5pPr>
    <a:lvl6pPr indent="1143000" latinLnBrk="0">
      <a:defRPr sz="1200">
        <a:solidFill>
          <a:srgbClr val="FFFFFF"/>
        </a:solidFill>
        <a:latin typeface="+mj-lt"/>
        <a:ea typeface="+mj-ea"/>
        <a:cs typeface="+mj-cs"/>
        <a:sym typeface="Georgia"/>
      </a:defRPr>
    </a:lvl6pPr>
    <a:lvl7pPr indent="1371600" latinLnBrk="0">
      <a:defRPr sz="1200">
        <a:solidFill>
          <a:srgbClr val="FFFFFF"/>
        </a:solidFill>
        <a:latin typeface="+mj-lt"/>
        <a:ea typeface="+mj-ea"/>
        <a:cs typeface="+mj-cs"/>
        <a:sym typeface="Georgia"/>
      </a:defRPr>
    </a:lvl7pPr>
    <a:lvl8pPr indent="1600200" latinLnBrk="0">
      <a:defRPr sz="1200">
        <a:solidFill>
          <a:srgbClr val="FFFFFF"/>
        </a:solidFill>
        <a:latin typeface="+mj-lt"/>
        <a:ea typeface="+mj-ea"/>
        <a:cs typeface="+mj-cs"/>
        <a:sym typeface="Georgia"/>
      </a:defRPr>
    </a:lvl8pPr>
    <a:lvl9pPr indent="1828800" latinLnBrk="0">
      <a:defRPr sz="1200">
        <a:solidFill>
          <a:srgbClr val="FFFFFF"/>
        </a:solidFill>
        <a:latin typeface="+mj-lt"/>
        <a:ea typeface="+mj-ea"/>
        <a:cs typeface="+mj-cs"/>
        <a:sym typeface="Georgia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ody Level One…"/>
          <p:cNvSpPr txBox="1"/>
          <p:nvPr>
            <p:ph type="body" sz="quarter" idx="1"/>
          </p:nvPr>
        </p:nvSpPr>
        <p:spPr>
          <a:xfrm>
            <a:off x="3295858" y="5235190"/>
            <a:ext cx="2572379" cy="773724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300"/>
              </a:spcBef>
              <a:defRPr sz="1600"/>
            </a:lvl1pPr>
            <a:lvl2pPr marL="701040" indent="-243840">
              <a:spcBef>
                <a:spcPts val="300"/>
              </a:spcBef>
              <a:defRPr sz="1600"/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3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ody Level One…"/>
          <p:cNvSpPr txBox="1"/>
          <p:nvPr>
            <p:ph type="body" sz="quarter" idx="1"/>
          </p:nvPr>
        </p:nvSpPr>
        <p:spPr>
          <a:xfrm>
            <a:off x="3295858" y="5235190"/>
            <a:ext cx="2572379" cy="773724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300"/>
              </a:spcBef>
              <a:defRPr sz="1600"/>
            </a:lvl1pPr>
            <a:lvl2pPr marL="701040" indent="-243840">
              <a:spcBef>
                <a:spcPts val="300"/>
              </a:spcBef>
              <a:defRPr sz="1600"/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Title Text"/>
          <p:cNvSpPr txBox="1"/>
          <p:nvPr>
            <p:ph type="title"/>
          </p:nvPr>
        </p:nvSpPr>
        <p:spPr>
          <a:xfrm>
            <a:off x="755026" y="2682910"/>
            <a:ext cx="7665495" cy="146706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1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ody Level One…"/>
          <p:cNvSpPr txBox="1"/>
          <p:nvPr>
            <p:ph type="body" idx="1"/>
          </p:nvPr>
        </p:nvSpPr>
        <p:spPr>
          <a:xfrm>
            <a:off x="468312" y="514969"/>
            <a:ext cx="8211826" cy="4205929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304450"/>
                </a:solidFill>
              </a:defRPr>
            </a:lvl1pPr>
            <a:lvl2pPr>
              <a:defRPr>
                <a:solidFill>
                  <a:srgbClr val="304450"/>
                </a:solidFill>
              </a:defRPr>
            </a:lvl2pPr>
            <a:lvl3pPr>
              <a:defRPr>
                <a:solidFill>
                  <a:srgbClr val="304450"/>
                </a:solidFill>
              </a:defRPr>
            </a:lvl3pPr>
            <a:lvl4pPr>
              <a:defRPr>
                <a:solidFill>
                  <a:srgbClr val="304450"/>
                </a:solidFill>
              </a:defRPr>
            </a:lvl4pPr>
            <a:lvl5pPr>
              <a:defRPr>
                <a:solidFill>
                  <a:srgbClr val="30445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dy Level One…"/>
          <p:cNvSpPr txBox="1"/>
          <p:nvPr>
            <p:ph type="body" idx="1"/>
          </p:nvPr>
        </p:nvSpPr>
        <p:spPr>
          <a:xfrm>
            <a:off x="468312" y="514969"/>
            <a:ext cx="8211826" cy="4205929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304450"/>
                </a:solidFill>
              </a:defRPr>
            </a:lvl1pPr>
            <a:lvl2pPr>
              <a:defRPr>
                <a:solidFill>
                  <a:srgbClr val="304450"/>
                </a:solidFill>
              </a:defRPr>
            </a:lvl2pPr>
            <a:lvl3pPr>
              <a:defRPr>
                <a:solidFill>
                  <a:srgbClr val="304450"/>
                </a:solidFill>
              </a:defRPr>
            </a:lvl3pPr>
            <a:lvl4pPr>
              <a:defRPr>
                <a:solidFill>
                  <a:srgbClr val="304450"/>
                </a:solidFill>
              </a:defRPr>
            </a:lvl4pPr>
            <a:lvl5pPr>
              <a:defRPr>
                <a:solidFill>
                  <a:srgbClr val="30445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3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dy Level One…"/>
          <p:cNvSpPr txBox="1"/>
          <p:nvPr>
            <p:ph type="body" idx="1"/>
          </p:nvPr>
        </p:nvSpPr>
        <p:spPr>
          <a:xfrm>
            <a:off x="468312" y="514969"/>
            <a:ext cx="8211826" cy="4205929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304450"/>
                </a:solidFill>
              </a:defRPr>
            </a:lvl1pPr>
            <a:lvl2pPr>
              <a:defRPr>
                <a:solidFill>
                  <a:srgbClr val="304450"/>
                </a:solidFill>
              </a:defRPr>
            </a:lvl2pPr>
            <a:lvl3pPr>
              <a:defRPr>
                <a:solidFill>
                  <a:srgbClr val="304450"/>
                </a:solidFill>
              </a:defRPr>
            </a:lvl3pPr>
            <a:lvl4pPr>
              <a:defRPr>
                <a:solidFill>
                  <a:srgbClr val="304450"/>
                </a:solidFill>
              </a:defRPr>
            </a:lvl4pPr>
            <a:lvl5pPr>
              <a:defRPr>
                <a:solidFill>
                  <a:srgbClr val="30445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Title Text"/>
          <p:cNvSpPr txBox="1"/>
          <p:nvPr>
            <p:ph type="title"/>
          </p:nvPr>
        </p:nvSpPr>
        <p:spPr>
          <a:xfrm>
            <a:off x="2628907" y="4923692"/>
            <a:ext cx="3882425" cy="74358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/>
            <a:r>
              <a:t>Title Text</a:t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criptur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/>
          <p:nvPr>
            <p:ph type="body" sz="quarter" idx="1"/>
          </p:nvPr>
        </p:nvSpPr>
        <p:spPr>
          <a:xfrm>
            <a:off x="468315" y="5288336"/>
            <a:ext cx="8217687" cy="1059648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400"/>
            </a:lvl1pPr>
            <a:lvl2pPr marL="670560" indent="-213360">
              <a:spcBef>
                <a:spcPts val="300"/>
              </a:spcBef>
              <a:defRPr sz="1400"/>
            </a:lvl2pPr>
            <a:lvl3pPr>
              <a:spcBef>
                <a:spcPts val="300"/>
              </a:spcBef>
              <a:defRPr sz="1400"/>
            </a:lvl3pPr>
            <a:lvl4pPr>
              <a:spcBef>
                <a:spcPts val="300"/>
              </a:spcBef>
              <a:defRPr sz="1400"/>
            </a:lvl4pPr>
            <a:lvl5pPr>
              <a:spcBef>
                <a:spcPts val="300"/>
              </a:spcBef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Text Placeholder 6"/>
          <p:cNvSpPr/>
          <p:nvPr>
            <p:ph type="body" idx="13"/>
          </p:nvPr>
        </p:nvSpPr>
        <p:spPr>
          <a:xfrm>
            <a:off x="468316" y="514971"/>
            <a:ext cx="8211023" cy="4476268"/>
          </a:xfrm>
          <a:prstGeom prst="rect">
            <a:avLst/>
          </a:prstGeom>
        </p:spPr>
        <p:txBody>
          <a:bodyPr anchor="ctr"/>
          <a:lstStyle/>
          <a:p>
            <a:pPr/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ackground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Body Level One…"/>
          <p:cNvSpPr txBox="1"/>
          <p:nvPr>
            <p:ph type="body" idx="1"/>
          </p:nvPr>
        </p:nvSpPr>
        <p:spPr>
          <a:xfrm>
            <a:off x="468315" y="514970"/>
            <a:ext cx="8219434" cy="5833014"/>
          </a:xfrm>
          <a:prstGeom prst="rect">
            <a:avLst/>
          </a:prstGeom>
        </p:spPr>
        <p:txBody>
          <a:bodyPr anchor="ctr"/>
          <a:lstStyle>
            <a:lvl2pPr marL="0" indent="457200">
              <a:buSzTx/>
              <a:buNone/>
            </a:lvl2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304450"/>
          </a:solidFill>
          <a:uFillTx/>
          <a:latin typeface="+mj-lt"/>
          <a:ea typeface="+mj-ea"/>
          <a:cs typeface="+mj-cs"/>
          <a:sym typeface="Georgi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304450"/>
          </a:solidFill>
          <a:uFillTx/>
          <a:latin typeface="+mj-lt"/>
          <a:ea typeface="+mj-ea"/>
          <a:cs typeface="+mj-cs"/>
          <a:sym typeface="Georgi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304450"/>
          </a:solidFill>
          <a:uFillTx/>
          <a:latin typeface="+mj-lt"/>
          <a:ea typeface="+mj-ea"/>
          <a:cs typeface="+mj-cs"/>
          <a:sym typeface="Georgi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304450"/>
          </a:solidFill>
          <a:uFillTx/>
          <a:latin typeface="+mj-lt"/>
          <a:ea typeface="+mj-ea"/>
          <a:cs typeface="+mj-cs"/>
          <a:sym typeface="Georgi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304450"/>
          </a:solidFill>
          <a:uFillTx/>
          <a:latin typeface="+mj-lt"/>
          <a:ea typeface="+mj-ea"/>
          <a:cs typeface="+mj-cs"/>
          <a:sym typeface="Georgia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304450"/>
          </a:solidFill>
          <a:uFillTx/>
          <a:latin typeface="+mj-lt"/>
          <a:ea typeface="+mj-ea"/>
          <a:cs typeface="+mj-cs"/>
          <a:sym typeface="Georgia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304450"/>
          </a:solidFill>
          <a:uFillTx/>
          <a:latin typeface="+mj-lt"/>
          <a:ea typeface="+mj-ea"/>
          <a:cs typeface="+mj-cs"/>
          <a:sym typeface="Georgia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304450"/>
          </a:solidFill>
          <a:uFillTx/>
          <a:latin typeface="+mj-lt"/>
          <a:ea typeface="+mj-ea"/>
          <a:cs typeface="+mj-cs"/>
          <a:sym typeface="Georgia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304450"/>
          </a:solidFill>
          <a:uFillTx/>
          <a:latin typeface="+mj-lt"/>
          <a:ea typeface="+mj-ea"/>
          <a:cs typeface="+mj-cs"/>
          <a:sym typeface="Georgia"/>
        </a:defRPr>
      </a:lvl9pPr>
    </p:titleStyle>
    <p:bodyStyle>
      <a:lvl1pPr marL="0" marR="0" indent="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F0CABB"/>
          </a:solidFill>
          <a:uFillTx/>
          <a:latin typeface="Tahoma"/>
          <a:ea typeface="Tahoma"/>
          <a:cs typeface="Tahoma"/>
          <a:sym typeface="Tahoma"/>
        </a:defRPr>
      </a:lvl1pPr>
      <a:lvl2pPr marL="914400" marR="0" indent="-4572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F0CABB"/>
          </a:solidFill>
          <a:uFillTx/>
          <a:latin typeface="Tahoma"/>
          <a:ea typeface="Tahoma"/>
          <a:cs typeface="Tahoma"/>
          <a:sym typeface="Tahoma"/>
        </a:defRPr>
      </a:lvl2pPr>
      <a:lvl3pPr marL="0" marR="0" indent="9144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F0CABB"/>
          </a:solidFill>
          <a:uFillTx/>
          <a:latin typeface="Tahoma"/>
          <a:ea typeface="Tahoma"/>
          <a:cs typeface="Tahoma"/>
          <a:sym typeface="Tahoma"/>
        </a:defRPr>
      </a:lvl3pPr>
      <a:lvl4pPr marL="0" marR="0" indent="13716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F0CABB"/>
          </a:solidFill>
          <a:uFillTx/>
          <a:latin typeface="Tahoma"/>
          <a:ea typeface="Tahoma"/>
          <a:cs typeface="Tahoma"/>
          <a:sym typeface="Tahoma"/>
        </a:defRPr>
      </a:lvl4pPr>
      <a:lvl5pPr marL="0" marR="0" indent="18288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F0CABB"/>
          </a:solidFill>
          <a:uFillTx/>
          <a:latin typeface="Tahoma"/>
          <a:ea typeface="Tahoma"/>
          <a:cs typeface="Tahoma"/>
          <a:sym typeface="Tahoma"/>
        </a:defRPr>
      </a:lvl5pPr>
      <a:lvl6pPr marL="26289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F0CABB"/>
          </a:solidFill>
          <a:uFillTx/>
          <a:latin typeface="Tahoma"/>
          <a:ea typeface="Tahoma"/>
          <a:cs typeface="Tahoma"/>
          <a:sym typeface="Tahoma"/>
        </a:defRPr>
      </a:lvl6pPr>
      <a:lvl7pPr marL="30861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F0CABB"/>
          </a:solidFill>
          <a:uFillTx/>
          <a:latin typeface="Tahoma"/>
          <a:ea typeface="Tahoma"/>
          <a:cs typeface="Tahoma"/>
          <a:sym typeface="Tahoma"/>
        </a:defRPr>
      </a:lvl7pPr>
      <a:lvl8pPr marL="35433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F0CABB"/>
          </a:solidFill>
          <a:uFillTx/>
          <a:latin typeface="Tahoma"/>
          <a:ea typeface="Tahoma"/>
          <a:cs typeface="Tahoma"/>
          <a:sym typeface="Tahoma"/>
        </a:defRPr>
      </a:lvl8pPr>
      <a:lvl9pPr marL="40005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F0CABB"/>
          </a:solidFill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 Placeholder 2"/>
          <p:cNvSpPr txBox="1"/>
          <p:nvPr>
            <p:ph type="body" idx="1"/>
          </p:nvPr>
        </p:nvSpPr>
        <p:spPr>
          <a:xfrm>
            <a:off x="468314" y="1133889"/>
            <a:ext cx="8219435" cy="5214095"/>
          </a:xfrm>
          <a:prstGeom prst="rect">
            <a:avLst/>
          </a:prstGeom>
        </p:spPr>
        <p:txBody>
          <a:bodyPr/>
          <a:lstStyle/>
          <a:p>
            <a:pPr marL="250657" indent="-250657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5. Hold the mystery of the faith in a pure conscience</a:t>
            </a:r>
          </a:p>
          <a:p>
            <a:pPr marL="250657" indent="-250657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6. They must first be proved</a:t>
            </a:r>
          </a:p>
          <a:p>
            <a:pPr marL="250657" indent="-250657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7. They must be blameless'</a:t>
            </a:r>
          </a:p>
          <a:p>
            <a:pPr marL="250657" indent="-250657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8. Husbands of one wife</a:t>
            </a:r>
          </a:p>
          <a:p>
            <a:pPr marL="250657" indent="-250657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9. They must rule their children and houses well</a:t>
            </a:r>
          </a:p>
        </p:txBody>
      </p:sp>
      <p:sp>
        <p:nvSpPr>
          <p:cNvPr id="105" name="Qualifications of Deacons:"/>
          <p:cNvSpPr txBox="1"/>
          <p:nvPr/>
        </p:nvSpPr>
        <p:spPr>
          <a:xfrm>
            <a:off x="465335" y="370677"/>
            <a:ext cx="8219434" cy="800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5100">
                <a:solidFill>
                  <a:schemeClr val="accent2">
                    <a:lumOff val="1669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Qualifications of Deacons: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 Placeholder 2"/>
          <p:cNvSpPr txBox="1"/>
          <p:nvPr>
            <p:ph type="body" idx="1"/>
          </p:nvPr>
        </p:nvSpPr>
        <p:spPr>
          <a:xfrm>
            <a:off x="468314" y="1133889"/>
            <a:ext cx="8219435" cy="5214095"/>
          </a:xfrm>
          <a:prstGeom prst="rect">
            <a:avLst/>
          </a:prstGeom>
        </p:spPr>
        <p:txBody>
          <a:bodyPr/>
          <a:lstStyle/>
          <a:p>
            <a:pPr marL="250657" indent="-250657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Acts 6:7: the Word of God increased the number of disciples multiplied and even a company of priests believed and were saved</a:t>
            </a:r>
          </a:p>
          <a:p>
            <a:pPr marL="250657" indent="-250657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This revival took place because unity had been restored</a:t>
            </a:r>
          </a:p>
          <a:p>
            <a:pPr marL="250657" indent="-250657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At least two of the deacons became powerful evangelists: Stephen and Philip</a:t>
            </a:r>
          </a:p>
        </p:txBody>
      </p:sp>
      <p:sp>
        <p:nvSpPr>
          <p:cNvPr id="108" name="The Results of This Event:"/>
          <p:cNvSpPr txBox="1"/>
          <p:nvPr/>
        </p:nvSpPr>
        <p:spPr>
          <a:xfrm>
            <a:off x="465335" y="370677"/>
            <a:ext cx="8219434" cy="800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5100">
                <a:solidFill>
                  <a:schemeClr val="accent2">
                    <a:lumOff val="1669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Results of This Event: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 Placeholder 2"/>
          <p:cNvSpPr txBox="1"/>
          <p:nvPr>
            <p:ph type="body" idx="1"/>
          </p:nvPr>
        </p:nvSpPr>
        <p:spPr>
          <a:xfrm>
            <a:off x="468314" y="1133889"/>
            <a:ext cx="8219435" cy="5214095"/>
          </a:xfrm>
          <a:prstGeom prst="rect">
            <a:avLst/>
          </a:prstGeom>
        </p:spPr>
        <p:txBody>
          <a:bodyPr/>
          <a:lstStyle/>
          <a:p>
            <a:pPr marL="250657" indent="-250657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Acts 6:1</a:t>
            </a:r>
          </a:p>
          <a:p>
            <a:pPr marL="250657" indent="-250657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They were Jews, just as the Hebrews</a:t>
            </a:r>
          </a:p>
          <a:p>
            <a:pPr marL="250657" indent="-250657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Grecian Jews were Jews who were living abroad and were visiting Jerusalem at the time of Pentecost</a:t>
            </a:r>
          </a:p>
          <a:p>
            <a:pPr marL="250657" indent="-250657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They spoke Greek and were greatly influenced by Greek culture</a:t>
            </a:r>
          </a:p>
          <a:p>
            <a:pPr marL="250657" indent="-250657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For this reason they were called Grecian Jews or Hellenists</a:t>
            </a:r>
          </a:p>
        </p:txBody>
      </p:sp>
      <p:sp>
        <p:nvSpPr>
          <p:cNvPr id="81" name="The Grecians:"/>
          <p:cNvSpPr txBox="1"/>
          <p:nvPr/>
        </p:nvSpPr>
        <p:spPr>
          <a:xfrm>
            <a:off x="465335" y="370677"/>
            <a:ext cx="8219434" cy="800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5100">
                <a:solidFill>
                  <a:schemeClr val="accent2">
                    <a:lumOff val="1669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Grecians: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 Placeholder 2"/>
          <p:cNvSpPr txBox="1"/>
          <p:nvPr>
            <p:ph type="body" idx="1"/>
          </p:nvPr>
        </p:nvSpPr>
        <p:spPr>
          <a:xfrm>
            <a:off x="468314" y="1133889"/>
            <a:ext cx="8219435" cy="5214095"/>
          </a:xfrm>
          <a:prstGeom prst="rect">
            <a:avLst/>
          </a:prstGeom>
        </p:spPr>
        <p:txBody>
          <a:bodyPr/>
          <a:lstStyle>
            <a:lvl1pPr marL="250657" indent="-250657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"God hath set some in the church, first apostles, secondarily prophets... governments, diversities of tongues" (I Corinthians 12:28)</a:t>
            </a:r>
          </a:p>
        </p:txBody>
      </p:sp>
      <p:sp>
        <p:nvSpPr>
          <p:cNvPr id="84" name="Church Government:"/>
          <p:cNvSpPr txBox="1"/>
          <p:nvPr/>
        </p:nvSpPr>
        <p:spPr>
          <a:xfrm>
            <a:off x="465335" y="370677"/>
            <a:ext cx="8219434" cy="800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5100">
                <a:solidFill>
                  <a:schemeClr val="accent2">
                    <a:lumOff val="1669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Church Government: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 Placeholder 2"/>
          <p:cNvSpPr txBox="1"/>
          <p:nvPr>
            <p:ph type="body" idx="1"/>
          </p:nvPr>
        </p:nvSpPr>
        <p:spPr>
          <a:xfrm>
            <a:off x="468314" y="1133889"/>
            <a:ext cx="8219435" cy="5214095"/>
          </a:xfrm>
          <a:prstGeom prst="rect">
            <a:avLst/>
          </a:prstGeom>
        </p:spPr>
        <p:txBody>
          <a:bodyPr/>
          <a:lstStyle/>
          <a:p>
            <a:pPr marL="250657" indent="-250657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word "governments" refer to the power of ruling, the organized control that God has placed in the church for the maintenance of order among the saints</a:t>
            </a:r>
          </a:p>
          <a:p>
            <a:pPr marL="250657" indent="-250657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Lord has placed certain offices and ministries in the church to govern the church (Ephesians 4:11)</a:t>
            </a:r>
          </a:p>
        </p:txBody>
      </p:sp>
      <p:sp>
        <p:nvSpPr>
          <p:cNvPr id="87" name="Church Government:"/>
          <p:cNvSpPr txBox="1"/>
          <p:nvPr/>
        </p:nvSpPr>
        <p:spPr>
          <a:xfrm>
            <a:off x="465335" y="370677"/>
            <a:ext cx="8219434" cy="800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5100">
                <a:solidFill>
                  <a:schemeClr val="accent2">
                    <a:lumOff val="1669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Church Government: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 Placeholder 2"/>
          <p:cNvSpPr txBox="1"/>
          <p:nvPr>
            <p:ph type="body" idx="1"/>
          </p:nvPr>
        </p:nvSpPr>
        <p:spPr>
          <a:xfrm>
            <a:off x="468314" y="1133889"/>
            <a:ext cx="8219435" cy="5214095"/>
          </a:xfrm>
          <a:prstGeom prst="rect">
            <a:avLst/>
          </a:prstGeom>
        </p:spPr>
        <p:txBody>
          <a:bodyPr/>
          <a:lstStyle/>
          <a:p>
            <a:pPr marL="250657" indent="-250657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"It said, is not reason that we should leave the word of God and serve tables."</a:t>
            </a:r>
          </a:p>
          <a:p>
            <a:pPr marL="250657" indent="-250657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Their work was to give themselves continually to prayer and to the ministry of the Word. </a:t>
            </a:r>
          </a:p>
        </p:txBody>
      </p:sp>
      <p:sp>
        <p:nvSpPr>
          <p:cNvPr id="90" name="The Deacons:"/>
          <p:cNvSpPr txBox="1"/>
          <p:nvPr/>
        </p:nvSpPr>
        <p:spPr>
          <a:xfrm>
            <a:off x="465335" y="370677"/>
            <a:ext cx="8219434" cy="800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5100">
                <a:solidFill>
                  <a:schemeClr val="accent2">
                    <a:lumOff val="1669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Deacons: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 Placeholder 2"/>
          <p:cNvSpPr txBox="1"/>
          <p:nvPr>
            <p:ph type="body" idx="1"/>
          </p:nvPr>
        </p:nvSpPr>
        <p:spPr>
          <a:xfrm>
            <a:off x="468314" y="1133889"/>
            <a:ext cx="8219435" cy="5214095"/>
          </a:xfrm>
          <a:prstGeom prst="rect">
            <a:avLst/>
          </a:prstGeom>
        </p:spPr>
        <p:txBody>
          <a:bodyPr/>
          <a:lstStyle/>
          <a:p>
            <a:pPr marL="250657" indent="-250657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names of the seven deacons were Stephen, Philip, Prochorus, Nicanor, Timon, Pramenas and Nicolas</a:t>
            </a:r>
          </a:p>
          <a:p>
            <a:pPr marL="250657" indent="-250657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(1) The apostles gave the qualifications; (2) The church did the choosing or electing; and (3) The apostles appointed them or ordained them</a:t>
            </a:r>
          </a:p>
        </p:txBody>
      </p:sp>
      <p:sp>
        <p:nvSpPr>
          <p:cNvPr id="93" name="The Deacons:"/>
          <p:cNvSpPr txBox="1"/>
          <p:nvPr/>
        </p:nvSpPr>
        <p:spPr>
          <a:xfrm>
            <a:off x="465335" y="370677"/>
            <a:ext cx="8219434" cy="800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5100">
                <a:solidFill>
                  <a:schemeClr val="accent2">
                    <a:lumOff val="1669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Deacons: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 Placeholder 2"/>
          <p:cNvSpPr txBox="1"/>
          <p:nvPr>
            <p:ph type="body" idx="1"/>
          </p:nvPr>
        </p:nvSpPr>
        <p:spPr>
          <a:xfrm>
            <a:off x="468314" y="1133889"/>
            <a:ext cx="8219435" cy="5214095"/>
          </a:xfrm>
          <a:prstGeom prst="rect">
            <a:avLst/>
          </a:prstGeom>
        </p:spPr>
        <p:txBody>
          <a:bodyPr/>
          <a:lstStyle/>
          <a:p>
            <a:pPr marL="250657" indent="-250657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Acts 6:3: qualifications for the deacons:</a:t>
            </a:r>
          </a:p>
          <a:p>
            <a:pPr marL="250657" indent="-250657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1. MEN: The Greek word used here is the specific one, which meant males</a:t>
            </a:r>
          </a:p>
          <a:p>
            <a:pPr marL="250657" indent="-250657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2. AMONG YOU: They had to be in the church</a:t>
            </a:r>
          </a:p>
        </p:txBody>
      </p:sp>
      <p:sp>
        <p:nvSpPr>
          <p:cNvPr id="96" name="Qualifications of Deacons:"/>
          <p:cNvSpPr txBox="1"/>
          <p:nvPr/>
        </p:nvSpPr>
        <p:spPr>
          <a:xfrm>
            <a:off x="465335" y="370677"/>
            <a:ext cx="8219434" cy="800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5100">
                <a:solidFill>
                  <a:schemeClr val="accent2">
                    <a:lumOff val="1669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Qualifications of Deacons: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 Placeholder 2"/>
          <p:cNvSpPr txBox="1"/>
          <p:nvPr>
            <p:ph type="body" idx="1"/>
          </p:nvPr>
        </p:nvSpPr>
        <p:spPr>
          <a:xfrm>
            <a:off x="468314" y="1133889"/>
            <a:ext cx="8219435" cy="5214095"/>
          </a:xfrm>
          <a:prstGeom prst="rect">
            <a:avLst/>
          </a:prstGeom>
        </p:spPr>
        <p:txBody>
          <a:bodyPr/>
          <a:lstStyle/>
          <a:p>
            <a:pPr marL="250657" indent="-250657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3. OF HONEST REPORT: They had to have a good reputation</a:t>
            </a:r>
          </a:p>
          <a:p>
            <a:pPr marL="250657" indent="-250657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4. FULL OF THE HOLY GHOST</a:t>
            </a:r>
          </a:p>
          <a:p>
            <a:pPr marL="250657" indent="-250657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5. FULL OF WISDOM: They had to be men of maturity</a:t>
            </a:r>
          </a:p>
        </p:txBody>
      </p:sp>
      <p:sp>
        <p:nvSpPr>
          <p:cNvPr id="99" name="Qualifications of Deacons:"/>
          <p:cNvSpPr txBox="1"/>
          <p:nvPr/>
        </p:nvSpPr>
        <p:spPr>
          <a:xfrm>
            <a:off x="465335" y="370677"/>
            <a:ext cx="8219434" cy="800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5100">
                <a:solidFill>
                  <a:schemeClr val="accent2">
                    <a:lumOff val="1669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Qualifications of Deacons: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Placeholder 2"/>
          <p:cNvSpPr txBox="1"/>
          <p:nvPr>
            <p:ph type="body" idx="1"/>
          </p:nvPr>
        </p:nvSpPr>
        <p:spPr>
          <a:xfrm>
            <a:off x="468314" y="1133889"/>
            <a:ext cx="8219435" cy="5214095"/>
          </a:xfrm>
          <a:prstGeom prst="rect">
            <a:avLst/>
          </a:prstGeom>
        </p:spPr>
        <p:txBody>
          <a:bodyPr/>
          <a:lstStyle/>
          <a:p>
            <a:pPr marL="250657" indent="-250657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 Timothy 3:8-13 gives further qualification stated:</a:t>
            </a:r>
          </a:p>
          <a:p>
            <a:pPr marL="250657" indent="-250657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1. Must be grave</a:t>
            </a:r>
          </a:p>
          <a:p>
            <a:pPr marL="250657" indent="-250657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2. Must not be double-tongued</a:t>
            </a:r>
          </a:p>
          <a:p>
            <a:pPr marL="250657" indent="-250657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3. Not given to much wine</a:t>
            </a:r>
          </a:p>
          <a:p>
            <a:pPr marL="250657" indent="-250657" algn="l" defTabSz="457200">
              <a:spcBef>
                <a:spcPts val="0"/>
              </a:spcBef>
              <a:buSzPct val="100000"/>
              <a:buChar char="•"/>
              <a:defRPr sz="2500">
                <a:solidFill>
                  <a:schemeClr val="accent2">
                    <a:lumOff val="1669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4. Not greedy of filthy lucre</a:t>
            </a:r>
          </a:p>
        </p:txBody>
      </p:sp>
      <p:sp>
        <p:nvSpPr>
          <p:cNvPr id="102" name="Qualifications of Deacons:"/>
          <p:cNvSpPr txBox="1"/>
          <p:nvPr/>
        </p:nvSpPr>
        <p:spPr>
          <a:xfrm>
            <a:off x="465335" y="370677"/>
            <a:ext cx="8219434" cy="800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b="1" sz="5100">
                <a:solidFill>
                  <a:schemeClr val="accent2">
                    <a:lumOff val="1669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Qualifications of Deacons: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Georgia"/>
        <a:ea typeface="Georgia"/>
        <a:cs typeface="Georgia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Georgia"/>
        <a:ea typeface="Georgia"/>
        <a:cs typeface="Georgia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