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3692526" y="5157632"/>
            <a:ext cx="1751014" cy="520701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xfrm>
            <a:off x="2093459" y="1612323"/>
            <a:ext cx="5019267" cy="338677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sz="quarter" idx="1"/>
          </p:nvPr>
        </p:nvSpPr>
        <p:spPr>
          <a:xfrm>
            <a:off x="3692526" y="5157632"/>
            <a:ext cx="1751014" cy="520701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/>
          </p:nvPr>
        </p:nvSpPr>
        <p:spPr>
          <a:xfrm>
            <a:off x="522368" y="415695"/>
            <a:ext cx="8157769" cy="38960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xfrm>
            <a:off x="522368" y="415695"/>
            <a:ext cx="8157769" cy="38960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xfrm>
            <a:off x="394417" y="4442026"/>
            <a:ext cx="2244732" cy="18289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idx="1"/>
          </p:nvPr>
        </p:nvSpPr>
        <p:spPr>
          <a:xfrm>
            <a:off x="522368" y="415695"/>
            <a:ext cx="8157769" cy="38960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rip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idx="1"/>
          </p:nvPr>
        </p:nvSpPr>
        <p:spPr>
          <a:xfrm>
            <a:off x="526736" y="561829"/>
            <a:ext cx="8160065" cy="4486814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9"/>
          <p:cNvSpPr/>
          <p:nvPr>
            <p:ph type="body" sz="quarter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/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24821"/>
            <a:ext cx="82296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Before the resurrection of Jesus Christ these two places were separate compartments of Sheol</a:t>
            </a:r>
          </a:p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were located adjacent to one another with a gulf fixed between them (Luke 16:26)</a:t>
            </a:r>
          </a:p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Because of this when Jesus died He visited both places (Luke 23:43; Acts 2:31)</a:t>
            </a:r>
          </a:p>
        </p:txBody>
      </p:sp>
      <p:sp>
        <p:nvSpPr>
          <p:cNvPr id="105" name="The Location Of Paradise And Hades"/>
          <p:cNvSpPr txBox="1"/>
          <p:nvPr/>
        </p:nvSpPr>
        <p:spPr>
          <a:xfrm>
            <a:off x="521927" y="244116"/>
            <a:ext cx="8169683" cy="131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3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Location Of Paradise And Hades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When Jesus arose He emptied one compartment and changed the location of Paradise to the third heaven (II Corinthians 12:2)</a:t>
            </a:r>
          </a:p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Hades no longer have adjacent locations in Sheol. Jesus led captivity captive (Ephesians 4:8)</a:t>
            </a:r>
          </a:p>
        </p:txBody>
      </p:sp>
      <p:sp>
        <p:nvSpPr>
          <p:cNvPr id="108" name="The Location Of Paradise And Hades"/>
          <p:cNvSpPr txBox="1"/>
          <p:nvPr/>
        </p:nvSpPr>
        <p:spPr>
          <a:xfrm>
            <a:off x="521927" y="244116"/>
            <a:ext cx="8169683" cy="131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3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Location Of Paradise And Hades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PURGATORY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teaches that even the faithful need a process of purification before becoming fit to enter God's presence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Scripture teaches the immediate happiness of the dead in Christ</a:t>
            </a:r>
          </a:p>
        </p:txBody>
      </p:sp>
      <p:sp>
        <p:nvSpPr>
          <p:cNvPr id="111" name="False Teachings"/>
          <p:cNvSpPr txBox="1"/>
          <p:nvPr/>
        </p:nvSpPr>
        <p:spPr>
          <a:xfrm>
            <a:off x="521927" y="244116"/>
            <a:ext cx="8169683" cy="86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False Teachings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are only the saved and the unsaved, and the destiny of each is determined in this life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Death closes the period of probation and then judgment follows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References: Luke 16:22; Luke 23:43; II Corinthians 5:6-10 and Hebrews 9:27</a:t>
            </a:r>
          </a:p>
        </p:txBody>
      </p:sp>
      <p:sp>
        <p:nvSpPr>
          <p:cNvPr id="114" name="False Teachings"/>
          <p:cNvSpPr txBox="1"/>
          <p:nvPr/>
        </p:nvSpPr>
        <p:spPr>
          <a:xfrm>
            <a:off x="521927" y="244116"/>
            <a:ext cx="8169683" cy="86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False Teachings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SPIRITISM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teaches that we may communicate with a departed spirit through a "medium"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Bible expressly forbids consulting such spiritist, the very prohibition indicating that there is evil and danger in the practice</a:t>
            </a:r>
          </a:p>
        </p:txBody>
      </p:sp>
      <p:sp>
        <p:nvSpPr>
          <p:cNvPr id="117" name="False Teachings"/>
          <p:cNvSpPr txBox="1"/>
          <p:nvPr/>
        </p:nvSpPr>
        <p:spPr>
          <a:xfrm>
            <a:off x="521927" y="244116"/>
            <a:ext cx="8169683" cy="86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False Teachings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lvl="2" marL="1082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Luke 16 the account of the rich man and Lazarus proves that the departed are not permitted to communicate with the living</a:t>
            </a:r>
          </a:p>
          <a:p>
            <a:pPr lvl="2" marL="1082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References: Leviticus 19:31, Isaiah 8:19</a:t>
            </a:r>
          </a:p>
        </p:txBody>
      </p:sp>
      <p:sp>
        <p:nvSpPr>
          <p:cNvPr id="120" name="False Teachings"/>
          <p:cNvSpPr txBox="1"/>
          <p:nvPr/>
        </p:nvSpPr>
        <p:spPr>
          <a:xfrm>
            <a:off x="521927" y="244116"/>
            <a:ext cx="8169683" cy="86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False Teachings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SOUL SLEEPING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teaches that the soul is unconscious until the resurrection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Scripture teaches that there is an immediate conscious rest in Paradise for the saved and a conscious torment in Hades for the lost</a:t>
            </a:r>
          </a:p>
        </p:txBody>
      </p:sp>
      <p:sp>
        <p:nvSpPr>
          <p:cNvPr id="123" name="False Teachings"/>
          <p:cNvSpPr txBox="1"/>
          <p:nvPr/>
        </p:nvSpPr>
        <p:spPr>
          <a:xfrm>
            <a:off x="521927" y="244116"/>
            <a:ext cx="8169683" cy="86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False Teachings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Lazarus and the rich man were both conscious</a:t>
            </a:r>
          </a:p>
          <a:p>
            <a:pPr lvl="2" marL="1082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Why did Jesus visit Paradise and Hades if the souls were unconscious?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References: Isaiah 14:9-11; Luke 23:43; Philippians 1:23; Psalm 16:10; II Corinthians 5:8 and Revelation 6:9-10</a:t>
            </a:r>
          </a:p>
        </p:txBody>
      </p:sp>
      <p:sp>
        <p:nvSpPr>
          <p:cNvPr id="126" name="False Teachings"/>
          <p:cNvSpPr txBox="1"/>
          <p:nvPr/>
        </p:nvSpPr>
        <p:spPr>
          <a:xfrm>
            <a:off x="521927" y="244116"/>
            <a:ext cx="8169683" cy="86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False Teachings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UNIVERSALISM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teaches that everybody will finally be saved that God, is too loving to exclude anyone from heaven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Scriptures refute this error</a:t>
            </a:r>
          </a:p>
        </p:txBody>
      </p:sp>
      <p:sp>
        <p:nvSpPr>
          <p:cNvPr id="129" name="False Teachings"/>
          <p:cNvSpPr txBox="1"/>
          <p:nvPr/>
        </p:nvSpPr>
        <p:spPr>
          <a:xfrm>
            <a:off x="521927" y="244116"/>
            <a:ext cx="8169683" cy="86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False Teachings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is in reality a mercy that God excludes the sinful from Heaven for it would be a hell to them, and their presence would soon make it a hell to the redeemed</a:t>
            </a:r>
          </a:p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References: Proverbs 29:1; Romans 6:23; John 3:36 and Luke 16:19-31</a:t>
            </a:r>
          </a:p>
        </p:txBody>
      </p:sp>
      <p:sp>
        <p:nvSpPr>
          <p:cNvPr id="132" name="False Teachings"/>
          <p:cNvSpPr txBox="1"/>
          <p:nvPr/>
        </p:nvSpPr>
        <p:spPr>
          <a:xfrm>
            <a:off x="521927" y="244116"/>
            <a:ext cx="8169683" cy="86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False Teachings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Physical death is the separation of soul and spirit from the body</a:t>
            </a:r>
          </a:p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introduces man to ETERNITY and the unseen world</a:t>
            </a:r>
          </a:p>
        </p:txBody>
      </p:sp>
      <p:sp>
        <p:nvSpPr>
          <p:cNvPr id="81" name="Definition Of Death"/>
          <p:cNvSpPr txBox="1"/>
          <p:nvPr/>
        </p:nvSpPr>
        <p:spPr>
          <a:xfrm>
            <a:off x="521927" y="465597"/>
            <a:ext cx="8169683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0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Definition Of Death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RESTORATIONISM</a:t>
            </a:r>
          </a:p>
          <a:p>
            <a:pPr lvl="2" marL="1082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teaches that hell is not eternal but a temporary experience for the purpose of purifying the sinner to fit him for heaven</a:t>
            </a:r>
          </a:p>
          <a:p>
            <a:pPr lvl="2" marL="1082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this were the case then the fires of hell would have more power than the blood of Christ </a:t>
            </a:r>
          </a:p>
          <a:p>
            <a:pPr lvl="2" marL="1082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Experience teaches that punishment in itself is not regenerative; it can restrain but not transform</a:t>
            </a:r>
          </a:p>
        </p:txBody>
      </p:sp>
      <p:sp>
        <p:nvSpPr>
          <p:cNvPr id="135" name="False Teachings"/>
          <p:cNvSpPr txBox="1"/>
          <p:nvPr/>
        </p:nvSpPr>
        <p:spPr>
          <a:xfrm>
            <a:off x="521927" y="244116"/>
            <a:ext cx="8169683" cy="86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False Teachings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Those who believe this error contend that the word "eternal" in the Greek means "age-long" and not endless duration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According to Matthew 25:41-46 if the punishment of the wicked man has an end so dies the bliss of the righteous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God will no more force a man to be saved in the future than He does in the present</a:t>
            </a:r>
          </a:p>
        </p:txBody>
      </p:sp>
      <p:sp>
        <p:nvSpPr>
          <p:cNvPr id="138" name="False Teachings"/>
          <p:cNvSpPr txBox="1"/>
          <p:nvPr/>
        </p:nvSpPr>
        <p:spPr>
          <a:xfrm>
            <a:off x="521927" y="244116"/>
            <a:ext cx="8169683" cy="86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False Teachings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marL="304800" indent="-304800" algn="l" defTabSz="434340">
              <a:spcBef>
                <a:spcPts val="0"/>
              </a:spcBef>
              <a:buSzPct val="100000"/>
              <a:buChar char="•"/>
              <a:defRPr sz="304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ANNIHILATIONISM</a:t>
            </a:r>
          </a:p>
          <a:p>
            <a:pPr lvl="1" marL="666750" indent="-304800" algn="l" defTabSz="434340">
              <a:spcBef>
                <a:spcPts val="0"/>
              </a:spcBef>
              <a:buSzPct val="100000"/>
              <a:buChar char="•"/>
              <a:defRPr sz="304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teaches that the wicked will be annihilated</a:t>
            </a:r>
          </a:p>
          <a:p>
            <a:pPr lvl="1" marL="666750" indent="-304800" algn="l" defTabSz="434340">
              <a:spcBef>
                <a:spcPts val="0"/>
              </a:spcBef>
              <a:buSzPct val="100000"/>
              <a:buChar char="•"/>
              <a:defRPr sz="304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Those who believe this error point to II Thessalonians 1:9 and other passages which state that the wicked will be destroyed</a:t>
            </a:r>
          </a:p>
          <a:p>
            <a:pPr lvl="1" marL="666750" indent="-304800" algn="l" defTabSz="434340">
              <a:spcBef>
                <a:spcPts val="0"/>
              </a:spcBef>
              <a:buSzPct val="100000"/>
              <a:buChar char="•"/>
              <a:defRPr sz="304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However, this does not mean annihilation but ruin</a:t>
            </a:r>
          </a:p>
          <a:p>
            <a:pPr lvl="1" marL="666750" indent="-304800" algn="l" defTabSz="434340">
              <a:spcBef>
                <a:spcPts val="0"/>
              </a:spcBef>
              <a:buSzPct val="100000"/>
              <a:buChar char="•"/>
              <a:defRPr sz="304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this Scripture if it meant annihilation then the word "eternal" would be useless</a:t>
            </a:r>
          </a:p>
        </p:txBody>
      </p:sp>
      <p:sp>
        <p:nvSpPr>
          <p:cNvPr id="141" name="False Teachings"/>
          <p:cNvSpPr txBox="1"/>
          <p:nvPr/>
        </p:nvSpPr>
        <p:spPr>
          <a:xfrm>
            <a:off x="521927" y="244116"/>
            <a:ext cx="8169683" cy="86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False Teachings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also point to death as the penalty for sin</a:t>
            </a:r>
          </a:p>
          <a:p>
            <a:pPr lvl="2" marL="1082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means separation from God and not the ceasing to exist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God's promise of life does not mean the promise of existence for all men have that - therefore the opposite is true, death as a penalty does not mean the mere loss of existence</a:t>
            </a:r>
          </a:p>
        </p:txBody>
      </p:sp>
      <p:sp>
        <p:nvSpPr>
          <p:cNvPr id="144" name="False Teachings"/>
          <p:cNvSpPr txBox="1"/>
          <p:nvPr/>
        </p:nvSpPr>
        <p:spPr>
          <a:xfrm>
            <a:off x="521927" y="244116"/>
            <a:ext cx="8169683" cy="86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False Teachings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Bible speaks of death in the following terms: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Sleep - Deuteronomy 31:16; John 11:11; I Corinthians 15:6; I Corinthians 15:51; and I Thessalonians 4:13-14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Earthly house being dissolved - II Corinthians 5:1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Putting off this tabernacle - II Peter 1:14</a:t>
            </a:r>
          </a:p>
        </p:txBody>
      </p:sp>
      <p:sp>
        <p:nvSpPr>
          <p:cNvPr id="84" name="Descriptions Of Death"/>
          <p:cNvSpPr txBox="1"/>
          <p:nvPr/>
        </p:nvSpPr>
        <p:spPr>
          <a:xfrm>
            <a:off x="521927" y="465597"/>
            <a:ext cx="8169683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0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Descriptions Of Death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God requiring the soul - Luke 12:20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Going the way whence there is no return - Job 16:22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Being gathered to one's people - Genesis 49:3 3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Yielding up the ghost - Genesis 49:33; Acts 5:10</a:t>
            </a:r>
          </a:p>
        </p:txBody>
      </p:sp>
      <p:sp>
        <p:nvSpPr>
          <p:cNvPr id="87" name="Descriptions Of Death"/>
          <p:cNvSpPr txBox="1"/>
          <p:nvPr/>
        </p:nvSpPr>
        <p:spPr>
          <a:xfrm>
            <a:off x="521927" y="465597"/>
            <a:ext cx="8169683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0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Descriptions Of Death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Going down into silence - Psalm 115:17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Returning to the dust - Genesis 3:19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Being cut down - Job 14:2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Departing - Philippians 1:23</a:t>
            </a:r>
          </a:p>
        </p:txBody>
      </p:sp>
      <p:sp>
        <p:nvSpPr>
          <p:cNvPr id="90" name="Descriptions Of Death"/>
          <p:cNvSpPr txBox="1"/>
          <p:nvPr/>
        </p:nvSpPr>
        <p:spPr>
          <a:xfrm>
            <a:off x="521927" y="465597"/>
            <a:ext cx="8169683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0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Descriptions Of Death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Hebrews 9:27</a:t>
            </a:r>
          </a:p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only persons who will escape physical death are those living saints at the time of the Coming of Jesus</a:t>
            </a:r>
          </a:p>
        </p:txBody>
      </p:sp>
      <p:sp>
        <p:nvSpPr>
          <p:cNvPr id="93" name="Physical Death Is Certain To Every Man"/>
          <p:cNvSpPr txBox="1"/>
          <p:nvPr/>
        </p:nvSpPr>
        <p:spPr>
          <a:xfrm>
            <a:off x="521927" y="465597"/>
            <a:ext cx="8169683" cy="15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0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Physical Death Is Certain To Every Man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Corinthians 15:26</a:t>
            </a:r>
          </a:p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Romans 5:12-21</a:t>
            </a:r>
          </a:p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II Timothy 1:10</a:t>
            </a:r>
          </a:p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Death was the first outward and visible effect of sin and it will be the last effect of sin from which we shall be saved</a:t>
            </a:r>
          </a:p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Jesus has abolished death, and in Him we may have eternal life and immortality</a:t>
            </a:r>
          </a:p>
        </p:txBody>
      </p:sp>
      <p:sp>
        <p:nvSpPr>
          <p:cNvPr id="96" name="Death Has Been Conquered"/>
          <p:cNvSpPr txBox="1"/>
          <p:nvPr/>
        </p:nvSpPr>
        <p:spPr>
          <a:xfrm>
            <a:off x="521927" y="465597"/>
            <a:ext cx="8169683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0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Death Has Been Conquered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INTERMEDIATE STATE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righteous do not enter into their final reward or the wicked into their final punishment until after their respective resurrections</a:t>
            </a:r>
          </a:p>
          <a:p>
            <a:pPr lvl="1" marL="701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righteous is in conscious rest in Paradise but the unrighteous are in conscious unrest and torment in Hades</a:t>
            </a:r>
          </a:p>
        </p:txBody>
      </p:sp>
      <p:sp>
        <p:nvSpPr>
          <p:cNvPr id="99" name="After Death What?"/>
          <p:cNvSpPr txBox="1"/>
          <p:nvPr/>
        </p:nvSpPr>
        <p:spPr>
          <a:xfrm>
            <a:off x="521927" y="465597"/>
            <a:ext cx="8169683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0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After Death What?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2"/>
          <p:cNvSpPr txBox="1"/>
          <p:nvPr>
            <p:ph type="body" idx="1"/>
          </p:nvPr>
        </p:nvSpPr>
        <p:spPr>
          <a:xfrm>
            <a:off x="526736" y="1106879"/>
            <a:ext cx="8160065" cy="5260498"/>
          </a:xfrm>
          <a:prstGeom prst="rect">
            <a:avLst/>
          </a:prstGeom>
        </p:spPr>
        <p:txBody>
          <a:bodyPr/>
          <a:lstStyle/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RESURRECTION</a:t>
            </a:r>
          </a:p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the resurrection the soul and spirit of the dead are united with the resurrected body</a:t>
            </a:r>
          </a:p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ETERNITY</a:t>
            </a:r>
          </a:p>
          <a:p>
            <a:pPr marL="320842" indent="-320842" algn="l" defTabSz="457200">
              <a:spcBef>
                <a:spcPts val="0"/>
              </a:spcBef>
              <a:buSzPct val="100000"/>
              <a:buChar char="•"/>
              <a:defRPr sz="32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are only two final destinies for man: a heaven to gain, and a hell to shun</a:t>
            </a:r>
          </a:p>
        </p:txBody>
      </p:sp>
      <p:sp>
        <p:nvSpPr>
          <p:cNvPr id="102" name="After Death What?"/>
          <p:cNvSpPr txBox="1"/>
          <p:nvPr/>
        </p:nvSpPr>
        <p:spPr>
          <a:xfrm>
            <a:off x="521927" y="465597"/>
            <a:ext cx="8169683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0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After Death What?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