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a:off x="5751291" y="3963735"/>
            <a:ext cx="2253483" cy="348206"/>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Title Text"/>
          <p:cNvSpPr txBox="1"/>
          <p:nvPr>
            <p:ph type="title"/>
          </p:nvPr>
        </p:nvSpPr>
        <p:spPr>
          <a:xfrm>
            <a:off x="5751290" y="787094"/>
            <a:ext cx="2253482" cy="3064030"/>
          </a:xfrm>
          <a:prstGeom prst="rect">
            <a:avLst/>
          </a:prstGeom>
        </p:spPr>
        <p:txBody>
          <a:bodyPr/>
          <a:lstStyle/>
          <a:p>
            <a:pPr/>
            <a:r>
              <a:t>Title Text</a:t>
            </a:r>
          </a:p>
        </p:txBody>
      </p:sp>
      <p:sp>
        <p:nvSpPr>
          <p:cNvPr id="27" name="Body Level One…"/>
          <p:cNvSpPr txBox="1"/>
          <p:nvPr>
            <p:ph type="body" sz="quarter" idx="1"/>
          </p:nvPr>
        </p:nvSpPr>
        <p:spPr>
          <a:xfrm>
            <a:off x="5751291" y="3963735"/>
            <a:ext cx="2253483" cy="348206"/>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p:nvPr>
        </p:nvSpPr>
        <p:spPr>
          <a:xfrm>
            <a:off x="3774318" y="217011"/>
            <a:ext cx="5153991" cy="645853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xfrm>
            <a:off x="3774318" y="217011"/>
            <a:ext cx="5153991" cy="645853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Title Text"/>
          <p:cNvSpPr txBox="1"/>
          <p:nvPr>
            <p:ph type="title"/>
          </p:nvPr>
        </p:nvSpPr>
        <p:spPr>
          <a:xfrm>
            <a:off x="965024" y="201472"/>
            <a:ext cx="1396161" cy="1828873"/>
          </a:xfrm>
          <a:prstGeom prst="rect">
            <a:avLst/>
          </a:prstGeom>
        </p:spPr>
        <p:txBody>
          <a:bodyPr/>
          <a:lstStyle>
            <a:lvl1pPr>
              <a:defRPr sz="1600"/>
            </a:lvl1pPr>
          </a:lstStyle>
          <a:p>
            <a:pPr/>
            <a:r>
              <a:t>Title Text</a:t>
            </a:r>
          </a:p>
        </p:txBody>
      </p:sp>
      <p:sp>
        <p:nvSpPr>
          <p:cNvPr id="52" name="Body Level One…"/>
          <p:cNvSpPr txBox="1"/>
          <p:nvPr>
            <p:ph type="body" idx="1"/>
          </p:nvPr>
        </p:nvSpPr>
        <p:spPr>
          <a:xfrm>
            <a:off x="3774318" y="217011"/>
            <a:ext cx="5153991" cy="645853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526736" y="561829"/>
            <a:ext cx="8160065" cy="4486814"/>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Text Placeholder 9"/>
          <p:cNvSpPr/>
          <p:nvPr>
            <p:ph type="body" sz="quarter" idx="13"/>
          </p:nvPr>
        </p:nvSpPr>
        <p:spPr>
          <a:xfrm>
            <a:off x="527050" y="5361518"/>
            <a:ext cx="8159750" cy="990254"/>
          </a:xfrm>
          <a:prstGeom prst="rect">
            <a:avLst/>
          </a:prstGeom>
        </p:spPr>
        <p:txBody>
          <a:bodyPr/>
          <a:lstStyle/>
          <a:p>
            <a:pPr>
              <a:spcBef>
                <a:spcPts val="300"/>
              </a:spcBef>
              <a:defRPr sz="1400"/>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p:nvPr>
        </p:nvSpPr>
        <p:spPr>
          <a:xfrm>
            <a:off x="526736" y="561828"/>
            <a:ext cx="8160065" cy="5805549"/>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FFFFFF"/>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Revelation 19:11-21:</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John saw heaven opened (19:11). </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Here a door again is opened when Jesus will come with His saints. </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This is the Revelation of Christ at His Second Coming</a:t>
            </a:r>
          </a:p>
        </p:txBody>
      </p:sp>
      <p:sp>
        <p:nvSpPr>
          <p:cNvPr id="105"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 is seen coming on a white horse accompanied with the armies of heaven also riding on white horses and clothed in fine linen</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should be noted that only Christ does the fighting </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armies of heaven are simply spectators</a:t>
            </a:r>
          </a:p>
        </p:txBody>
      </p:sp>
      <p:sp>
        <p:nvSpPr>
          <p:cNvPr id="108"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0"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Jesus is called Faithful and True, and is clothed in a vesture dipped in blood</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In the battle Jesus smites the nations with a sharp sword which proceeds from His mouth</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 treads the winepress of the wrath of God</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 shall rule the nations with a rod of iron</a:t>
            </a:r>
          </a:p>
        </p:txBody>
      </p:sp>
      <p:sp>
        <p:nvSpPr>
          <p:cNvPr id="111"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beast and the false prophet are thrown alive into the lake of fire</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rest of the armies are slain with the sword and their bodies are left rotting upon the plain</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An angel calls for all the vultures and carrion eaters to come to feast on the flesh of kings, captains and mighty men</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This is called the supper of the great God</a:t>
            </a:r>
          </a:p>
        </p:txBody>
      </p:sp>
      <p:sp>
        <p:nvSpPr>
          <p:cNvPr id="114"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Isaiah 63:1-6:</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Here Armageddon is likened to a winepress, which is trodden by Jesus Christ</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plainly stated that Jesus alone will destroy his enemies and gain the victory</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Although other Scriptures state that He will be accompanied by the Saints, yet He alone fights the battle and gains the victory</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His garments, which will be stained with the blood of His enemies</a:t>
            </a:r>
          </a:p>
        </p:txBody>
      </p:sp>
      <p:sp>
        <p:nvSpPr>
          <p:cNvPr id="117" name="Armageddon Described  In Other Scriptures"/>
          <p:cNvSpPr txBox="1"/>
          <p:nvPr/>
        </p:nvSpPr>
        <p:spPr>
          <a:xfrm>
            <a:off x="527159" y="381224"/>
            <a:ext cx="8159219" cy="1462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800">
                <a:solidFill>
                  <a:schemeClr val="accent2">
                    <a:lumOff val="16690"/>
                  </a:schemeClr>
                </a:solidFill>
                <a:latin typeface="Times New Roman"/>
                <a:ea typeface="Times New Roman"/>
                <a:cs typeface="Times New Roman"/>
                <a:sym typeface="Times New Roman"/>
              </a:defRPr>
            </a:pPr>
            <a:r>
              <a:t>Armageddon Described </a:t>
            </a:r>
            <a:br/>
            <a:r>
              <a:t>In Other Scriptures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Joel 3:9-17:</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prophet stated that here the Lord will judge the nations</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Also is described the signs that will take place in the sun, moon and stars</a:t>
            </a:r>
          </a:p>
        </p:txBody>
      </p:sp>
      <p:sp>
        <p:nvSpPr>
          <p:cNvPr id="120" name="Armageddon Described  In Other Scriptures"/>
          <p:cNvSpPr txBox="1"/>
          <p:nvPr/>
        </p:nvSpPr>
        <p:spPr>
          <a:xfrm>
            <a:off x="527159" y="381224"/>
            <a:ext cx="8159219" cy="1462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800">
                <a:solidFill>
                  <a:schemeClr val="accent2">
                    <a:lumOff val="16690"/>
                  </a:schemeClr>
                </a:solidFill>
                <a:latin typeface="Times New Roman"/>
                <a:ea typeface="Times New Roman"/>
                <a:cs typeface="Times New Roman"/>
                <a:sym typeface="Times New Roman"/>
              </a:defRPr>
            </a:pPr>
            <a:r>
              <a:t>Armageddon Described </a:t>
            </a:r>
            <a:br/>
            <a:r>
              <a:t>In Other Scriptures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Matthew 25:31-46: </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This is not the Great White Throne Judgment described here but rather the judgment that will take place at His Second Coming</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known as the judgment of the nations</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here that Jesus Christ will return to earth and will set up His Kingdom for one thousand years</a:t>
            </a:r>
          </a:p>
        </p:txBody>
      </p:sp>
      <p:sp>
        <p:nvSpPr>
          <p:cNvPr id="123" name="Armageddon Described  In Other Scriptures"/>
          <p:cNvSpPr txBox="1"/>
          <p:nvPr/>
        </p:nvSpPr>
        <p:spPr>
          <a:xfrm>
            <a:off x="527159" y="381224"/>
            <a:ext cx="8159219" cy="1462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800">
                <a:solidFill>
                  <a:schemeClr val="accent2">
                    <a:lumOff val="16690"/>
                  </a:schemeClr>
                </a:solidFill>
                <a:latin typeface="Times New Roman"/>
                <a:ea typeface="Times New Roman"/>
                <a:cs typeface="Times New Roman"/>
                <a:sym typeface="Times New Roman"/>
              </a:defRPr>
            </a:pPr>
            <a:r>
              <a:t>Armageddon Described </a:t>
            </a:r>
            <a:br/>
            <a:r>
              <a:t>In Other Scriptures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5"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II Thessalonians 1:6-10: </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apostle Paul gave a description of our Lord's revelation at His Second Coming</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 shall be revealed: with His mighty angels; in flaming fire; taking vengeance on them that know not God; He shall be glorified in His saints and admired by all that believe</a:t>
            </a:r>
          </a:p>
        </p:txBody>
      </p:sp>
      <p:sp>
        <p:nvSpPr>
          <p:cNvPr id="126" name="Armageddon Described  In Other Scriptures"/>
          <p:cNvSpPr txBox="1"/>
          <p:nvPr/>
        </p:nvSpPr>
        <p:spPr>
          <a:xfrm>
            <a:off x="527159" y="381224"/>
            <a:ext cx="8159219" cy="1462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b="1" sz="4800">
                <a:solidFill>
                  <a:schemeClr val="accent2">
                    <a:lumOff val="16690"/>
                  </a:schemeClr>
                </a:solidFill>
                <a:latin typeface="Times New Roman"/>
                <a:ea typeface="Times New Roman"/>
                <a:cs typeface="Times New Roman"/>
                <a:sym typeface="Times New Roman"/>
              </a:defRPr>
            </a:pPr>
            <a:r>
              <a:t>Armageddon Described </a:t>
            </a:r>
            <a:br/>
            <a:r>
              <a:t>In Other Scriptures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At the battle of Armageddon the Beast, the head of the revived Roman Empire, will lead the armies, which come up against Jerusalem</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plains of Esdraelon will be filled with soldiers and the hills will swarm with armed men</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unclean spirits, working miracles, will have deceived the nations and brought them together to destroy Jerusalem</a:t>
            </a:r>
          </a:p>
        </p:txBody>
      </p:sp>
      <p:sp>
        <p:nvSpPr>
          <p:cNvPr id="129" name="The Battle Of Armageddon"/>
          <p:cNvSpPr txBox="1"/>
          <p:nvPr/>
        </p:nvSpPr>
        <p:spPr>
          <a:xfrm>
            <a:off x="527159" y="381224"/>
            <a:ext cx="8159219" cy="764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800">
                <a:solidFill>
                  <a:schemeClr val="accent2">
                    <a:lumOff val="16690"/>
                  </a:schemeClr>
                </a:solidFill>
                <a:latin typeface="Times New Roman"/>
                <a:ea typeface="Times New Roman"/>
                <a:cs typeface="Times New Roman"/>
                <a:sym typeface="Times New Roman"/>
              </a:defRPr>
            </a:lvl1pPr>
          </a:lstStyle>
          <a:p>
            <a:pPr/>
            <a:r>
              <a:t>The Battle Of Armageddon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battle is a short one</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Lord appears and there is one mighty blow from above</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One flash of glory and the battle is over</a:t>
            </a:r>
          </a:p>
        </p:txBody>
      </p:sp>
      <p:sp>
        <p:nvSpPr>
          <p:cNvPr id="132" name="The Battle Of Armageddon"/>
          <p:cNvSpPr txBox="1"/>
          <p:nvPr/>
        </p:nvSpPr>
        <p:spPr>
          <a:xfrm>
            <a:off x="527159" y="381224"/>
            <a:ext cx="8159219" cy="764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800">
                <a:solidFill>
                  <a:schemeClr val="accent2">
                    <a:lumOff val="16690"/>
                  </a:schemeClr>
                </a:solidFill>
                <a:latin typeface="Times New Roman"/>
                <a:ea typeface="Times New Roman"/>
                <a:cs typeface="Times New Roman"/>
                <a:sym typeface="Times New Roman"/>
              </a:defRPr>
            </a:lvl1pPr>
          </a:lstStyle>
          <a:p>
            <a:pPr/>
            <a:r>
              <a:t>The Battle Of Armageddon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0"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Revelation 19:11-21</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word "Armageddon" Hebrew word meaning "the hills of Megiddo" </a:t>
            </a:r>
          </a:p>
          <a:p>
            <a:pPr marL="7780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This was the main highway between Asia and Africa, the meeting place of armies from the East and the West</a:t>
            </a:r>
          </a:p>
          <a:p>
            <a:pPr marL="7780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claimed that more blood has been shed here than any other spot on earth</a:t>
            </a:r>
          </a:p>
        </p:txBody>
      </p:sp>
      <p:sp>
        <p:nvSpPr>
          <p:cNvPr id="81" name="Armageddon"/>
          <p:cNvSpPr txBox="1"/>
          <p:nvPr/>
        </p:nvSpPr>
        <p:spPr>
          <a:xfrm>
            <a:off x="527159" y="381224"/>
            <a:ext cx="8159219"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Nebuchadnezzar saw a stone cut out of the mountain without hands (Daniel 2:34) which smote the image upon its feet and broke them to pieces</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accomplishment of this act will take place at the Battle of Armageddon</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At this moment the Gentile Kingdoms of the Antichrist will be destroyed</a:t>
            </a:r>
          </a:p>
        </p:txBody>
      </p:sp>
      <p:sp>
        <p:nvSpPr>
          <p:cNvPr id="135" name="The Battle Of Armageddon"/>
          <p:cNvSpPr txBox="1"/>
          <p:nvPr/>
        </p:nvSpPr>
        <p:spPr>
          <a:xfrm>
            <a:off x="527159" y="381224"/>
            <a:ext cx="8159219" cy="764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800">
                <a:solidFill>
                  <a:schemeClr val="accent2">
                    <a:lumOff val="16690"/>
                  </a:schemeClr>
                </a:solidFill>
                <a:latin typeface="Times New Roman"/>
                <a:ea typeface="Times New Roman"/>
                <a:cs typeface="Times New Roman"/>
                <a:sym typeface="Times New Roman"/>
              </a:defRPr>
            </a:lvl1pPr>
          </a:lstStyle>
          <a:p>
            <a:pPr/>
            <a:r>
              <a:t>The Battle Of Armageddon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7"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There will be several immediate results of this great final battle, which may be listed:</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armies of Antichrist, which will come up against Jerusalem, will be destroyed;</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Beast and the False Prophet will be thrown alive into the Lake of Fire;</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rotting bodies of the slain enemies will be eaten by vultures assembled from far and near;</a:t>
            </a:r>
          </a:p>
        </p:txBody>
      </p:sp>
      <p:sp>
        <p:nvSpPr>
          <p:cNvPr id="138" name="Final Results Of Armageddon"/>
          <p:cNvSpPr txBox="1"/>
          <p:nvPr/>
        </p:nvSpPr>
        <p:spPr>
          <a:xfrm>
            <a:off x="527159" y="381224"/>
            <a:ext cx="8159219" cy="764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800">
                <a:solidFill>
                  <a:schemeClr val="accent2">
                    <a:lumOff val="16690"/>
                  </a:schemeClr>
                </a:solidFill>
                <a:latin typeface="Times New Roman"/>
                <a:ea typeface="Times New Roman"/>
                <a:cs typeface="Times New Roman"/>
                <a:sym typeface="Times New Roman"/>
              </a:defRPr>
            </a:lvl1pPr>
          </a:lstStyle>
          <a:p>
            <a:pPr/>
            <a:r>
              <a:t>Final Results Of Armageddon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0" name="Text Placeholder 2"/>
          <p:cNvSpPr txBox="1"/>
          <p:nvPr>
            <p:ph type="body" idx="1"/>
          </p:nvPr>
        </p:nvSpPr>
        <p:spPr>
          <a:xfrm>
            <a:off x="526736" y="1070707"/>
            <a:ext cx="8160065" cy="5296670"/>
          </a:xfrm>
          <a:prstGeom prst="rect">
            <a:avLst/>
          </a:prstGeom>
        </p:spPr>
        <p:txBody>
          <a:bodyPr/>
          <a:lstStyle/>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Jesus will come to the earth upon the Mount of Olives (Zechariah 14:4) and the mount shall cleave asunder;</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devil is bound and locked up in the bottomless pit for 1,000 years;</a:t>
            </a:r>
          </a:p>
          <a:p>
            <a:pPr lvl="1" marL="701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At this time Jesus will institute His Kingdom upon earth with Jerusalem as being the capital</a:t>
            </a:r>
          </a:p>
        </p:txBody>
      </p:sp>
      <p:sp>
        <p:nvSpPr>
          <p:cNvPr id="141" name="Final Results Of Armageddon"/>
          <p:cNvSpPr txBox="1"/>
          <p:nvPr/>
        </p:nvSpPr>
        <p:spPr>
          <a:xfrm>
            <a:off x="527159" y="381224"/>
            <a:ext cx="8159219" cy="764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4800">
                <a:solidFill>
                  <a:schemeClr val="accent2">
                    <a:lumOff val="16690"/>
                  </a:schemeClr>
                </a:solidFill>
                <a:latin typeface="Times New Roman"/>
                <a:ea typeface="Times New Roman"/>
                <a:cs typeface="Times New Roman"/>
                <a:sym typeface="Times New Roman"/>
              </a:defRPr>
            </a:lvl1pPr>
          </a:lstStyle>
          <a:p>
            <a:pPr/>
            <a:r>
              <a:t>Final Results Of Armageddon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This will be the scene of the final decisive battle between Antichrist and Christ</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here that the stone will smite the ten-toed kingdoms as described in the second chapter of the prophecy of Daniel</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smitten Christ of Calvary will become the smiting stone</a:t>
            </a:r>
          </a:p>
        </p:txBody>
      </p:sp>
      <p:sp>
        <p:nvSpPr>
          <p:cNvPr id="84" name="Armageddon"/>
          <p:cNvSpPr txBox="1"/>
          <p:nvPr/>
        </p:nvSpPr>
        <p:spPr>
          <a:xfrm>
            <a:off x="527159" y="381224"/>
            <a:ext cx="8159219"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6"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This valley is approximately ten miles by forty miles in length</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should be noted that in Revelation 14:20, blood is to come out of the winepress for the distance of 1,600 furlongs</a:t>
            </a:r>
          </a:p>
        </p:txBody>
      </p:sp>
      <p:sp>
        <p:nvSpPr>
          <p:cNvPr id="87" name="Armageddon"/>
          <p:cNvSpPr txBox="1"/>
          <p:nvPr/>
        </p:nvSpPr>
        <p:spPr>
          <a:xfrm>
            <a:off x="527159" y="381224"/>
            <a:ext cx="8159219"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9"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To explain this we need to read in Isaiah 63:1 that Christ comes from Boxrah, the capital of Edom</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From this we can conclude that the Battle of Armageddon will involve the whole land of Palestine but the Valley of Jehoshaphat will be the focal point</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It is at this battle that the tribulation ends and the millennium begins</a:t>
            </a:r>
          </a:p>
        </p:txBody>
      </p:sp>
      <p:sp>
        <p:nvSpPr>
          <p:cNvPr id="90" name="Armageddon"/>
          <p:cNvSpPr txBox="1"/>
          <p:nvPr/>
        </p:nvSpPr>
        <p:spPr>
          <a:xfrm>
            <a:off x="527159" y="381224"/>
            <a:ext cx="8159219" cy="8618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Revelation 14: 14-20:</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Armageddon does not take place until the end of the Tribulation with the pouring forth of the seventh bowl judgment</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Jesus is seen sitting upon a white cloud, wearing a crown of gold and holding in His hand a sharp sickle</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Three angels are seen coming out of the temple, each in turn crying to Jesus to thrust in the sharp sickly and reap the ripened clusters of grapes</a:t>
            </a:r>
          </a:p>
        </p:txBody>
      </p:sp>
      <p:sp>
        <p:nvSpPr>
          <p:cNvPr id="93"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nations are likened to grapes to be harvested and thrown into a great winepress</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A winepress is a big vat for the treading of grapes to be crushed in order to release the juice</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Here the wicked are cast into a winepress and are trampled by our Lord Himself</a:t>
            </a:r>
          </a:p>
        </p:txBody>
      </p:sp>
      <p:sp>
        <p:nvSpPr>
          <p:cNvPr id="96"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Text Placeholder 2"/>
          <p:cNvSpPr txBox="1"/>
          <p:nvPr>
            <p:ph type="body" idx="1"/>
          </p:nvPr>
        </p:nvSpPr>
        <p:spPr>
          <a:xfrm>
            <a:off x="526736" y="1070707"/>
            <a:ext cx="8160065" cy="5296670"/>
          </a:xfrm>
          <a:prstGeom prst="rect">
            <a:avLst/>
          </a:prstGeom>
        </p:spPr>
        <p:txBody>
          <a:bodyPr/>
          <a:lstStyle>
            <a:lvl1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lvl1pPr>
          </a:lstStyle>
          <a:p>
            <a:pPr/>
            <a:r>
              <a:t>Just as the grape juice stains the clothes of the one who is doing the trampling, so the garments of Jesus is stained by the blood which will splash as high as the horses' bridles or four feet</a:t>
            </a:r>
          </a:p>
        </p:txBody>
      </p:sp>
      <p:sp>
        <p:nvSpPr>
          <p:cNvPr id="99"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Text Placeholder 2"/>
          <p:cNvSpPr txBox="1"/>
          <p:nvPr>
            <p:ph type="body" idx="1"/>
          </p:nvPr>
        </p:nvSpPr>
        <p:spPr>
          <a:xfrm>
            <a:off x="526736" y="1070707"/>
            <a:ext cx="8160065" cy="5296670"/>
          </a:xfrm>
          <a:prstGeom prst="rect">
            <a:avLst/>
          </a:prstGeom>
        </p:spPr>
        <p:txBody>
          <a:bodyPr/>
          <a:lstStyle/>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Revelation 16:16-21:</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 battle takes place with the pouring forth of the seventh vial judgment</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There is a great earthquake accompanied with thunder, lightning and hailstones falling, which weigh around 100 lbs. each</a:t>
            </a:r>
          </a:p>
          <a:p>
            <a:pPr marL="320842" indent="-320842" algn="l" defTabSz="457200">
              <a:spcBef>
                <a:spcPts val="0"/>
              </a:spcBef>
              <a:buSzPct val="100000"/>
              <a:buChar char="•"/>
              <a:defRPr sz="2500">
                <a:solidFill>
                  <a:schemeClr val="accent2">
                    <a:lumOff val="16690"/>
                  </a:schemeClr>
                </a:solidFill>
                <a:latin typeface="Arial"/>
                <a:ea typeface="Arial"/>
                <a:cs typeface="Arial"/>
                <a:sym typeface="Arial"/>
              </a:defRPr>
            </a:pPr>
            <a:r>
              <a:t>Islands and mountains disappear and there is a great change upon the surface of the earth</a:t>
            </a:r>
          </a:p>
        </p:txBody>
      </p:sp>
      <p:sp>
        <p:nvSpPr>
          <p:cNvPr id="102" name="Armageddon Described In Revelation"/>
          <p:cNvSpPr txBox="1"/>
          <p:nvPr/>
        </p:nvSpPr>
        <p:spPr>
          <a:xfrm>
            <a:off x="527159" y="381224"/>
            <a:ext cx="8159219" cy="1661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b="1" sz="5500">
                <a:solidFill>
                  <a:schemeClr val="accent2">
                    <a:lumOff val="16690"/>
                  </a:schemeClr>
                </a:solidFill>
                <a:latin typeface="Times New Roman"/>
                <a:ea typeface="Times New Roman"/>
                <a:cs typeface="Times New Roman"/>
                <a:sym typeface="Times New Roman"/>
              </a:defRPr>
            </a:lvl1pPr>
          </a:lstStyle>
          <a:p>
            <a:pPr/>
            <a:r>
              <a:t>Armageddon Described In Revelation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