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608340" y="2416391"/>
            <a:ext cx="1875389" cy="52070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670560" indent="-213360"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866476" y="1563241"/>
            <a:ext cx="7465944" cy="6578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3608340" y="2416391"/>
            <a:ext cx="1875389" cy="52070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670560" indent="-213360"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127814" y="143106"/>
            <a:ext cx="8881597" cy="470517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127814" y="143106"/>
            <a:ext cx="8881597" cy="470517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xfrm>
            <a:off x="2447917" y="5101356"/>
            <a:ext cx="4178013" cy="43834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idx="1"/>
          </p:nvPr>
        </p:nvSpPr>
        <p:spPr>
          <a:xfrm>
            <a:off x="127814" y="143106"/>
            <a:ext cx="8881597" cy="470517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/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9"/>
          <p:cNvSpPr txBox="1"/>
          <p:nvPr>
            <p:ph type="body" idx="1"/>
          </p:nvPr>
        </p:nvSpPr>
        <p:spPr>
          <a:xfrm>
            <a:off x="127814" y="911952"/>
            <a:ext cx="8881597" cy="4270000"/>
          </a:xfrm>
          <a:prstGeom prst="rect">
            <a:avLst/>
          </a:prstGeom>
        </p:spPr>
        <p:txBody>
          <a:bodyPr/>
          <a:lstStyle/>
          <a:p>
            <a:pPr marL="263892" indent="-263892" algn="l" defTabSz="429768">
              <a:spcBef>
                <a:spcPts val="0"/>
              </a:spcBef>
              <a:buSzPct val="100000"/>
              <a:buChar char="•"/>
              <a:defRPr sz="2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invitation should be…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Simple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Honest 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Direct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Personal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Without interference or interruptions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63892" indent="-263892" algn="l" defTabSz="429768">
              <a:spcBef>
                <a:spcPts val="0"/>
              </a:spcBef>
              <a:buSzPct val="100000"/>
              <a:buChar char="•"/>
              <a:defRPr sz="2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evangelist…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have a special anointing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plead with the sinner with tears and love</a:t>
            </a:r>
          </a:p>
          <a:p>
            <a:pPr marL="655961" indent="-226193" algn="l" defTabSz="429768">
              <a:spcBef>
                <a:spcPts val="0"/>
              </a:spcBef>
              <a:buSzPct val="100000"/>
              <a:buChar char="•"/>
              <a:defRPr i="1"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be earnest</a:t>
            </a:r>
          </a:p>
        </p:txBody>
      </p:sp>
      <p:sp>
        <p:nvSpPr>
          <p:cNvPr id="81" name="The Altar Call"/>
          <p:cNvSpPr txBox="1"/>
          <p:nvPr/>
        </p:nvSpPr>
        <p:spPr>
          <a:xfrm>
            <a:off x="131201" y="201929"/>
            <a:ext cx="8881598" cy="788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9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Altar Call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9"/>
          <p:cNvSpPr txBox="1"/>
          <p:nvPr>
            <p:ph type="body" idx="1"/>
          </p:nvPr>
        </p:nvSpPr>
        <p:spPr>
          <a:xfrm>
            <a:off x="127814" y="911952"/>
            <a:ext cx="8881597" cy="4270000"/>
          </a:xfrm>
          <a:prstGeom prst="rect">
            <a:avLst/>
          </a:prstGeom>
        </p:spPr>
        <p:txBody>
          <a:bodyPr/>
          <a:lstStyle/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Consult with the pastor before service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Altar workers to be appointed and instructed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RECOMMENDATIONS</a:t>
            </a:r>
          </a:p>
          <a:p>
            <a:pPr lvl="1" marL="1078831" indent="-240631" algn="l" defTabSz="45720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Men with men, women with women</a:t>
            </a:r>
          </a:p>
          <a:p>
            <a:pPr lvl="1" marL="1078831" indent="-240631" algn="l" defTabSz="45720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Anointed and loving altar workers</a:t>
            </a:r>
          </a:p>
          <a:p>
            <a:pPr lvl="1" marL="1078831" indent="-240631" algn="l" defTabSz="45720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Quietly approach seekers	</a:t>
            </a:r>
          </a:p>
        </p:txBody>
      </p:sp>
      <p:sp>
        <p:nvSpPr>
          <p:cNvPr id="84" name="The Altar Call"/>
          <p:cNvSpPr txBox="1"/>
          <p:nvPr/>
        </p:nvSpPr>
        <p:spPr>
          <a:xfrm>
            <a:off x="131201" y="201929"/>
            <a:ext cx="8881598" cy="788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9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Altar Call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9"/>
          <p:cNvSpPr txBox="1"/>
          <p:nvPr>
            <p:ph type="body" idx="1"/>
          </p:nvPr>
        </p:nvSpPr>
        <p:spPr>
          <a:xfrm>
            <a:off x="127814" y="911952"/>
            <a:ext cx="8881597" cy="4270000"/>
          </a:xfrm>
          <a:prstGeom prst="rect">
            <a:avLst/>
          </a:prstGeom>
        </p:spPr>
        <p:txBody>
          <a:bodyPr/>
          <a:lstStyle/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Approach quietly with a bible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Ask questions about his salvation experience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Explain the plan of salvation and show in Scriptures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Ask if they want to pray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honest, sincere, courteous, and fairly quiet</a:t>
            </a:r>
          </a:p>
        </p:txBody>
      </p:sp>
      <p:sp>
        <p:nvSpPr>
          <p:cNvPr id="87" name="Dealing With The Sinner/Stranger"/>
          <p:cNvSpPr txBox="1"/>
          <p:nvPr/>
        </p:nvSpPr>
        <p:spPr>
          <a:xfrm>
            <a:off x="131201" y="201929"/>
            <a:ext cx="8881598" cy="739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Dealing With The Sinner/Stranger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9"/>
          <p:cNvSpPr txBox="1"/>
          <p:nvPr>
            <p:ph type="body" idx="1"/>
          </p:nvPr>
        </p:nvSpPr>
        <p:spPr>
          <a:xfrm>
            <a:off x="127814" y="911952"/>
            <a:ext cx="8881597" cy="4270000"/>
          </a:xfrm>
          <a:prstGeom prst="rect">
            <a:avLst/>
          </a:prstGeom>
        </p:spPr>
        <p:txBody>
          <a:bodyPr/>
          <a:lstStyle/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must not be anything offensive such as body odor or bad breath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Hands off is a good policy to remember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Remember the Lord gives the Holy Ghost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Two or three workers with one seeker is sufficient</a:t>
            </a:r>
          </a:p>
        </p:txBody>
      </p:sp>
      <p:sp>
        <p:nvSpPr>
          <p:cNvPr id="90" name="Points to Remember"/>
          <p:cNvSpPr txBox="1"/>
          <p:nvPr/>
        </p:nvSpPr>
        <p:spPr>
          <a:xfrm>
            <a:off x="131201" y="201929"/>
            <a:ext cx="8881598" cy="739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Points to Remember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9"/>
          <p:cNvSpPr txBox="1"/>
          <p:nvPr>
            <p:ph type="body" idx="1"/>
          </p:nvPr>
        </p:nvSpPr>
        <p:spPr>
          <a:xfrm>
            <a:off x="127814" y="911952"/>
            <a:ext cx="8881597" cy="4270000"/>
          </a:xfrm>
          <a:prstGeom prst="rect">
            <a:avLst/>
          </a:prstGeom>
        </p:spPr>
        <p:txBody>
          <a:bodyPr/>
          <a:lstStyle/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superficial or surface experience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True repentance cannot be hurried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Holy Ghost will take over his or her tongue</a:t>
            </a: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97831" indent="-240631" algn="l" defTabSz="457200">
              <a:spcBef>
                <a:spcPts val="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seeker will know it when they get it!</a:t>
            </a:r>
          </a:p>
        </p:txBody>
      </p:sp>
      <p:sp>
        <p:nvSpPr>
          <p:cNvPr id="93" name="Praying People Through"/>
          <p:cNvSpPr txBox="1"/>
          <p:nvPr/>
        </p:nvSpPr>
        <p:spPr>
          <a:xfrm>
            <a:off x="131201" y="201929"/>
            <a:ext cx="8881598" cy="739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Praying People 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