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9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1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43000" y="685800"/>
            <a:ext cx="4572000" cy="3429000"/>
          </a:xfrm>
          <a:prstGeom prst="rect">
            <a:avLst/>
          </a:prstGeom>
        </p:spPr>
        <p:txBody>
          <a:bodyPr/>
          <a:lstStyle/>
          <a:p>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Trebuchet MS"/>
      </a:defRPr>
    </a:lvl1pPr>
    <a:lvl2pPr indent="228600" latinLnBrk="0">
      <a:defRPr sz="1200">
        <a:solidFill>
          <a:srgbClr val="FFFFFF"/>
        </a:solidFill>
        <a:latin typeface="+mj-lt"/>
        <a:ea typeface="+mj-ea"/>
        <a:cs typeface="+mj-cs"/>
        <a:sym typeface="Trebuchet MS"/>
      </a:defRPr>
    </a:lvl2pPr>
    <a:lvl3pPr indent="457200" latinLnBrk="0">
      <a:defRPr sz="1200">
        <a:solidFill>
          <a:srgbClr val="FFFFFF"/>
        </a:solidFill>
        <a:latin typeface="+mj-lt"/>
        <a:ea typeface="+mj-ea"/>
        <a:cs typeface="+mj-cs"/>
        <a:sym typeface="Trebuchet MS"/>
      </a:defRPr>
    </a:lvl3pPr>
    <a:lvl4pPr indent="685800" latinLnBrk="0">
      <a:defRPr sz="1200">
        <a:solidFill>
          <a:srgbClr val="FFFFFF"/>
        </a:solidFill>
        <a:latin typeface="+mj-lt"/>
        <a:ea typeface="+mj-ea"/>
        <a:cs typeface="+mj-cs"/>
        <a:sym typeface="Trebuchet MS"/>
      </a:defRPr>
    </a:lvl4pPr>
    <a:lvl5pPr indent="914400" latinLnBrk="0">
      <a:defRPr sz="1200">
        <a:solidFill>
          <a:srgbClr val="FFFFFF"/>
        </a:solidFill>
        <a:latin typeface="+mj-lt"/>
        <a:ea typeface="+mj-ea"/>
        <a:cs typeface="+mj-cs"/>
        <a:sym typeface="Trebuchet MS"/>
      </a:defRPr>
    </a:lvl5pPr>
    <a:lvl6pPr indent="1143000" latinLnBrk="0">
      <a:defRPr sz="1200">
        <a:solidFill>
          <a:srgbClr val="FFFFFF"/>
        </a:solidFill>
        <a:latin typeface="+mj-lt"/>
        <a:ea typeface="+mj-ea"/>
        <a:cs typeface="+mj-cs"/>
        <a:sym typeface="Trebuchet MS"/>
      </a:defRPr>
    </a:lvl6pPr>
    <a:lvl7pPr indent="1371600" latinLnBrk="0">
      <a:defRPr sz="1200">
        <a:solidFill>
          <a:srgbClr val="FFFFFF"/>
        </a:solidFill>
        <a:latin typeface="+mj-lt"/>
        <a:ea typeface="+mj-ea"/>
        <a:cs typeface="+mj-cs"/>
        <a:sym typeface="Trebuchet MS"/>
      </a:defRPr>
    </a:lvl7pPr>
    <a:lvl8pPr indent="1600200" latinLnBrk="0">
      <a:defRPr sz="1200">
        <a:solidFill>
          <a:srgbClr val="FFFFFF"/>
        </a:solidFill>
        <a:latin typeface="+mj-lt"/>
        <a:ea typeface="+mj-ea"/>
        <a:cs typeface="+mj-cs"/>
        <a:sym typeface="Trebuchet MS"/>
      </a:defRPr>
    </a:lvl8pPr>
    <a:lvl9pPr indent="1828800" latinLnBrk="0">
      <a:defRPr sz="1200">
        <a:solidFill>
          <a:srgbClr val="FFFFFF"/>
        </a:solidFill>
        <a:latin typeface="+mj-lt"/>
        <a:ea typeface="+mj-ea"/>
        <a:cs typeface="+mj-cs"/>
        <a:sym typeface="Trebuchet M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1">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Body Level One…"/>
          <p:cNvSpPr txBox="1">
            <a:spLocks noGrp="1"/>
          </p:cNvSpPr>
          <p:nvPr>
            <p:ph type="body" sz="quarter" idx="1"/>
          </p:nvPr>
        </p:nvSpPr>
        <p:spPr>
          <a:xfrm>
            <a:off x="3282462" y="4443595"/>
            <a:ext cx="2618153" cy="484717"/>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Title Text"/>
          <p:cNvSpPr txBox="1">
            <a:spLocks noGrp="1"/>
          </p:cNvSpPr>
          <p:nvPr>
            <p:ph type="title"/>
          </p:nvPr>
        </p:nvSpPr>
        <p:spPr>
          <a:xfrm>
            <a:off x="2329345" y="2048666"/>
            <a:ext cx="4547494" cy="2144453"/>
          </a:xfrm>
          <a:prstGeom prst="rect">
            <a:avLst/>
          </a:prstGeom>
        </p:spPr>
        <p:txBody>
          <a:bodyPr/>
          <a:lstStyle/>
          <a:p>
            <a:r>
              <a:t>Title Text</a:t>
            </a:r>
          </a:p>
        </p:txBody>
      </p:sp>
      <p:sp>
        <p:nvSpPr>
          <p:cNvPr id="27" name="Body Level One…"/>
          <p:cNvSpPr txBox="1">
            <a:spLocks noGrp="1"/>
          </p:cNvSpPr>
          <p:nvPr>
            <p:ph type="body" sz="quarter" idx="1"/>
          </p:nvPr>
        </p:nvSpPr>
        <p:spPr>
          <a:xfrm>
            <a:off x="3282462" y="4443595"/>
            <a:ext cx="2618153" cy="484717"/>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Body Level One…"/>
          <p:cNvSpPr txBox="1">
            <a:spLocks noGrp="1"/>
          </p:cNvSpPr>
          <p:nvPr>
            <p:ph type="body" idx="1"/>
          </p:nvPr>
        </p:nvSpPr>
        <p:spPr>
          <a:xfrm>
            <a:off x="3276584" y="190360"/>
            <a:ext cx="5741539" cy="641215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p:nvPr>
        </p:nvSpPr>
        <p:spPr>
          <a:xfrm>
            <a:off x="3276584" y="190360"/>
            <a:ext cx="5741539" cy="641215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Title Text"/>
          <p:cNvSpPr txBox="1">
            <a:spLocks noGrp="1"/>
          </p:cNvSpPr>
          <p:nvPr>
            <p:ph type="title"/>
          </p:nvPr>
        </p:nvSpPr>
        <p:spPr>
          <a:xfrm>
            <a:off x="245016" y="832542"/>
            <a:ext cx="2520542" cy="1912663"/>
          </a:xfrm>
          <a:prstGeom prst="rect">
            <a:avLst/>
          </a:prstGeom>
        </p:spPr>
        <p:txBody>
          <a:bodyPr/>
          <a:lstStyle>
            <a:lvl1pPr>
              <a:defRPr sz="1800"/>
            </a:lvl1pPr>
          </a:lstStyle>
          <a:p>
            <a:r>
              <a:t>Title Text</a:t>
            </a:r>
          </a:p>
        </p:txBody>
      </p:sp>
      <p:sp>
        <p:nvSpPr>
          <p:cNvPr id="52" name="Body Level One…"/>
          <p:cNvSpPr txBox="1">
            <a:spLocks noGrp="1"/>
          </p:cNvSpPr>
          <p:nvPr>
            <p:ph type="body" idx="1"/>
          </p:nvPr>
        </p:nvSpPr>
        <p:spPr>
          <a:xfrm>
            <a:off x="3276584" y="190360"/>
            <a:ext cx="5741539" cy="641215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ckgroun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 name="Body Level One…"/>
          <p:cNvSpPr txBox="1">
            <a:spLocks noGrp="1"/>
          </p:cNvSpPr>
          <p:nvPr>
            <p:ph type="body" idx="1"/>
          </p:nvPr>
        </p:nvSpPr>
        <p:spPr>
          <a:xfrm>
            <a:off x="98901" y="120993"/>
            <a:ext cx="8934252" cy="6591730"/>
          </a:xfrm>
          <a:prstGeom prst="rect">
            <a:avLst/>
          </a:prstGeom>
        </p:spPr>
        <p:txBody>
          <a:bodyPr/>
          <a:lstStyle>
            <a:lvl2pPr marL="0" indent="457200">
              <a:buSzTx/>
              <a:buNone/>
            </a:lvl2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24821"/>
            <a:ext cx="8229600" cy="1242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467453"/>
            <a:ext cx="8229600" cy="47914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464748"/>
          </a:solidFill>
          <a:uFillTx/>
          <a:latin typeface="+mj-lt"/>
          <a:ea typeface="+mj-ea"/>
          <a:cs typeface="+mj-c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464748"/>
          </a:solidFill>
          <a:uFillTx/>
          <a:latin typeface="+mj-lt"/>
          <a:ea typeface="+mj-ea"/>
          <a:cs typeface="+mj-cs"/>
          <a:sym typeface="Trebuchet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464748"/>
          </a:solidFill>
          <a:uFillTx/>
          <a:latin typeface="+mj-lt"/>
          <a:ea typeface="+mj-ea"/>
          <a:cs typeface="+mj-cs"/>
          <a:sym typeface="Trebuchet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464748"/>
          </a:solidFill>
          <a:uFillTx/>
          <a:latin typeface="+mj-lt"/>
          <a:ea typeface="+mj-ea"/>
          <a:cs typeface="+mj-cs"/>
          <a:sym typeface="Trebuchet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464748"/>
          </a:solidFill>
          <a:uFillTx/>
          <a:latin typeface="+mj-lt"/>
          <a:ea typeface="+mj-ea"/>
          <a:cs typeface="+mj-cs"/>
          <a:sym typeface="Trebuchet MS"/>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464748"/>
          </a:solidFill>
          <a:uFillTx/>
          <a:latin typeface="+mj-lt"/>
          <a:ea typeface="+mj-ea"/>
          <a:cs typeface="+mj-cs"/>
          <a:sym typeface="Trebuchet MS"/>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464748"/>
          </a:solidFill>
          <a:uFillTx/>
          <a:latin typeface="+mj-lt"/>
          <a:ea typeface="+mj-ea"/>
          <a:cs typeface="+mj-cs"/>
          <a:sym typeface="Trebuchet MS"/>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464748"/>
          </a:solidFill>
          <a:uFillTx/>
          <a:latin typeface="+mj-lt"/>
          <a:ea typeface="+mj-ea"/>
          <a:cs typeface="+mj-cs"/>
          <a:sym typeface="Trebuchet MS"/>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464748"/>
          </a:solidFill>
          <a:uFillTx/>
          <a:latin typeface="+mj-lt"/>
          <a:ea typeface="+mj-ea"/>
          <a:cs typeface="+mj-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464748"/>
          </a:solidFill>
          <a:uFillTx/>
          <a:latin typeface="+mj-lt"/>
          <a:ea typeface="+mj-ea"/>
          <a:cs typeface="+mj-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464748"/>
          </a:solidFill>
          <a:uFillTx/>
          <a:latin typeface="+mj-lt"/>
          <a:ea typeface="+mj-ea"/>
          <a:cs typeface="+mj-cs"/>
          <a:sym typeface="Trebuchet MS"/>
        </a:defRPr>
      </a:lvl2pPr>
      <a:lvl3pPr marL="0" marR="0" indent="91440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464748"/>
          </a:solidFill>
          <a:uFillTx/>
          <a:latin typeface="+mj-lt"/>
          <a:ea typeface="+mj-ea"/>
          <a:cs typeface="+mj-cs"/>
          <a:sym typeface="Trebuchet MS"/>
        </a:defRPr>
      </a:lvl3pPr>
      <a:lvl4pPr marL="0" marR="0" indent="137160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464748"/>
          </a:solidFill>
          <a:uFillTx/>
          <a:latin typeface="+mj-lt"/>
          <a:ea typeface="+mj-ea"/>
          <a:cs typeface="+mj-cs"/>
          <a:sym typeface="Trebuchet MS"/>
        </a:defRPr>
      </a:lvl4pPr>
      <a:lvl5pPr marL="0" marR="0" indent="182880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464748"/>
          </a:solidFill>
          <a:uFillTx/>
          <a:latin typeface="+mj-lt"/>
          <a:ea typeface="+mj-ea"/>
          <a:cs typeface="+mj-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464748"/>
          </a:solidFill>
          <a:uFillTx/>
          <a:latin typeface="+mj-lt"/>
          <a:ea typeface="+mj-ea"/>
          <a:cs typeface="+mj-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464748"/>
          </a:solidFill>
          <a:uFillTx/>
          <a:latin typeface="+mj-lt"/>
          <a:ea typeface="+mj-ea"/>
          <a:cs typeface="+mj-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464748"/>
          </a:solidFill>
          <a:uFillTx/>
          <a:latin typeface="+mj-lt"/>
          <a:ea typeface="+mj-ea"/>
          <a:cs typeface="+mj-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464748"/>
          </a:solidFill>
          <a:uFillTx/>
          <a:latin typeface="+mj-lt"/>
          <a:ea typeface="+mj-ea"/>
          <a:cs typeface="+mj-cs"/>
          <a:sym typeface="Trebuchet M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Before Rome came into existence idolatrous Babylonianism also did the same</a:t>
            </a:r>
          </a:p>
          <a:p>
            <a:pPr marL="320842" indent="-320842" algn="l">
              <a:spcBef>
                <a:spcPts val="400"/>
              </a:spcBef>
              <a:buSzPct val="100000"/>
              <a:buChar char="•"/>
              <a:defRPr sz="2800">
                <a:solidFill>
                  <a:srgbClr val="000000"/>
                </a:solidFill>
                <a:latin typeface="Arial"/>
                <a:ea typeface="Arial"/>
                <a:cs typeface="Arial"/>
                <a:sym typeface="Arial"/>
              </a:defRPr>
            </a:pPr>
            <a:r>
              <a:t>Then, during the tribulation thousands are martyred for not bowing down to the image of the beast (Revelation 13:15)</a:t>
            </a:r>
          </a:p>
        </p:txBody>
      </p:sp>
      <p:sp>
        <p:nvSpPr>
          <p:cNvPr id="96" name="The Harlot Church"/>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Harlot Church</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The harlot church is seen sitting on a scarlet colored beast, full of names of blasphemy, having seven heads and ten horns</a:t>
            </a:r>
          </a:p>
          <a:p>
            <a:pPr marL="320842" indent="-320842" algn="l">
              <a:spcBef>
                <a:spcPts val="400"/>
              </a:spcBef>
              <a:buSzPct val="100000"/>
              <a:buChar char="•"/>
              <a:defRPr sz="2800">
                <a:solidFill>
                  <a:srgbClr val="000000"/>
                </a:solidFill>
                <a:latin typeface="Arial"/>
                <a:ea typeface="Arial"/>
                <a:cs typeface="Arial"/>
                <a:sym typeface="Arial"/>
              </a:defRPr>
            </a:pPr>
            <a:r>
              <a:t>The beast is described by the following details:</a:t>
            </a:r>
          </a:p>
          <a:p>
            <a:pPr marL="320842" indent="-320842" algn="l">
              <a:spcBef>
                <a:spcPts val="400"/>
              </a:spcBef>
              <a:buSzPct val="100000"/>
              <a:buChar char="•"/>
              <a:defRPr sz="2800">
                <a:solidFill>
                  <a:srgbClr val="000000"/>
                </a:solidFill>
                <a:latin typeface="Arial"/>
                <a:ea typeface="Arial"/>
                <a:cs typeface="Arial"/>
                <a:sym typeface="Arial"/>
              </a:defRPr>
            </a:pPr>
            <a:r>
              <a:t>Scarlet in color: This is descriptive of the red dragon that is controlling the beast</a:t>
            </a:r>
          </a:p>
        </p:txBody>
      </p:sp>
      <p:sp>
        <p:nvSpPr>
          <p:cNvPr id="99" name="The Beast"/>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Beast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Full of names of blasphemy: One of the outstanding characteristics of the beast is that of blasphemy (Revelation 13:5-6)</a:t>
            </a:r>
          </a:p>
          <a:p>
            <a:pPr marL="320842" indent="-320842" algn="l">
              <a:spcBef>
                <a:spcPts val="400"/>
              </a:spcBef>
              <a:buSzPct val="100000"/>
              <a:buChar char="•"/>
              <a:defRPr sz="2800">
                <a:solidFill>
                  <a:srgbClr val="000000"/>
                </a:solidFill>
                <a:latin typeface="Arial"/>
                <a:ea typeface="Arial"/>
                <a:cs typeface="Arial"/>
                <a:sym typeface="Arial"/>
              </a:defRPr>
            </a:pPr>
            <a:r>
              <a:t>Ten Horns (Revelation 17:12: These are the ten nations of the Revived Roman Empire as represented in the toes of Nebuchadnezzar's image</a:t>
            </a:r>
          </a:p>
        </p:txBody>
      </p:sp>
      <p:sp>
        <p:nvSpPr>
          <p:cNvPr id="102" name="The Beast"/>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Beast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Seven heads (Revelation 17:10): These seven heads are seven kings, which are the great Gentile kingdoms of history</a:t>
            </a:r>
          </a:p>
          <a:p>
            <a:pPr marL="320842" indent="-320842" algn="l">
              <a:spcBef>
                <a:spcPts val="400"/>
              </a:spcBef>
              <a:buSzPct val="100000"/>
              <a:buChar char="•"/>
              <a:defRPr sz="2800">
                <a:solidFill>
                  <a:srgbClr val="000000"/>
                </a:solidFill>
                <a:latin typeface="Arial"/>
                <a:ea typeface="Arial"/>
                <a:cs typeface="Arial"/>
                <a:sym typeface="Arial"/>
              </a:defRPr>
            </a:pPr>
            <a:r>
              <a:t>Five are fallen: Assyria, Egypt, Babylon, Medo-Persia and Greece</a:t>
            </a:r>
          </a:p>
          <a:p>
            <a:pPr marL="320842" indent="-320842" algn="l">
              <a:spcBef>
                <a:spcPts val="400"/>
              </a:spcBef>
              <a:buSzPct val="100000"/>
              <a:buChar char="•"/>
              <a:defRPr sz="2800">
                <a:solidFill>
                  <a:srgbClr val="000000"/>
                </a:solidFill>
                <a:latin typeface="Arial"/>
                <a:ea typeface="Arial"/>
                <a:cs typeface="Arial"/>
                <a:sym typeface="Arial"/>
              </a:defRPr>
            </a:pPr>
            <a:r>
              <a:t>One is (in John's day): Rome</a:t>
            </a:r>
          </a:p>
          <a:p>
            <a:pPr marL="320842" indent="-320842" algn="l">
              <a:spcBef>
                <a:spcPts val="400"/>
              </a:spcBef>
              <a:buSzPct val="100000"/>
              <a:buChar char="•"/>
              <a:defRPr sz="2800">
                <a:solidFill>
                  <a:srgbClr val="000000"/>
                </a:solidFill>
                <a:latin typeface="Arial"/>
                <a:ea typeface="Arial"/>
                <a:cs typeface="Arial"/>
                <a:sym typeface="Arial"/>
              </a:defRPr>
            </a:pPr>
            <a:r>
              <a:t>The other not yet come: Revived Roman Empire</a:t>
            </a:r>
          </a:p>
          <a:p>
            <a:pPr marL="320842" indent="-320842" algn="l">
              <a:spcBef>
                <a:spcPts val="400"/>
              </a:spcBef>
              <a:buSzPct val="100000"/>
              <a:buChar char="•"/>
              <a:defRPr sz="2800">
                <a:solidFill>
                  <a:srgbClr val="000000"/>
                </a:solidFill>
                <a:latin typeface="Arial"/>
                <a:ea typeface="Arial"/>
                <a:cs typeface="Arial"/>
                <a:sym typeface="Arial"/>
              </a:defRPr>
            </a:pPr>
            <a:r>
              <a:t>The Eighth: The Beast or Antichrist</a:t>
            </a:r>
          </a:p>
        </p:txBody>
      </p:sp>
      <p:sp>
        <p:nvSpPr>
          <p:cNvPr id="105" name="The Beast"/>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Beast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The religious system of Babylon rides to power on a political beast</a:t>
            </a:r>
          </a:p>
          <a:p>
            <a:pPr marL="320842" indent="-320842" algn="l">
              <a:spcBef>
                <a:spcPts val="400"/>
              </a:spcBef>
              <a:buSzPct val="100000"/>
              <a:buChar char="•"/>
              <a:defRPr sz="2800">
                <a:solidFill>
                  <a:srgbClr val="000000"/>
                </a:solidFill>
                <a:latin typeface="Arial"/>
                <a:ea typeface="Arial"/>
                <a:cs typeface="Arial"/>
                <a:sym typeface="Arial"/>
              </a:defRPr>
            </a:pPr>
            <a:r>
              <a:t>The political forces of Antichrist will hate the harlot church but permits her to ride to power because it is the mutual benefit of both</a:t>
            </a:r>
          </a:p>
          <a:p>
            <a:pPr marL="320842" indent="-320842" algn="l">
              <a:spcBef>
                <a:spcPts val="400"/>
              </a:spcBef>
              <a:buSzPct val="100000"/>
              <a:buChar char="•"/>
              <a:defRPr sz="2800">
                <a:solidFill>
                  <a:srgbClr val="000000"/>
                </a:solidFill>
                <a:latin typeface="Arial"/>
                <a:ea typeface="Arial"/>
                <a:cs typeface="Arial"/>
                <a:sym typeface="Arial"/>
              </a:defRPr>
            </a:pPr>
            <a:r>
              <a:t>The False Prophet performs miracles and deceives the nations</a:t>
            </a:r>
          </a:p>
        </p:txBody>
      </p:sp>
      <p:sp>
        <p:nvSpPr>
          <p:cNvPr id="108" name="The Harlot Judged"/>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Harlot Judged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Self-interest is the force that causes them to form the Religious-Political system of the last days</a:t>
            </a:r>
          </a:p>
          <a:p>
            <a:pPr marL="320842" indent="-320842" algn="l">
              <a:spcBef>
                <a:spcPts val="400"/>
              </a:spcBef>
              <a:buSzPct val="100000"/>
              <a:buChar char="•"/>
              <a:defRPr sz="2800">
                <a:solidFill>
                  <a:srgbClr val="000000"/>
                </a:solidFill>
                <a:latin typeface="Arial"/>
                <a:ea typeface="Arial"/>
                <a:cs typeface="Arial"/>
                <a:sym typeface="Arial"/>
              </a:defRPr>
            </a:pPr>
            <a:r>
              <a:t>When the time is right God will motivate the beast to fulfill God's will (Revelation 17:16-17) and destroy the harlot church</a:t>
            </a:r>
          </a:p>
        </p:txBody>
      </p:sp>
      <p:sp>
        <p:nvSpPr>
          <p:cNvPr id="111" name="The Harlot Judged"/>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Harlot Judged</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The destruction of political and commercial Babylon does not take place until the end of the Tribulation at Armageddon</a:t>
            </a:r>
          </a:p>
          <a:p>
            <a:pPr marL="320842" indent="-320842" algn="l">
              <a:spcBef>
                <a:spcPts val="400"/>
              </a:spcBef>
              <a:buSzPct val="100000"/>
              <a:buChar char="•"/>
              <a:defRPr sz="2800">
                <a:solidFill>
                  <a:srgbClr val="000000"/>
                </a:solidFill>
                <a:latin typeface="Arial"/>
                <a:ea typeface="Arial"/>
                <a:cs typeface="Arial"/>
                <a:sym typeface="Arial"/>
              </a:defRPr>
            </a:pPr>
            <a:r>
              <a:t>The judgment of ecclesiastical Babylon will take place prior to this towards the end of the Tribulation</a:t>
            </a:r>
          </a:p>
        </p:txBody>
      </p:sp>
      <p:sp>
        <p:nvSpPr>
          <p:cNvPr id="114" name="The Judgement of Political Babylon"/>
          <p:cNvSpPr txBox="1"/>
          <p:nvPr/>
        </p:nvSpPr>
        <p:spPr>
          <a:xfrm>
            <a:off x="84197" y="602705"/>
            <a:ext cx="8934251"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Political Babylon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Let us examine the following facts:</a:t>
            </a:r>
          </a:p>
          <a:p>
            <a:pPr marL="320842" indent="-320842" algn="l">
              <a:spcBef>
                <a:spcPts val="400"/>
              </a:spcBef>
              <a:buSzPct val="100000"/>
              <a:buChar char="•"/>
              <a:defRPr sz="2800">
                <a:solidFill>
                  <a:srgbClr val="000000"/>
                </a:solidFill>
                <a:latin typeface="Arial"/>
                <a:ea typeface="Arial"/>
                <a:cs typeface="Arial"/>
                <a:sym typeface="Arial"/>
              </a:defRPr>
            </a:pPr>
            <a:r>
              <a:t>"After these things..." (Revelation 18:1)</a:t>
            </a:r>
          </a:p>
          <a:p>
            <a:pPr marL="320842" indent="-320842" algn="l">
              <a:spcBef>
                <a:spcPts val="400"/>
              </a:spcBef>
              <a:buSzPct val="100000"/>
              <a:buChar char="•"/>
              <a:defRPr sz="2800">
                <a:solidFill>
                  <a:srgbClr val="000000"/>
                </a:solidFill>
                <a:latin typeface="Arial"/>
                <a:ea typeface="Arial"/>
                <a:cs typeface="Arial"/>
                <a:sym typeface="Arial"/>
              </a:defRPr>
            </a:pPr>
            <a:r>
              <a:t>The events of chapter 18 will take place after chapter 17 is fulfilled</a:t>
            </a:r>
          </a:p>
        </p:txBody>
      </p:sp>
      <p:sp>
        <p:nvSpPr>
          <p:cNvPr id="117" name="The Judgement of Political Babylon"/>
          <p:cNvSpPr txBox="1"/>
          <p:nvPr/>
        </p:nvSpPr>
        <p:spPr>
          <a:xfrm>
            <a:off x="84197" y="602705"/>
            <a:ext cx="8934251"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Political Babylon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"I saw another angel..." (Revelation 18:1)</a:t>
            </a:r>
          </a:p>
          <a:p>
            <a:pPr marL="320842" indent="-320842" algn="l">
              <a:spcBef>
                <a:spcPts val="400"/>
              </a:spcBef>
              <a:buSzPct val="100000"/>
              <a:buChar char="•"/>
              <a:defRPr sz="2800">
                <a:solidFill>
                  <a:srgbClr val="000000"/>
                </a:solidFill>
                <a:latin typeface="Arial"/>
                <a:ea typeface="Arial"/>
                <a:cs typeface="Arial"/>
                <a:sym typeface="Arial"/>
              </a:defRPr>
            </a:pPr>
            <a:r>
              <a:t>The angel in chapter 18 isn’t the same angel we read about in Revelation 18:1</a:t>
            </a:r>
          </a:p>
          <a:p>
            <a:pPr marL="320842" indent="-320842" algn="l">
              <a:spcBef>
                <a:spcPts val="400"/>
              </a:spcBef>
              <a:buSzPct val="100000"/>
              <a:buChar char="•"/>
              <a:defRPr sz="2800">
                <a:solidFill>
                  <a:srgbClr val="000000"/>
                </a:solidFill>
                <a:latin typeface="Arial"/>
                <a:ea typeface="Arial"/>
                <a:cs typeface="Arial"/>
                <a:sym typeface="Arial"/>
              </a:defRPr>
            </a:pPr>
            <a:r>
              <a:t>Both the political and religious systems carry the name "Babylon." However, the religious system is spoken of as being "Mystery, the mother of the Harlots”</a:t>
            </a:r>
          </a:p>
        </p:txBody>
      </p:sp>
      <p:sp>
        <p:nvSpPr>
          <p:cNvPr id="120" name="The Judgement of Political Babylon"/>
          <p:cNvSpPr txBox="1"/>
          <p:nvPr/>
        </p:nvSpPr>
        <p:spPr>
          <a:xfrm>
            <a:off x="84197" y="602705"/>
            <a:ext cx="8934251"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Political Babylon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Babylon, the harlot, is destroyed by the political powers (the ten horns) but the Babylon in chapter eighteen is destroyed by the direct act of God</a:t>
            </a:r>
          </a:p>
          <a:p>
            <a:pPr marL="320842" indent="-320842" algn="l">
              <a:spcBef>
                <a:spcPts val="400"/>
              </a:spcBef>
              <a:buSzPct val="100000"/>
              <a:buChar char="•"/>
              <a:defRPr sz="2800">
                <a:solidFill>
                  <a:srgbClr val="000000"/>
                </a:solidFill>
                <a:latin typeface="Arial"/>
                <a:ea typeface="Arial"/>
                <a:cs typeface="Arial"/>
                <a:sym typeface="Arial"/>
              </a:defRPr>
            </a:pPr>
            <a:r>
              <a:t>The kings of the earth rejoice when the harlot apostate church is destroyed, but they lament and weep when political and commercial Babylon meets her judgment</a:t>
            </a:r>
          </a:p>
        </p:txBody>
      </p:sp>
      <p:sp>
        <p:nvSpPr>
          <p:cNvPr id="123" name="The Judgement of Political Babylon"/>
          <p:cNvSpPr txBox="1"/>
          <p:nvPr/>
        </p:nvSpPr>
        <p:spPr>
          <a:xfrm>
            <a:off x="84197" y="602705"/>
            <a:ext cx="8934251"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Political Babylon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3"/>
          <p:cNvSpPr txBox="1">
            <a:spLocks noGrp="1"/>
          </p:cNvSpPr>
          <p:nvPr>
            <p:ph type="body" idx="1"/>
          </p:nvPr>
        </p:nvSpPr>
        <p:spPr>
          <a:xfrm>
            <a:off x="98901" y="967862"/>
            <a:ext cx="8934252" cy="5744860"/>
          </a:xfrm>
          <a:prstGeom prst="rect">
            <a:avLst/>
          </a:prstGeom>
        </p:spPr>
        <p:txBody>
          <a:bodyPr/>
          <a:lstStyle>
            <a:lvl1pPr marL="320842" indent="-320842" algn="l">
              <a:spcBef>
                <a:spcPts val="400"/>
              </a:spcBef>
              <a:buSzPct val="100000"/>
              <a:buChar char="•"/>
              <a:defRPr sz="2800">
                <a:solidFill>
                  <a:srgbClr val="000000"/>
                </a:solidFill>
                <a:latin typeface="Arial"/>
                <a:ea typeface="Arial"/>
                <a:cs typeface="Arial"/>
                <a:sym typeface="Arial"/>
              </a:defRPr>
            </a:lvl1pPr>
            <a:lvl2pPr marL="701842" indent="-320842" algn="l">
              <a:spcBef>
                <a:spcPts val="300"/>
              </a:spcBef>
              <a:buSzPct val="100000"/>
              <a:buChar char="•"/>
              <a:defRPr sz="2800">
                <a:solidFill>
                  <a:srgbClr val="000000"/>
                </a:solidFill>
                <a:latin typeface="Arial"/>
                <a:ea typeface="Arial"/>
                <a:cs typeface="Arial"/>
                <a:sym typeface="Arial"/>
              </a:defRPr>
            </a:lvl2pPr>
          </a:lstStyle>
          <a:p>
            <a:r>
              <a:t>Idolatrous Babylon is a political-religious system</a:t>
            </a:r>
          </a:p>
          <a:p>
            <a:pPr lvl="1"/>
            <a:r>
              <a:t>Began at Babel when Nimrod built a city and a tower, and called it "the gate of God" </a:t>
            </a:r>
          </a:p>
        </p:txBody>
      </p:sp>
      <p:sp>
        <p:nvSpPr>
          <p:cNvPr id="72" name="The Judgement of Babylon"/>
          <p:cNvSpPr txBox="1"/>
          <p:nvPr/>
        </p:nvSpPr>
        <p:spPr>
          <a:xfrm>
            <a:off x="84197" y="602705"/>
            <a:ext cx="8934251" cy="86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Babylon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 Placeholder 3"/>
          <p:cNvSpPr txBox="1">
            <a:spLocks noGrp="1"/>
          </p:cNvSpPr>
          <p:nvPr>
            <p:ph type="body" idx="1"/>
          </p:nvPr>
        </p:nvSpPr>
        <p:spPr>
          <a:xfrm>
            <a:off x="98901" y="967862"/>
            <a:ext cx="8934252" cy="5744860"/>
          </a:xfrm>
          <a:prstGeom prst="rect">
            <a:avLst/>
          </a:prstGeom>
        </p:spPr>
        <p:txBody>
          <a:bodyPr/>
          <a:lstStyle>
            <a:lvl1pPr marL="320842" indent="-320842" algn="l">
              <a:spcBef>
                <a:spcPts val="400"/>
              </a:spcBef>
              <a:buSzPct val="100000"/>
              <a:buChar char="•"/>
              <a:defRPr sz="2800">
                <a:solidFill>
                  <a:srgbClr val="000000"/>
                </a:solidFill>
                <a:latin typeface="Arial"/>
                <a:ea typeface="Arial"/>
                <a:cs typeface="Arial"/>
                <a:sym typeface="Arial"/>
              </a:defRPr>
            </a:lvl1pPr>
          </a:lstStyle>
          <a:p>
            <a:r>
              <a:t>With the judgment of Babylon in chapter eighteen will come the end of almost everything secular in which men hold so valuable in this world. Power, wealth, financial gain, pleasures of the world, will all come to an end</a:t>
            </a:r>
          </a:p>
        </p:txBody>
      </p:sp>
      <p:sp>
        <p:nvSpPr>
          <p:cNvPr id="126" name="The Judgement of Political Babylon"/>
          <p:cNvSpPr txBox="1"/>
          <p:nvPr/>
        </p:nvSpPr>
        <p:spPr>
          <a:xfrm>
            <a:off x="84197" y="602705"/>
            <a:ext cx="8934251"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Political Babylon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The judgments of Babylon will come suddenly. "For in one hour is thy judgment come" (Revelation 18:10)</a:t>
            </a:r>
          </a:p>
          <a:p>
            <a:pPr marL="320842" indent="-320842" algn="l">
              <a:spcBef>
                <a:spcPts val="400"/>
              </a:spcBef>
              <a:buSzPct val="100000"/>
              <a:buChar char="•"/>
              <a:defRPr sz="2800">
                <a:solidFill>
                  <a:srgbClr val="000000"/>
                </a:solidFill>
                <a:latin typeface="Arial"/>
                <a:ea typeface="Arial"/>
                <a:cs typeface="Arial"/>
                <a:sym typeface="Arial"/>
              </a:defRPr>
            </a:pPr>
            <a:r>
              <a:t>In one hour the following will happen:</a:t>
            </a:r>
          </a:p>
          <a:p>
            <a:pPr marL="320842" indent="-320842" algn="l">
              <a:spcBef>
                <a:spcPts val="400"/>
              </a:spcBef>
              <a:buSzPct val="100000"/>
              <a:buChar char="•"/>
              <a:defRPr sz="2800">
                <a:solidFill>
                  <a:srgbClr val="000000"/>
                </a:solidFill>
                <a:latin typeface="Arial"/>
                <a:ea typeface="Arial"/>
                <a:cs typeface="Arial"/>
                <a:sym typeface="Arial"/>
              </a:defRPr>
            </a:pPr>
            <a:r>
              <a:t>Verse 9-10 Politicians shall weep and mourn;</a:t>
            </a:r>
          </a:p>
          <a:p>
            <a:pPr marL="320842" indent="-320842" algn="l">
              <a:spcBef>
                <a:spcPts val="400"/>
              </a:spcBef>
              <a:buSzPct val="100000"/>
              <a:buChar char="•"/>
              <a:defRPr sz="2800">
                <a:solidFill>
                  <a:srgbClr val="000000"/>
                </a:solidFill>
                <a:latin typeface="Arial"/>
                <a:ea typeface="Arial"/>
                <a:cs typeface="Arial"/>
                <a:sym typeface="Arial"/>
              </a:defRPr>
            </a:pPr>
            <a:r>
              <a:t>Verses 11-15 Businessmen shall weep and mourn;</a:t>
            </a:r>
          </a:p>
          <a:p>
            <a:pPr marL="320842" indent="-320842" algn="l">
              <a:spcBef>
                <a:spcPts val="400"/>
              </a:spcBef>
              <a:buSzPct val="100000"/>
              <a:buChar char="•"/>
              <a:defRPr sz="2800">
                <a:solidFill>
                  <a:srgbClr val="000000"/>
                </a:solidFill>
                <a:latin typeface="Arial"/>
                <a:ea typeface="Arial"/>
                <a:cs typeface="Arial"/>
                <a:sym typeface="Arial"/>
              </a:defRPr>
            </a:pPr>
            <a:r>
              <a:t>Verses 17-19 Commerce and travel will fail;</a:t>
            </a:r>
          </a:p>
          <a:p>
            <a:pPr marL="320842" indent="-320842" algn="l">
              <a:spcBef>
                <a:spcPts val="400"/>
              </a:spcBef>
              <a:buSzPct val="100000"/>
              <a:buChar char="•"/>
              <a:defRPr sz="2800">
                <a:solidFill>
                  <a:srgbClr val="000000"/>
                </a:solidFill>
                <a:latin typeface="Arial"/>
                <a:ea typeface="Arial"/>
                <a:cs typeface="Arial"/>
                <a:sym typeface="Arial"/>
              </a:defRPr>
            </a:pPr>
            <a:r>
              <a:t>Verse 22 Pleasure and amusement shall cease;</a:t>
            </a:r>
          </a:p>
          <a:p>
            <a:pPr marL="320842" indent="-320842" algn="l">
              <a:spcBef>
                <a:spcPts val="400"/>
              </a:spcBef>
              <a:buSzPct val="100000"/>
              <a:buChar char="•"/>
              <a:defRPr sz="2800">
                <a:solidFill>
                  <a:srgbClr val="000000"/>
                </a:solidFill>
                <a:latin typeface="Arial"/>
                <a:ea typeface="Arial"/>
                <a:cs typeface="Arial"/>
                <a:sym typeface="Arial"/>
              </a:defRPr>
            </a:pPr>
            <a:r>
              <a:t>Verse 22 All craft and manufacturing shall be finished</a:t>
            </a:r>
          </a:p>
        </p:txBody>
      </p:sp>
      <p:sp>
        <p:nvSpPr>
          <p:cNvPr id="129" name="The Judgement of Political Babylon"/>
          <p:cNvSpPr txBox="1"/>
          <p:nvPr/>
        </p:nvSpPr>
        <p:spPr>
          <a:xfrm>
            <a:off x="84197" y="602705"/>
            <a:ext cx="8934251"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Political Babylon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The conclusion that a person may arrive at is that a life invested in the wealth and pleasure of this world is a life wasted</a:t>
            </a:r>
          </a:p>
          <a:p>
            <a:pPr marL="320842" indent="-320842" algn="l">
              <a:spcBef>
                <a:spcPts val="400"/>
              </a:spcBef>
              <a:buSzPct val="100000"/>
              <a:buChar char="•"/>
              <a:defRPr sz="2800">
                <a:solidFill>
                  <a:srgbClr val="000000"/>
                </a:solidFill>
                <a:latin typeface="Arial"/>
                <a:ea typeface="Arial"/>
                <a:cs typeface="Arial"/>
                <a:sym typeface="Arial"/>
              </a:defRPr>
            </a:pPr>
            <a:r>
              <a:t>Let us note the final phrase of verse 13: The merchants made merchandise of the souls of men</a:t>
            </a:r>
          </a:p>
        </p:txBody>
      </p:sp>
      <p:sp>
        <p:nvSpPr>
          <p:cNvPr id="132" name="The Judgement of Political Babylon"/>
          <p:cNvSpPr txBox="1"/>
          <p:nvPr/>
        </p:nvSpPr>
        <p:spPr>
          <a:xfrm>
            <a:off x="84197" y="602705"/>
            <a:ext cx="8934251"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Political Babylon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They bought and sold not only spices, wine and wheat, but also they made profit out of slaves and the souls of men</a:t>
            </a:r>
          </a:p>
          <a:p>
            <a:pPr marL="320842" indent="-320842" algn="l">
              <a:spcBef>
                <a:spcPts val="400"/>
              </a:spcBef>
              <a:buSzPct val="100000"/>
              <a:buChar char="•"/>
              <a:defRPr sz="2800">
                <a:solidFill>
                  <a:srgbClr val="000000"/>
                </a:solidFill>
                <a:latin typeface="Arial"/>
                <a:ea typeface="Arial"/>
                <a:cs typeface="Arial"/>
                <a:sym typeface="Arial"/>
              </a:defRPr>
            </a:pPr>
            <a:r>
              <a:t>One must recognize that the judgments of God are just and true</a:t>
            </a:r>
          </a:p>
        </p:txBody>
      </p:sp>
      <p:sp>
        <p:nvSpPr>
          <p:cNvPr id="135" name="The Judgement of Political Babylon"/>
          <p:cNvSpPr txBox="1"/>
          <p:nvPr/>
        </p:nvSpPr>
        <p:spPr>
          <a:xfrm>
            <a:off x="84197" y="602705"/>
            <a:ext cx="8934251"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Political Babylon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"Come out of her, my people, that ye be not partakers of her sins, and that ye receive not of her plagues" Revelation 18:4</a:t>
            </a:r>
          </a:p>
          <a:p>
            <a:pPr marL="320842" indent="-320842" algn="l">
              <a:spcBef>
                <a:spcPts val="400"/>
              </a:spcBef>
              <a:buSzPct val="100000"/>
              <a:buChar char="•"/>
              <a:defRPr sz="2800">
                <a:solidFill>
                  <a:srgbClr val="000000"/>
                </a:solidFill>
                <a:latin typeface="Arial"/>
                <a:ea typeface="Arial"/>
                <a:cs typeface="Arial"/>
                <a:sym typeface="Arial"/>
              </a:defRPr>
            </a:pPr>
            <a:r>
              <a:t>We must come out of Babylon and be not partakers of her sins</a:t>
            </a:r>
          </a:p>
          <a:p>
            <a:pPr marL="320842" indent="-320842" algn="l">
              <a:spcBef>
                <a:spcPts val="400"/>
              </a:spcBef>
              <a:buSzPct val="100000"/>
              <a:buChar char="•"/>
              <a:defRPr sz="2800">
                <a:solidFill>
                  <a:srgbClr val="000000"/>
                </a:solidFill>
                <a:latin typeface="Arial"/>
                <a:ea typeface="Arial"/>
                <a:cs typeface="Arial"/>
                <a:sym typeface="Arial"/>
              </a:defRPr>
            </a:pPr>
            <a:r>
              <a:t>A life of absolute separation is the only one acceptable to our Holy God</a:t>
            </a:r>
          </a:p>
        </p:txBody>
      </p:sp>
      <p:sp>
        <p:nvSpPr>
          <p:cNvPr id="138" name="All Exhortation From God"/>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All Exhortation From God</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With the judgment of Babylon in chapter eighteen will come the end of almost everything secular in which men hold so valuable in this world</a:t>
            </a:r>
          </a:p>
          <a:p>
            <a:pPr marL="320842" indent="-320842" algn="l">
              <a:spcBef>
                <a:spcPts val="400"/>
              </a:spcBef>
              <a:buSzPct val="100000"/>
              <a:buChar char="•"/>
              <a:defRPr sz="2800">
                <a:solidFill>
                  <a:srgbClr val="000000"/>
                </a:solidFill>
                <a:latin typeface="Arial"/>
                <a:ea typeface="Arial"/>
                <a:cs typeface="Arial"/>
                <a:sym typeface="Arial"/>
              </a:defRPr>
            </a:pPr>
            <a:r>
              <a:t>Power, wealth, financial gain, pleasures of the world, will all come to an end</a:t>
            </a:r>
          </a:p>
        </p:txBody>
      </p:sp>
      <p:sp>
        <p:nvSpPr>
          <p:cNvPr id="141" name="The Judgement of Political Babylon"/>
          <p:cNvSpPr txBox="1"/>
          <p:nvPr/>
        </p:nvSpPr>
        <p:spPr>
          <a:xfrm>
            <a:off x="84197" y="602705"/>
            <a:ext cx="8934251" cy="1631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Political Babylon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God brought judgment and confusion, and the people were scattered</a:t>
            </a:r>
          </a:p>
          <a:p>
            <a:pPr marL="320842" indent="-320842" algn="l">
              <a:spcBef>
                <a:spcPts val="400"/>
              </a:spcBef>
              <a:buSzPct val="100000"/>
              <a:buChar char="•"/>
              <a:defRPr sz="2800">
                <a:solidFill>
                  <a:srgbClr val="000000"/>
                </a:solidFill>
                <a:latin typeface="Arial"/>
                <a:ea typeface="Arial"/>
                <a:cs typeface="Arial"/>
                <a:sym typeface="Arial"/>
              </a:defRPr>
            </a:pPr>
            <a:r>
              <a:t>The spirit of idolatrous Babylon has never ceased throughout the centuries</a:t>
            </a:r>
          </a:p>
          <a:p>
            <a:pPr marL="320842" indent="-320842" algn="l">
              <a:spcBef>
                <a:spcPts val="400"/>
              </a:spcBef>
              <a:buSzPct val="100000"/>
              <a:buChar char="•"/>
              <a:defRPr sz="2800">
                <a:solidFill>
                  <a:srgbClr val="000000"/>
                </a:solidFill>
                <a:latin typeface="Arial"/>
                <a:ea typeface="Arial"/>
                <a:cs typeface="Arial"/>
                <a:sym typeface="Arial"/>
              </a:defRPr>
            </a:pPr>
            <a:r>
              <a:t>In the latter part of the Tribulation it takes a prominent place in Beast worship under the leadership of the False Prophet</a:t>
            </a:r>
          </a:p>
        </p:txBody>
      </p:sp>
      <p:sp>
        <p:nvSpPr>
          <p:cNvPr id="75" name="The Judgement of Babylon"/>
          <p:cNvSpPr txBox="1"/>
          <p:nvPr/>
        </p:nvSpPr>
        <p:spPr>
          <a:xfrm>
            <a:off x="84197" y="602705"/>
            <a:ext cx="8934251" cy="86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rPr dirty="0"/>
              <a:t>The </a:t>
            </a:r>
            <a:r>
              <a:rPr dirty="0" smtClean="0"/>
              <a:t>Judgment </a:t>
            </a:r>
            <a:r>
              <a:rPr dirty="0"/>
              <a:t>of Babylon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The false church that dominates the world at this time sells her purity for monetary gain</a:t>
            </a:r>
          </a:p>
          <a:p>
            <a:pPr marL="320842" indent="-320842" algn="l">
              <a:spcBef>
                <a:spcPts val="400"/>
              </a:spcBef>
              <a:buSzPct val="100000"/>
              <a:buChar char="•"/>
              <a:defRPr sz="2800">
                <a:solidFill>
                  <a:srgbClr val="000000"/>
                </a:solidFill>
                <a:latin typeface="Arial"/>
                <a:ea typeface="Arial"/>
                <a:cs typeface="Arial"/>
                <a:sym typeface="Arial"/>
              </a:defRPr>
            </a:pPr>
            <a:r>
              <a:t>There is nothing better in this world than a virtuous woman and nothing worse than an adulterous woman</a:t>
            </a:r>
          </a:p>
          <a:p>
            <a:pPr marL="320842" indent="-320842" algn="l">
              <a:spcBef>
                <a:spcPts val="400"/>
              </a:spcBef>
              <a:buSzPct val="100000"/>
              <a:buChar char="•"/>
              <a:defRPr sz="2800">
                <a:solidFill>
                  <a:srgbClr val="000000"/>
                </a:solidFill>
                <a:latin typeface="Arial"/>
                <a:ea typeface="Arial"/>
                <a:cs typeface="Arial"/>
                <a:sym typeface="Arial"/>
              </a:defRPr>
            </a:pPr>
            <a:r>
              <a:t>Nothing better than belonging to the true Church, nothing worse than the false Church</a:t>
            </a:r>
          </a:p>
        </p:txBody>
      </p:sp>
      <p:sp>
        <p:nvSpPr>
          <p:cNvPr id="78" name="The Harlot Church"/>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Harlot Church</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Upon her forehead is written the word "mystery,” her true identity is hidden</a:t>
            </a:r>
          </a:p>
          <a:p>
            <a:pPr marL="320842" indent="-320842" algn="l">
              <a:spcBef>
                <a:spcPts val="400"/>
              </a:spcBef>
              <a:buSzPct val="100000"/>
              <a:buChar char="•"/>
              <a:defRPr sz="2800">
                <a:solidFill>
                  <a:srgbClr val="000000"/>
                </a:solidFill>
                <a:latin typeface="Arial"/>
                <a:ea typeface="Arial"/>
                <a:cs typeface="Arial"/>
                <a:sym typeface="Arial"/>
              </a:defRPr>
            </a:pPr>
            <a:r>
              <a:t>Now the mask is stripped away and that which has been shrouded in secrecy is to be explained</a:t>
            </a:r>
          </a:p>
        </p:txBody>
      </p:sp>
      <p:sp>
        <p:nvSpPr>
          <p:cNvPr id="81" name="The Harlot Church"/>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Harlot Church</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Harlot church is identified by being situated upon seven mountains</a:t>
            </a:r>
          </a:p>
          <a:p>
            <a:pPr marL="320842" indent="-320842" algn="l">
              <a:spcBef>
                <a:spcPts val="400"/>
              </a:spcBef>
              <a:buSzPct val="100000"/>
              <a:buChar char="•"/>
              <a:defRPr sz="2800">
                <a:solidFill>
                  <a:srgbClr val="000000"/>
                </a:solidFill>
                <a:latin typeface="Arial"/>
                <a:ea typeface="Arial"/>
                <a:cs typeface="Arial"/>
                <a:sym typeface="Arial"/>
              </a:defRPr>
            </a:pPr>
            <a:r>
              <a:t>The city of Rome is built on seven hills, the Roman Catholic Church is being described</a:t>
            </a:r>
          </a:p>
          <a:p>
            <a:pPr marL="320842" indent="-320842" algn="l">
              <a:spcBef>
                <a:spcPts val="400"/>
              </a:spcBef>
              <a:buSzPct val="100000"/>
              <a:buChar char="•"/>
              <a:defRPr sz="2800">
                <a:solidFill>
                  <a:srgbClr val="000000"/>
                </a:solidFill>
                <a:latin typeface="Arial"/>
                <a:ea typeface="Arial"/>
                <a:cs typeface="Arial"/>
                <a:sym typeface="Arial"/>
              </a:defRPr>
            </a:pPr>
            <a:r>
              <a:t>Called the “mother of harlots,” many children returning to mother, together form religious Babylon</a:t>
            </a:r>
          </a:p>
        </p:txBody>
      </p:sp>
      <p:sp>
        <p:nvSpPr>
          <p:cNvPr id="84" name="The Harlot Church"/>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Harlot Church</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This adulterous religious system is universal</a:t>
            </a:r>
          </a:p>
          <a:p>
            <a:pPr marL="320842" indent="-320842" algn="l">
              <a:spcBef>
                <a:spcPts val="400"/>
              </a:spcBef>
              <a:buSzPct val="100000"/>
              <a:buChar char="•"/>
              <a:defRPr sz="2800">
                <a:solidFill>
                  <a:srgbClr val="000000"/>
                </a:solidFill>
                <a:latin typeface="Arial"/>
                <a:ea typeface="Arial"/>
                <a:cs typeface="Arial"/>
                <a:sym typeface="Arial"/>
              </a:defRPr>
            </a:pPr>
            <a:r>
              <a:t>She sits upon many waters (v.1) which is explained in v. 15, "peoples, multitudes, nations, and tongues" </a:t>
            </a:r>
          </a:p>
          <a:p>
            <a:pPr marL="320842" indent="-320842" algn="l">
              <a:spcBef>
                <a:spcPts val="400"/>
              </a:spcBef>
              <a:buSzPct val="100000"/>
              <a:buChar char="•"/>
              <a:defRPr sz="2800">
                <a:solidFill>
                  <a:srgbClr val="000000"/>
                </a:solidFill>
                <a:latin typeface="Arial"/>
                <a:ea typeface="Arial"/>
                <a:cs typeface="Arial"/>
                <a:sym typeface="Arial"/>
              </a:defRPr>
            </a:pPr>
            <a:r>
              <a:t>Her power and influence dominate the entire world, all races and nationalities</a:t>
            </a:r>
          </a:p>
        </p:txBody>
      </p:sp>
      <p:sp>
        <p:nvSpPr>
          <p:cNvPr id="87" name="The Harlot Church"/>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Harlot Church</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This apostate church is wealthy and arrayed in gorgeous attire</a:t>
            </a:r>
          </a:p>
          <a:p>
            <a:pPr marL="320842" indent="-320842" algn="l">
              <a:spcBef>
                <a:spcPts val="400"/>
              </a:spcBef>
              <a:buSzPct val="100000"/>
              <a:buChar char="•"/>
              <a:defRPr sz="2800">
                <a:solidFill>
                  <a:srgbClr val="000000"/>
                </a:solidFill>
                <a:latin typeface="Arial"/>
                <a:ea typeface="Arial"/>
                <a:cs typeface="Arial"/>
                <a:sym typeface="Arial"/>
              </a:defRPr>
            </a:pPr>
            <a:r>
              <a:t>She has a golden cup, full of abominations and filthiness of her fornication</a:t>
            </a:r>
          </a:p>
        </p:txBody>
      </p:sp>
      <p:sp>
        <p:nvSpPr>
          <p:cNvPr id="90" name="The Harlot Church"/>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Harlot Church</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 Placeholder 3"/>
          <p:cNvSpPr txBox="1">
            <a:spLocks noGrp="1"/>
          </p:cNvSpPr>
          <p:nvPr>
            <p:ph type="body" idx="1"/>
          </p:nvPr>
        </p:nvSpPr>
        <p:spPr>
          <a:xfrm>
            <a:off x="98901" y="967862"/>
            <a:ext cx="8934252" cy="5744860"/>
          </a:xfrm>
          <a:prstGeom prst="rect">
            <a:avLst/>
          </a:prstGeom>
        </p:spPr>
        <p:txBody>
          <a:bodyPr/>
          <a:lstStyle/>
          <a:p>
            <a:pPr marL="320842" indent="-320842" algn="l">
              <a:spcBef>
                <a:spcPts val="400"/>
              </a:spcBef>
              <a:buSzPct val="100000"/>
              <a:buChar char="•"/>
              <a:defRPr sz="2800">
                <a:solidFill>
                  <a:srgbClr val="000000"/>
                </a:solidFill>
                <a:latin typeface="Arial"/>
                <a:ea typeface="Arial"/>
                <a:cs typeface="Arial"/>
                <a:sym typeface="Arial"/>
              </a:defRPr>
            </a:pPr>
            <a:r>
              <a:t>She is drunken with the wine of her fornication, but also she is drunk with the blood of the saints, and the blood of the martyrs of Jesus</a:t>
            </a:r>
          </a:p>
          <a:p>
            <a:pPr marL="320842" indent="-320842" algn="l">
              <a:spcBef>
                <a:spcPts val="400"/>
              </a:spcBef>
              <a:buSzPct val="100000"/>
              <a:buChar char="•"/>
              <a:defRPr sz="2800">
                <a:solidFill>
                  <a:srgbClr val="000000"/>
                </a:solidFill>
                <a:latin typeface="Arial"/>
                <a:ea typeface="Arial"/>
                <a:cs typeface="Arial"/>
                <a:sym typeface="Arial"/>
              </a:defRPr>
            </a:pPr>
            <a:r>
              <a:t>During the inquisition the Roman Catholic Church tortured and put to death thousands of Christians</a:t>
            </a:r>
          </a:p>
        </p:txBody>
      </p:sp>
      <p:sp>
        <p:nvSpPr>
          <p:cNvPr id="93" name="The Harlot Church"/>
          <p:cNvSpPr txBox="1"/>
          <p:nvPr/>
        </p:nvSpPr>
        <p:spPr>
          <a:xfrm>
            <a:off x="84197" y="602705"/>
            <a:ext cx="8934251" cy="801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000" b="1">
                <a:latin typeface="Times New Roman"/>
                <a:ea typeface="Times New Roman"/>
                <a:cs typeface="Times New Roman"/>
                <a:sym typeface="Times New Roman"/>
              </a:defRPr>
            </a:lvl1pPr>
          </a:lstStyle>
          <a:p>
            <a:r>
              <a:t>The Harlot Church</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lumOff val="16690"/>
            </a:schemeClr>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lumOff val="16690"/>
            </a:schemeClr>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1145</Words>
  <Application>Microsoft Office PowerPoint</Application>
  <PresentationFormat>On-screen Show (4:3)</PresentationFormat>
  <Paragraphs>88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Times New Roman</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Julia</cp:lastModifiedBy>
  <cp:revision>1</cp:revision>
  <dcterms:modified xsi:type="dcterms:W3CDTF">2018-10-10T13:31:36Z</dcterms:modified>
</cp:coreProperties>
</file>