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1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900415" y="6272769"/>
            <a:ext cx="3335234" cy="335102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820247" y="901574"/>
            <a:ext cx="7373616" cy="125340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900415" y="6272769"/>
            <a:ext cx="3335234" cy="335102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>
            <a:spLocks noGrp="1"/>
          </p:cNvSpPr>
          <p:nvPr>
            <p:ph type="body" idx="1"/>
          </p:nvPr>
        </p:nvSpPr>
        <p:spPr>
          <a:xfrm>
            <a:off x="468312" y="1352522"/>
            <a:ext cx="8211826" cy="4529858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468312" y="1352522"/>
            <a:ext cx="8211826" cy="4529858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2725340" y="255756"/>
            <a:ext cx="3711465" cy="76388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idx="1"/>
          </p:nvPr>
        </p:nvSpPr>
        <p:spPr>
          <a:xfrm>
            <a:off x="468312" y="1352522"/>
            <a:ext cx="8211826" cy="4529858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idx="1"/>
          </p:nvPr>
        </p:nvSpPr>
        <p:spPr>
          <a:xfrm>
            <a:off x="526736" y="516754"/>
            <a:ext cx="8160065" cy="4093194"/>
          </a:xfrm>
          <a:prstGeom prst="rect">
            <a:avLst/>
          </a:prstGeom>
        </p:spPr>
        <p:txBody>
          <a:bodyPr anchor="ctr"/>
          <a:lstStyle>
            <a:lvl2pPr marL="0" indent="457200">
              <a:buSzTx/>
              <a:buNone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27050" y="4822230"/>
            <a:ext cx="8159750" cy="90337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xfrm>
            <a:off x="526736" y="285864"/>
            <a:ext cx="8160065" cy="5365458"/>
          </a:xfrm>
          <a:prstGeom prst="rect">
            <a:avLst/>
          </a:prstGeom>
        </p:spPr>
        <p:txBody>
          <a:bodyPr anchor="ctr"/>
          <a:lstStyle>
            <a:lvl2pPr marL="0" indent="457200">
              <a:buSzTx/>
              <a:buNone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DEDCB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DEDCB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DEDCB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DEDCB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DEDCB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DEDCB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DEDCB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DEDCB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DEDCB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DEDCB"/>
          </a:solidFill>
          <a:uFillTx/>
          <a:latin typeface="+mn-lt"/>
          <a:ea typeface="+mn-ea"/>
          <a:cs typeface="+mn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DEDCB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DEDCB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DEDCB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DEDCB"/>
          </a:solidFill>
          <a:uFillTx/>
          <a:latin typeface="+mn-lt"/>
          <a:ea typeface="+mn-ea"/>
          <a:cs typeface="+mn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DEDCB"/>
          </a:solidFill>
          <a:uFillTx/>
          <a:latin typeface="+mn-lt"/>
          <a:ea typeface="+mn-ea"/>
          <a:cs typeface="+mn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DEDCB"/>
          </a:solidFill>
          <a:uFillTx/>
          <a:latin typeface="+mn-lt"/>
          <a:ea typeface="+mn-ea"/>
          <a:cs typeface="+mn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DEDCB"/>
          </a:solidFill>
          <a:uFillTx/>
          <a:latin typeface="+mn-lt"/>
          <a:ea typeface="+mn-ea"/>
          <a:cs typeface="+mn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DEDCB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Placeholder 1"/>
          <p:cNvSpPr txBox="1">
            <a:spLocks noGrp="1"/>
          </p:cNvSpPr>
          <p:nvPr>
            <p:ph type="body" idx="1"/>
          </p:nvPr>
        </p:nvSpPr>
        <p:spPr>
          <a:xfrm>
            <a:off x="491968" y="1045228"/>
            <a:ext cx="8160064" cy="5365458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cross was the most disgraceful and one of the cruelest instruments of death ever invented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Jews never used it as a means of execution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Romans would not allow Roman citizens to be crucified, but they reserved crucifixion for slaves and foreigners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was the death of the most extreme anguish</a:t>
            </a:r>
          </a:p>
        </p:txBody>
      </p:sp>
      <p:sp>
        <p:nvSpPr>
          <p:cNvPr id="105" name="Crucifixion:"/>
          <p:cNvSpPr txBox="1"/>
          <p:nvPr/>
        </p:nvSpPr>
        <p:spPr>
          <a:xfrm>
            <a:off x="484972" y="455051"/>
            <a:ext cx="817405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FFFFFF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</a:lstStyle>
          <a:p>
            <a:r>
              <a:t>Crucifixion: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Placeholder 1"/>
          <p:cNvSpPr txBox="1">
            <a:spLocks noGrp="1"/>
          </p:cNvSpPr>
          <p:nvPr>
            <p:ph type="body" idx="1"/>
          </p:nvPr>
        </p:nvSpPr>
        <p:spPr>
          <a:xfrm>
            <a:off x="491968" y="1045228"/>
            <a:ext cx="8160064" cy="5365458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victim was first stripped naked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Then the victim was laid down with arms extended on the crossbar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large iron nail was driven through the center of each open palm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Then the transom was raised to its position on the upright and nailed securely</a:t>
            </a:r>
          </a:p>
        </p:txBody>
      </p:sp>
      <p:sp>
        <p:nvSpPr>
          <p:cNvPr id="108" name="Crucifixion:"/>
          <p:cNvSpPr txBox="1"/>
          <p:nvPr/>
        </p:nvSpPr>
        <p:spPr>
          <a:xfrm>
            <a:off x="484972" y="455051"/>
            <a:ext cx="817405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FFFFFF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</a:lstStyle>
          <a:p>
            <a:r>
              <a:t>Crucifixion: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 Placeholder 1"/>
          <p:cNvSpPr txBox="1">
            <a:spLocks noGrp="1"/>
          </p:cNvSpPr>
          <p:nvPr>
            <p:ph type="body" idx="1"/>
          </p:nvPr>
        </p:nvSpPr>
        <p:spPr>
          <a:xfrm>
            <a:off x="491968" y="1045228"/>
            <a:ext cx="8160064" cy="5365458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Following this the feet were nailed either through the instep separately, or both together with a single iron peg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There the body was left to hang supported on four great wounds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body was left to hand sometimes two or three days until death took place</a:t>
            </a:r>
          </a:p>
        </p:txBody>
      </p:sp>
      <p:sp>
        <p:nvSpPr>
          <p:cNvPr id="111" name="Crucifixion:"/>
          <p:cNvSpPr txBox="1"/>
          <p:nvPr/>
        </p:nvSpPr>
        <p:spPr>
          <a:xfrm>
            <a:off x="484972" y="455051"/>
            <a:ext cx="817405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FFFFFF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</a:lstStyle>
          <a:p>
            <a:r>
              <a:t>Crucifixion: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 Placeholder 1"/>
          <p:cNvSpPr txBox="1">
            <a:spLocks noGrp="1"/>
          </p:cNvSpPr>
          <p:nvPr>
            <p:ph type="body" idx="1"/>
          </p:nvPr>
        </p:nvSpPr>
        <p:spPr>
          <a:xfrm>
            <a:off x="491968" y="1045228"/>
            <a:ext cx="8160064" cy="5365458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Death by crucifixion included all that pain and death can bring about </a:t>
            </a:r>
            <a:r>
              <a:rPr lang="en-US" dirty="0" smtClean="0"/>
              <a:t>including </a:t>
            </a:r>
            <a:r>
              <a:rPr dirty="0" smtClean="0"/>
              <a:t>cramp</a:t>
            </a:r>
            <a:r>
              <a:rPr lang="en-US" dirty="0" smtClean="0"/>
              <a:t>s</a:t>
            </a:r>
            <a:r>
              <a:rPr dirty="0" smtClean="0"/>
              <a:t>, </a:t>
            </a:r>
            <a:r>
              <a:rPr dirty="0"/>
              <a:t>thirst, starvation, sleeplessness, fever, tetanus, shame, torment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As time passes the torture and suffering grew more and more unbearable until the victims would plead to be put to death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Constantine abolished death by crucifixion</a:t>
            </a:r>
          </a:p>
        </p:txBody>
      </p:sp>
      <p:sp>
        <p:nvSpPr>
          <p:cNvPr id="114" name="Crucifixion:"/>
          <p:cNvSpPr txBox="1"/>
          <p:nvPr/>
        </p:nvSpPr>
        <p:spPr>
          <a:xfrm>
            <a:off x="484972" y="455051"/>
            <a:ext cx="817405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FFFFFF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</a:lstStyle>
          <a:p>
            <a:r>
              <a:t>Crucifixion: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1"/>
          <p:cNvSpPr txBox="1">
            <a:spLocks noGrp="1"/>
          </p:cNvSpPr>
          <p:nvPr>
            <p:ph type="body" idx="1"/>
          </p:nvPr>
        </p:nvSpPr>
        <p:spPr>
          <a:xfrm>
            <a:off x="491968" y="1045228"/>
            <a:ext cx="8160064" cy="5365458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Jesus was nailed to the cross at the third hour or nine o'clock in the morning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died at three o'clock in the afternoon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Among other prophecies that were fulfilled at Calvary were: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Psalm 22:16-18 - The soldiers cast lots for the Lord's garment because it was in one piece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Isaiah 53:12 - "he was numbered with the transgressors" A thief was crucified on each side of Jesus</a:t>
            </a:r>
          </a:p>
        </p:txBody>
      </p:sp>
      <p:sp>
        <p:nvSpPr>
          <p:cNvPr id="117" name="Christ on the Cross:"/>
          <p:cNvSpPr txBox="1"/>
          <p:nvPr/>
        </p:nvSpPr>
        <p:spPr>
          <a:xfrm>
            <a:off x="484972" y="455051"/>
            <a:ext cx="817405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FFFFFF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</a:lstStyle>
          <a:p>
            <a:r>
              <a:t>Christ on the Cross: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 Placeholder 1"/>
          <p:cNvSpPr txBox="1">
            <a:spLocks noGrp="1"/>
          </p:cNvSpPr>
          <p:nvPr>
            <p:ph type="body" idx="1"/>
          </p:nvPr>
        </p:nvSpPr>
        <p:spPr>
          <a:xfrm>
            <a:off x="491968" y="1045228"/>
            <a:ext cx="8160064" cy="5365458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 the foot of the cross stood a small band of faithful followers who showed courage and devotion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party consisted of five: Mary, mother of Jesus, Salome, Mary, the wife of Clophas, Mary of Magdala and John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Since the day was a feast day, the Jews asked that their legs would be broken in order to hasten death and that their bodies be taken from the cross</a:t>
            </a:r>
          </a:p>
        </p:txBody>
      </p:sp>
      <p:sp>
        <p:nvSpPr>
          <p:cNvPr id="120" name="Christ on the Cross:"/>
          <p:cNvSpPr txBox="1"/>
          <p:nvPr/>
        </p:nvSpPr>
        <p:spPr>
          <a:xfrm>
            <a:off x="484972" y="455051"/>
            <a:ext cx="817405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FFFFFF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</a:lstStyle>
          <a:p>
            <a:r>
              <a:t>Christ on the Cross: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 Placeholder 1"/>
          <p:cNvSpPr txBox="1">
            <a:spLocks noGrp="1"/>
          </p:cNvSpPr>
          <p:nvPr>
            <p:ph type="body" idx="1"/>
          </p:nvPr>
        </p:nvSpPr>
        <p:spPr>
          <a:xfrm>
            <a:off x="491968" y="1045228"/>
            <a:ext cx="8160064" cy="5365458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When the soldiers came to Jesus Christ they found that He was already dead. 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Therefore they did not break His legs, again fulfilling Old Testament prophecy.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One of the soldiers to make certain that He was dead pierced His side with a spear and from His side came water and blood. </a:t>
            </a:r>
          </a:p>
        </p:txBody>
      </p:sp>
      <p:sp>
        <p:nvSpPr>
          <p:cNvPr id="123" name="Christ on the Cross:"/>
          <p:cNvSpPr txBox="1"/>
          <p:nvPr/>
        </p:nvSpPr>
        <p:spPr>
          <a:xfrm>
            <a:off x="484972" y="455051"/>
            <a:ext cx="817405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FFFFFF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</a:lstStyle>
          <a:p>
            <a:r>
              <a:t>Christ on the Cross: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 Placeholder 1"/>
          <p:cNvSpPr txBox="1">
            <a:spLocks noGrp="1"/>
          </p:cNvSpPr>
          <p:nvPr>
            <p:ph type="body" idx="1"/>
          </p:nvPr>
        </p:nvSpPr>
        <p:spPr>
          <a:xfrm>
            <a:off x="491968" y="1045228"/>
            <a:ext cx="8160064" cy="5365458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is claimed that blood and water coming from the body is evidence of a broken heart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Since Jesus died in six hours we may conclude that His death was due not to physical sufferings but to spiritual anguish</a:t>
            </a:r>
          </a:p>
        </p:txBody>
      </p:sp>
      <p:sp>
        <p:nvSpPr>
          <p:cNvPr id="126" name="Christ on the Cross:"/>
          <p:cNvSpPr txBox="1"/>
          <p:nvPr/>
        </p:nvSpPr>
        <p:spPr>
          <a:xfrm>
            <a:off x="484972" y="455051"/>
            <a:ext cx="817405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FFFFFF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</a:lstStyle>
          <a:p>
            <a:r>
              <a:t>Christ on the Cross: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Placeholder 1"/>
          <p:cNvSpPr txBox="1">
            <a:spLocks noGrp="1"/>
          </p:cNvSpPr>
          <p:nvPr>
            <p:ph type="body" idx="1"/>
          </p:nvPr>
        </p:nvSpPr>
        <p:spPr>
          <a:xfrm>
            <a:off x="491968" y="1045228"/>
            <a:ext cx="8160064" cy="5365458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 DARKNESS: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was noon and the brightest moment of the day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Suddenly darkness fell like a heavy curtain over the scene of tragedy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darkness was not due to an eclipse because it was</a:t>
            </a:r>
          </a:p>
        </p:txBody>
      </p:sp>
      <p:sp>
        <p:nvSpPr>
          <p:cNvPr id="129" name="The Miracles of the Cross:"/>
          <p:cNvSpPr txBox="1"/>
          <p:nvPr/>
        </p:nvSpPr>
        <p:spPr>
          <a:xfrm>
            <a:off x="484972" y="455051"/>
            <a:ext cx="817405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FFFFFF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</a:lstStyle>
          <a:p>
            <a:r>
              <a:t>The Miracles of the Cross: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Placeholder 1"/>
          <p:cNvSpPr txBox="1">
            <a:spLocks noGrp="1"/>
          </p:cNvSpPr>
          <p:nvPr>
            <p:ph type="body" idx="1"/>
          </p:nvPr>
        </p:nvSpPr>
        <p:spPr>
          <a:xfrm>
            <a:off x="491968" y="1045228"/>
            <a:ext cx="8160064" cy="5365458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time of the full moon of the Passover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was a supernatural act of God, a miracle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seemed that the sun could not look upon the horrors of that scene</a:t>
            </a:r>
          </a:p>
        </p:txBody>
      </p:sp>
      <p:sp>
        <p:nvSpPr>
          <p:cNvPr id="132" name="The Miracles of the Cross:"/>
          <p:cNvSpPr txBox="1"/>
          <p:nvPr/>
        </p:nvSpPr>
        <p:spPr>
          <a:xfrm>
            <a:off x="484972" y="455051"/>
            <a:ext cx="817405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FFFFFF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</a:lstStyle>
          <a:p>
            <a:r>
              <a:t>The Miracles of the Cross: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Placeholder 1"/>
          <p:cNvSpPr txBox="1">
            <a:spLocks noGrp="1"/>
          </p:cNvSpPr>
          <p:nvPr>
            <p:ph type="body" idx="1"/>
          </p:nvPr>
        </p:nvSpPr>
        <p:spPr>
          <a:xfrm>
            <a:off x="491968" y="1045228"/>
            <a:ext cx="8160064" cy="5365458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Scourging was the ordinary preliminary to crucifixion. 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was a punishment so truly horrible that the mind revolts at it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500">
                <a:latin typeface="Arial"/>
                <a:ea typeface="Arial"/>
                <a:cs typeface="Arial"/>
                <a:sym typeface="Arial"/>
              </a:rPr>
              <a:t>The sufferer was publicly stripped, tied by the hands a bet in position to a stake, and then, on the tense quivering nerves of the naked back, the blows were inflicted with a leathery thong, weighted with jagged edges of bone and lead</a:t>
            </a:r>
          </a:p>
        </p:txBody>
      </p:sp>
      <p:sp>
        <p:nvSpPr>
          <p:cNvPr id="81" name="The Scourging:"/>
          <p:cNvSpPr txBox="1"/>
          <p:nvPr/>
        </p:nvSpPr>
        <p:spPr>
          <a:xfrm>
            <a:off x="484972" y="455051"/>
            <a:ext cx="817405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FFFFFF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</a:lstStyle>
          <a:p>
            <a:r>
              <a:t>The Scourging: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"/>
          <p:cNvSpPr txBox="1">
            <a:spLocks noGrp="1"/>
          </p:cNvSpPr>
          <p:nvPr>
            <p:ph type="body" idx="1"/>
          </p:nvPr>
        </p:nvSpPr>
        <p:spPr>
          <a:xfrm>
            <a:off x="491968" y="1045228"/>
            <a:ext cx="8160064" cy="5365458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 RENDING OF THE VEIL IN THE TEMPLE: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veil was the thickness of a pal breadth, sixty feet long and thirty broad, and woven of tough fabric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separated the Holy and Most Holy Places in the Temple</a:t>
            </a:r>
          </a:p>
        </p:txBody>
      </p:sp>
      <p:sp>
        <p:nvSpPr>
          <p:cNvPr id="135" name="The Miracles of the Cross:"/>
          <p:cNvSpPr txBox="1"/>
          <p:nvPr/>
        </p:nvSpPr>
        <p:spPr>
          <a:xfrm>
            <a:off x="484972" y="455051"/>
            <a:ext cx="817405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FFFFFF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</a:lstStyle>
          <a:p>
            <a:r>
              <a:t>The Miracles of the Cross: 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 Placeholder 1"/>
          <p:cNvSpPr txBox="1">
            <a:spLocks noGrp="1"/>
          </p:cNvSpPr>
          <p:nvPr>
            <p:ph type="body" idx="1"/>
          </p:nvPr>
        </p:nvSpPr>
        <p:spPr>
          <a:xfrm>
            <a:off x="491968" y="1045228"/>
            <a:ext cx="8160064" cy="5365458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was a miracle for there can be no explanation how this could have happened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veil was rent "from top to bottom" by God's hand, thus throwing open the Most Holy Place to all men</a:t>
            </a:r>
          </a:p>
        </p:txBody>
      </p:sp>
      <p:sp>
        <p:nvSpPr>
          <p:cNvPr id="138" name="The Miracles of the Cross:"/>
          <p:cNvSpPr txBox="1"/>
          <p:nvPr/>
        </p:nvSpPr>
        <p:spPr>
          <a:xfrm>
            <a:off x="484972" y="455051"/>
            <a:ext cx="817405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FFFFFF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</a:lstStyle>
          <a:p>
            <a:r>
              <a:t>The Miracles of the Cross: 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 Placeholder 1"/>
          <p:cNvSpPr txBox="1">
            <a:spLocks noGrp="1"/>
          </p:cNvSpPr>
          <p:nvPr>
            <p:ph type="body" idx="1"/>
          </p:nvPr>
        </p:nvSpPr>
        <p:spPr>
          <a:xfrm>
            <a:off x="491968" y="1045228"/>
            <a:ext cx="8160064" cy="5365458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3. EARTHQUAKE: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earthquake that took place was supernatural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rocks were rent and tombs were shaken open</a:t>
            </a:r>
          </a:p>
        </p:txBody>
      </p:sp>
      <p:sp>
        <p:nvSpPr>
          <p:cNvPr id="141" name="The Miracles of the Cross:"/>
          <p:cNvSpPr txBox="1"/>
          <p:nvPr/>
        </p:nvSpPr>
        <p:spPr>
          <a:xfrm>
            <a:off x="484972" y="455051"/>
            <a:ext cx="817405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FFFFFF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</a:lstStyle>
          <a:p>
            <a:r>
              <a:t>The Miracles of the Cross: 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 Placeholder 1"/>
          <p:cNvSpPr txBox="1">
            <a:spLocks noGrp="1"/>
          </p:cNvSpPr>
          <p:nvPr>
            <p:ph type="body" idx="1"/>
          </p:nvPr>
        </p:nvSpPr>
        <p:spPr>
          <a:xfrm>
            <a:off x="491968" y="1045228"/>
            <a:ext cx="8160064" cy="5365458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After His resurrection three days later, some of the Old Testament saints were raised and appeared to the disciples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Centurion who had charge of the soldiers witnessed the earthquake and the darkness, cried out: "Truly this was the Son of God"</a:t>
            </a:r>
          </a:p>
        </p:txBody>
      </p:sp>
      <p:sp>
        <p:nvSpPr>
          <p:cNvPr id="144" name="The Miracles of the Cross:"/>
          <p:cNvSpPr txBox="1"/>
          <p:nvPr/>
        </p:nvSpPr>
        <p:spPr>
          <a:xfrm>
            <a:off x="484972" y="455051"/>
            <a:ext cx="817405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FFFFFF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</a:lstStyle>
          <a:p>
            <a:r>
              <a:t>The Miracles of the Cross: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Placeholder 1"/>
          <p:cNvSpPr txBox="1">
            <a:spLocks noGrp="1"/>
          </p:cNvSpPr>
          <p:nvPr>
            <p:ph type="body" idx="1"/>
          </p:nvPr>
        </p:nvSpPr>
        <p:spPr>
          <a:xfrm>
            <a:off x="491968" y="1045228"/>
            <a:ext cx="8160064" cy="5365458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Each stroke cut into the quivering flesh, until the veins were laid bare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Often the scourge struck the face and knocked out the eyes and teeth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victim generally fainted and often died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When we study the awfulness of the Roman scourging, Peter's statement, "by whose stripes ye were healed" (I Peter 2:24) will have new meaning</a:t>
            </a:r>
          </a:p>
        </p:txBody>
      </p:sp>
      <p:sp>
        <p:nvSpPr>
          <p:cNvPr id="84" name="The Scourging:"/>
          <p:cNvSpPr txBox="1"/>
          <p:nvPr/>
        </p:nvSpPr>
        <p:spPr>
          <a:xfrm>
            <a:off x="484972" y="455051"/>
            <a:ext cx="817405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FFFFFF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</a:lstStyle>
          <a:p>
            <a:r>
              <a:t>The Scourging: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1"/>
          <p:cNvSpPr txBox="1">
            <a:spLocks noGrp="1"/>
          </p:cNvSpPr>
          <p:nvPr>
            <p:ph type="body" idx="1"/>
          </p:nvPr>
        </p:nvSpPr>
        <p:spPr>
          <a:xfrm>
            <a:off x="491968" y="1045228"/>
            <a:ext cx="8160064" cy="5365458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Instead of feeling pity for Jesus, the brutal soldiers dragged Him to the courtyard to make sport of Him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Their brutality was simply a savage delight in torturing 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Over His lacerated body, they cast a purple robe, and pressed down on His head a plaited crown of thorns</a:t>
            </a:r>
          </a:p>
        </p:txBody>
      </p:sp>
      <p:sp>
        <p:nvSpPr>
          <p:cNvPr id="87" name="The Scourging:"/>
          <p:cNvSpPr txBox="1"/>
          <p:nvPr/>
        </p:nvSpPr>
        <p:spPr>
          <a:xfrm>
            <a:off x="484972" y="455051"/>
            <a:ext cx="817405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FFFFFF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</a:lstStyle>
          <a:p>
            <a:r>
              <a:t>The Scourging: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Placeholder 1"/>
          <p:cNvSpPr txBox="1">
            <a:spLocks noGrp="1"/>
          </p:cNvSpPr>
          <p:nvPr>
            <p:ph type="body" idx="1"/>
          </p:nvPr>
        </p:nvSpPr>
        <p:spPr>
          <a:xfrm>
            <a:off x="491968" y="1045228"/>
            <a:ext cx="8160064" cy="5365458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His right hand, they placed a reed for a scepter, and then made Him the subject of jesting, striking Him insultingly with rods on His thorn-crowned head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Bowing before Him they mockingly cried, "Hail, King of the Jews"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Their actions were prophetical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who wore the crown of thorns shall be King; He who held the reed shall exercise world dominion; one day every knee shall bow before Him whom they mocked</a:t>
            </a:r>
          </a:p>
        </p:txBody>
      </p:sp>
      <p:sp>
        <p:nvSpPr>
          <p:cNvPr id="90" name="The Scourging:"/>
          <p:cNvSpPr txBox="1"/>
          <p:nvPr/>
        </p:nvSpPr>
        <p:spPr>
          <a:xfrm>
            <a:off x="484972" y="455051"/>
            <a:ext cx="817405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FFFFFF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</a:lstStyle>
          <a:p>
            <a:r>
              <a:t>The Scourging: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Placeholder 1"/>
          <p:cNvSpPr txBox="1">
            <a:spLocks noGrp="1"/>
          </p:cNvSpPr>
          <p:nvPr>
            <p:ph type="body" idx="1"/>
          </p:nvPr>
        </p:nvSpPr>
        <p:spPr>
          <a:xfrm>
            <a:off x="491968" y="1045228"/>
            <a:ext cx="8160064" cy="5365458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Condemned persons were required to carry their own crosses to the place of execution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They placed the cross upon Jesus, but weak and exhausted He fell under it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soldiers than forced a Jew of Cyrene, Simon, to carry the cross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Simon was the father of Alexander and Rufus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Because of the place that these sons took in church history, it is thought that Simon came to the personal knowledge of a Savior</a:t>
            </a:r>
          </a:p>
        </p:txBody>
      </p:sp>
      <p:sp>
        <p:nvSpPr>
          <p:cNvPr id="93" name="Bearing the Cross:"/>
          <p:cNvSpPr txBox="1"/>
          <p:nvPr/>
        </p:nvSpPr>
        <p:spPr>
          <a:xfrm>
            <a:off x="484972" y="455051"/>
            <a:ext cx="817405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FFFFFF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</a:lstStyle>
          <a:p>
            <a:r>
              <a:t>Bearing the Cross: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1"/>
          <p:cNvSpPr txBox="1">
            <a:spLocks noGrp="1"/>
          </p:cNvSpPr>
          <p:nvPr>
            <p:ph type="body" idx="1"/>
          </p:nvPr>
        </p:nvSpPr>
        <p:spPr>
          <a:xfrm>
            <a:off x="491968" y="1045228"/>
            <a:ext cx="8160064" cy="5365458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On the way to the place of execution some women broke out into lamentations and bewailed His sad end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Jesus turned to them and told them not to weep for Him, but rather weep for themselves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gave them warning of the destruction that would come within a generation in 70 AD</a:t>
            </a:r>
          </a:p>
        </p:txBody>
      </p:sp>
      <p:sp>
        <p:nvSpPr>
          <p:cNvPr id="96" name="Bearing the Cross:"/>
          <p:cNvSpPr txBox="1"/>
          <p:nvPr/>
        </p:nvSpPr>
        <p:spPr>
          <a:xfrm>
            <a:off x="484972" y="455051"/>
            <a:ext cx="817405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FFFFFF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</a:lstStyle>
          <a:p>
            <a:r>
              <a:t>Bearing the Cross: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Placeholder 1"/>
          <p:cNvSpPr txBox="1">
            <a:spLocks noGrp="1"/>
          </p:cNvSpPr>
          <p:nvPr>
            <p:ph type="body" idx="1"/>
          </p:nvPr>
        </p:nvSpPr>
        <p:spPr>
          <a:xfrm>
            <a:off x="491968" y="1045228"/>
            <a:ext cx="8160064" cy="5365458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When He reached Calvary He was offered a drink to ease His sufferings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Women who had compassion upon those being executed prepared this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drink consisted of wine mixed with narcotics. 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Our Lord refused this drink for He would not suffer death for the world with a mind beclouded with drugs</a:t>
            </a:r>
          </a:p>
        </p:txBody>
      </p:sp>
      <p:sp>
        <p:nvSpPr>
          <p:cNvPr id="99" name="Bearing the Cross:"/>
          <p:cNvSpPr txBox="1"/>
          <p:nvPr/>
        </p:nvSpPr>
        <p:spPr>
          <a:xfrm>
            <a:off x="484972" y="455051"/>
            <a:ext cx="817405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FFFFFF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</a:lstStyle>
          <a:p>
            <a:r>
              <a:t>Bearing the Cross: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Placeholder 1"/>
          <p:cNvSpPr txBox="1">
            <a:spLocks noGrp="1"/>
          </p:cNvSpPr>
          <p:nvPr>
            <p:ph type="body" idx="1"/>
          </p:nvPr>
        </p:nvSpPr>
        <p:spPr>
          <a:xfrm>
            <a:off x="491968" y="1045228"/>
            <a:ext cx="8160064" cy="5365458"/>
          </a:xfrm>
          <a:prstGeom prst="rect">
            <a:avLst/>
          </a:prstGeom>
        </p:spPr>
        <p:txBody>
          <a:bodyPr/>
          <a:lstStyle/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word "Calvary" is derived from the Latin and means a “skull" 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corresponds to the Aramaic word "Golgotha" 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was a place of execution and was located outside the gate of the city</a:t>
            </a:r>
          </a:p>
          <a:p>
            <a:pPr marL="250657" indent="-250657" algn="l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may have received its name because of its appearance; a bare, round, scalp like elevation</a:t>
            </a:r>
          </a:p>
        </p:txBody>
      </p:sp>
      <p:sp>
        <p:nvSpPr>
          <p:cNvPr id="102" name="Calvary:"/>
          <p:cNvSpPr txBox="1"/>
          <p:nvPr/>
        </p:nvSpPr>
        <p:spPr>
          <a:xfrm>
            <a:off x="484972" y="455051"/>
            <a:ext cx="817405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FFFFFF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</a:lstStyle>
          <a:p>
            <a:r>
              <a:t>Calvary: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1259</Words>
  <Application>Microsoft Office PowerPoint</Application>
  <PresentationFormat>On-screen Show (4:3)</PresentationFormat>
  <Paragraphs>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Cambria Math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Julia</cp:lastModifiedBy>
  <cp:revision>1</cp:revision>
  <dcterms:modified xsi:type="dcterms:W3CDTF">2018-10-09T14:39:48Z</dcterms:modified>
</cp:coreProperties>
</file>