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" name="Shape 6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3075140" y="4447850"/>
            <a:ext cx="2972624" cy="225076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00"/>
              </a:spcBef>
              <a:defRPr sz="1200"/>
            </a:lvl1pPr>
            <a:lvl2pPr marL="640080" indent="-182880"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/>
          <p:nvPr>
            <p:ph type="body" sz="quarter" idx="1"/>
          </p:nvPr>
        </p:nvSpPr>
        <p:spPr>
          <a:xfrm>
            <a:off x="3075140" y="4447850"/>
            <a:ext cx="2972624" cy="225076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00"/>
              </a:spcBef>
              <a:defRPr sz="1200"/>
            </a:lvl1pPr>
            <a:lvl2pPr marL="640080" indent="-182880"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itle Text"/>
          <p:cNvSpPr txBox="1"/>
          <p:nvPr>
            <p:ph type="title"/>
          </p:nvPr>
        </p:nvSpPr>
        <p:spPr>
          <a:xfrm>
            <a:off x="2838256" y="2486510"/>
            <a:ext cx="3494615" cy="18220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/>
          </p:nvPr>
        </p:nvSpPr>
        <p:spPr>
          <a:xfrm>
            <a:off x="373163" y="2154261"/>
            <a:ext cx="8412151" cy="4287089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/>
          </p:nvPr>
        </p:nvSpPr>
        <p:spPr>
          <a:xfrm>
            <a:off x="373163" y="2154261"/>
            <a:ext cx="8412151" cy="4287089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/>
          <p:nvPr>
            <p:ph type="body" idx="1"/>
          </p:nvPr>
        </p:nvSpPr>
        <p:spPr>
          <a:xfrm>
            <a:off x="373163" y="2154261"/>
            <a:ext cx="8412151" cy="4287089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itle Text"/>
          <p:cNvSpPr txBox="1"/>
          <p:nvPr>
            <p:ph type="title"/>
          </p:nvPr>
        </p:nvSpPr>
        <p:spPr>
          <a:xfrm>
            <a:off x="3619441" y="192919"/>
            <a:ext cx="1884023" cy="88957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/>
            <a:r>
              <a:t>Title Text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idx="1"/>
          </p:nvPr>
        </p:nvSpPr>
        <p:spPr>
          <a:xfrm>
            <a:off x="358686" y="409939"/>
            <a:ext cx="8426627" cy="6046613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2A2E32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2A2E32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2A2E32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2A2E32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2A2E32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2A2E32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2A2E32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2A2E32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2A2E32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E6E5BE"/>
          </a:solidFill>
          <a:uFillTx/>
          <a:latin typeface="+mj-lt"/>
          <a:ea typeface="+mj-ea"/>
          <a:cs typeface="+mj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E6E5BE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E6E5BE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E6E5BE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E6E5BE"/>
          </a:solidFill>
          <a:uFillTx/>
          <a:latin typeface="+mj-lt"/>
          <a:ea typeface="+mj-ea"/>
          <a:cs typeface="+mj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E6E5BE"/>
          </a:solidFill>
          <a:uFillTx/>
          <a:latin typeface="+mj-lt"/>
          <a:ea typeface="+mj-ea"/>
          <a:cs typeface="+mj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E6E5BE"/>
          </a:solidFill>
          <a:uFillTx/>
          <a:latin typeface="+mj-lt"/>
          <a:ea typeface="+mj-ea"/>
          <a:cs typeface="+mj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E6E5BE"/>
          </a:solidFill>
          <a:uFillTx/>
          <a:latin typeface="+mj-lt"/>
          <a:ea typeface="+mj-ea"/>
          <a:cs typeface="+mj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E6E5BE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3"/>
          <p:cNvSpPr txBox="1"/>
          <p:nvPr>
            <p:ph type="body" idx="1"/>
          </p:nvPr>
        </p:nvSpPr>
        <p:spPr>
          <a:xfrm>
            <a:off x="358687" y="942361"/>
            <a:ext cx="8426626" cy="5514191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Sanhedrin had no power to sentence anyone to death but they ignored this because of their anger and hatred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Among the council was Saul of Tarsus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consented to Stephen's death (Acts 8:1)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By this statement we know that he approved of and was pleased with Stephen's death</a:t>
            </a:r>
          </a:p>
        </p:txBody>
      </p:sp>
      <p:sp>
        <p:nvSpPr>
          <p:cNvPr id="96" name="THE Stoning OF STEPHEN:"/>
          <p:cNvSpPr txBox="1"/>
          <p:nvPr/>
        </p:nvSpPr>
        <p:spPr>
          <a:xfrm>
            <a:off x="371489" y="266283"/>
            <a:ext cx="8401022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Stoning OF STEPHEN: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Placeholder 3"/>
          <p:cNvSpPr txBox="1"/>
          <p:nvPr>
            <p:ph type="body" idx="1"/>
          </p:nvPr>
        </p:nvSpPr>
        <p:spPr>
          <a:xfrm>
            <a:off x="358687" y="942361"/>
            <a:ext cx="8426626" cy="5514191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Stephen called upon God, saying, "Lord Jesus, receive my spirit." Therefore, when Stephen saw God, he knew that He was Jesus Christ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expression "on the right hand of God" simply means the place of power and glory. There are many passages of Scripture, which bring this out clearly. "And Jesus said, I am: and ye shall see the Son of man sitting on the right hand of power." (Mark 14:62)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many of the Scriptures where it describes Jesus as being in the place of power and glory, it describes him as sitting. However, in Acts 7:56 Stephen saw him standing. Could it be that Jesus arose to welcome the first martyr?</a:t>
            </a:r>
          </a:p>
        </p:txBody>
      </p:sp>
      <p:sp>
        <p:nvSpPr>
          <p:cNvPr id="99" name="STEPHEN'S VISION:"/>
          <p:cNvSpPr txBox="1"/>
          <p:nvPr/>
        </p:nvSpPr>
        <p:spPr>
          <a:xfrm>
            <a:off x="371489" y="266283"/>
            <a:ext cx="8401022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STEPHEN'S VISION: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3"/>
          <p:cNvSpPr txBox="1"/>
          <p:nvPr>
            <p:ph type="body" idx="1"/>
          </p:nvPr>
        </p:nvSpPr>
        <p:spPr>
          <a:xfrm>
            <a:off x="358687" y="942361"/>
            <a:ext cx="8426626" cy="5514191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Consider some similarity between the martyrdom of Stephen and the death of our Lord</a:t>
            </a:r>
          </a:p>
          <a:p>
            <a:pPr lvl="1" marL="631657" indent="-250657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 In both cases the people were stirred up</a:t>
            </a:r>
          </a:p>
          <a:p>
            <a:pPr lvl="1" marL="631657" indent="-250657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Stephen was cast out of the city; Jesus was led out to be crucified</a:t>
            </a:r>
          </a:p>
          <a:p>
            <a:pPr lvl="1" marL="631657" indent="-250657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3. Both prayed for their murderers</a:t>
            </a:r>
          </a:p>
          <a:p>
            <a:pPr lvl="1" marL="631657" indent="-250657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 Both committed themselves to God</a:t>
            </a:r>
          </a:p>
          <a:p>
            <a:pPr lvl="1" marL="631657" indent="-250657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5. Both cried with a loud voice. In both cases this was a cry of victory</a:t>
            </a:r>
          </a:p>
        </p:txBody>
      </p:sp>
      <p:sp>
        <p:nvSpPr>
          <p:cNvPr id="102" name="STEPHEN'S VISION:"/>
          <p:cNvSpPr txBox="1"/>
          <p:nvPr/>
        </p:nvSpPr>
        <p:spPr>
          <a:xfrm>
            <a:off x="371489" y="266283"/>
            <a:ext cx="8401022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STEPHEN'S VISION: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Placeholder 3"/>
          <p:cNvSpPr txBox="1"/>
          <p:nvPr>
            <p:ph type="body" idx="1"/>
          </p:nvPr>
        </p:nvSpPr>
        <p:spPr>
          <a:xfrm>
            <a:off x="358687" y="942361"/>
            <a:ext cx="8426626" cy="5514191"/>
          </a:xfrm>
          <a:prstGeom prst="rect">
            <a:avLst/>
          </a:prstGeom>
        </p:spPr>
        <p:txBody>
          <a:bodyPr/>
          <a:lstStyle>
            <a:lvl1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1657" indent="-250657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/>
            <a:r>
              <a:t>Finally, there are two things that the student's attention should be drawn to:</a:t>
            </a:r>
          </a:p>
          <a:p>
            <a:pPr lvl="1"/>
            <a:r>
              <a:t>1. The manner of Stephen's death: "fell asleep" 	(verse 60) speaks of a quiet peaceful death</a:t>
            </a:r>
          </a:p>
        </p:txBody>
      </p:sp>
      <p:sp>
        <p:nvSpPr>
          <p:cNvPr id="105" name="TWO FINAL TRUTHS:"/>
          <p:cNvSpPr txBox="1"/>
          <p:nvPr/>
        </p:nvSpPr>
        <p:spPr>
          <a:xfrm>
            <a:off x="371489" y="266283"/>
            <a:ext cx="8401022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TWO FINAL TRUTHS: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Placeholder 3"/>
          <p:cNvSpPr txBox="1"/>
          <p:nvPr>
            <p:ph type="body" idx="1"/>
          </p:nvPr>
        </p:nvSpPr>
        <p:spPr>
          <a:xfrm>
            <a:off x="358687" y="942361"/>
            <a:ext cx="8426626" cy="5514191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second thing that the student's attention should be drawn to:</a:t>
            </a:r>
          </a:p>
          <a:p>
            <a:pPr lvl="1" marL="631657" indent="-250657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The effect of Stephen's death upon Saul: Saul of Tarsus was never the same man after this scene</a:t>
            </a:r>
          </a:p>
          <a:p>
            <a:pPr lvl="1" marL="631657" indent="-250657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Although he did his best to drown out conviction by leading a persecution against the church, we are confident that he remembered this scene for his entire life and many times later became a great source of strength and courage to him</a:t>
            </a:r>
          </a:p>
        </p:txBody>
      </p:sp>
      <p:sp>
        <p:nvSpPr>
          <p:cNvPr id="108" name="TWO FINAL TRUTHS:"/>
          <p:cNvSpPr txBox="1"/>
          <p:nvPr/>
        </p:nvSpPr>
        <p:spPr>
          <a:xfrm>
            <a:off x="371489" y="266283"/>
            <a:ext cx="8401022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TWO FINAL TRUTHS: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3"/>
          <p:cNvSpPr txBox="1"/>
          <p:nvPr>
            <p:ph type="body" idx="1"/>
          </p:nvPr>
        </p:nvSpPr>
        <p:spPr>
          <a:xfrm>
            <a:off x="358687" y="942361"/>
            <a:ext cx="8426626" cy="5514191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Stephen was a Grecian Jew and one of the first seven deacons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is described as being full of faith and power (Acts 6:8)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preached under such anointing that none could resist the wisdom and the spirit by which he spoke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Great wonders and miracles followed his ministry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His name means, “crown"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His name certainly was appropriate for he was the first to wear the martyr's crown</a:t>
            </a:r>
          </a:p>
        </p:txBody>
      </p:sp>
      <p:sp>
        <p:nvSpPr>
          <p:cNvPr id="72" name="STEPHEN, THE FIRST CHURCH MARTYR:"/>
          <p:cNvSpPr txBox="1"/>
          <p:nvPr/>
        </p:nvSpPr>
        <p:spPr>
          <a:xfrm>
            <a:off x="371489" y="266283"/>
            <a:ext cx="8401022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STEPHEN, THE FIRST CHURCH MARTYR: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3"/>
          <p:cNvSpPr txBox="1"/>
          <p:nvPr>
            <p:ph type="body" idx="1"/>
          </p:nvPr>
        </p:nvSpPr>
        <p:spPr>
          <a:xfrm>
            <a:off x="358687" y="942361"/>
            <a:ext cx="8426626" cy="5514191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Hellenistic Jews who had returned to Jerusalem to live had established at least five synagogues in Jerusalem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Jews who assembled in this synagogue were Jews who had been taken prisoners by Roman generals, reduced to slavery, and then later emancipated and returned to their homeland</a:t>
            </a:r>
          </a:p>
        </p:txBody>
      </p:sp>
      <p:sp>
        <p:nvSpPr>
          <p:cNvPr id="75" name="THE SYNAGOGUES IN JERUSALEM:"/>
          <p:cNvSpPr txBox="1"/>
          <p:nvPr/>
        </p:nvSpPr>
        <p:spPr>
          <a:xfrm>
            <a:off x="371489" y="266283"/>
            <a:ext cx="8401022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SYNAGOGUES IN JERUSALEM: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3"/>
          <p:cNvSpPr txBox="1"/>
          <p:nvPr>
            <p:ph type="body" idx="1"/>
          </p:nvPr>
        </p:nvSpPr>
        <p:spPr>
          <a:xfrm>
            <a:off x="358687" y="942361"/>
            <a:ext cx="8426626" cy="5514191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Since Stephen was a Grecian it was natural for him to go to the Grecians with the gospel message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Stephen preached with wisdom and power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made them very angry and they determined to get rid of this Holy Ghost preacher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Therefore they suborned men (hired men to give false witness) who accused him of speaking blasphemous words against God and against Moses (Acts 6:11)</a:t>
            </a:r>
          </a:p>
        </p:txBody>
      </p:sp>
      <p:sp>
        <p:nvSpPr>
          <p:cNvPr id="78" name="THE SYNAGOGUES IN JERUSALEM:"/>
          <p:cNvSpPr txBox="1"/>
          <p:nvPr/>
        </p:nvSpPr>
        <p:spPr>
          <a:xfrm>
            <a:off x="371489" y="266283"/>
            <a:ext cx="8401022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SYNAGOGUES IN JERUSALEM: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3"/>
          <p:cNvSpPr txBox="1"/>
          <p:nvPr>
            <p:ph type="body" idx="1"/>
          </p:nvPr>
        </p:nvSpPr>
        <p:spPr>
          <a:xfrm>
            <a:off x="358687" y="942361"/>
            <a:ext cx="8426626" cy="5514191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Stephen was taken before the council (Acts 6:12), which is the Sanhedrin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was the supreme council of the Jewish people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had its origin with the seventy elders Moses appointed to have help him govern Israel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 this particular time it was to have seventy-one members – seventy plus the president</a:t>
            </a:r>
          </a:p>
        </p:txBody>
      </p:sp>
      <p:sp>
        <p:nvSpPr>
          <p:cNvPr id="81" name="THE SANHEDRIN:"/>
          <p:cNvSpPr txBox="1"/>
          <p:nvPr/>
        </p:nvSpPr>
        <p:spPr>
          <a:xfrm>
            <a:off x="371489" y="266283"/>
            <a:ext cx="8401022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SANHEDRIN: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Placeholder 3"/>
          <p:cNvSpPr txBox="1"/>
          <p:nvPr>
            <p:ph type="body" idx="1"/>
          </p:nvPr>
        </p:nvSpPr>
        <p:spPr>
          <a:xfrm>
            <a:off x="358687" y="942361"/>
            <a:ext cx="8426626" cy="5514191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charge that the false witnesses made against Stephen was twofold: </a:t>
            </a:r>
          </a:p>
          <a:p>
            <a:pPr lvl="1" marL="631657" indent="-250657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(1) Stephen was speaking against the temple</a:t>
            </a:r>
          </a:p>
          <a:p>
            <a:pPr lvl="1" marL="631657" indent="-250657" algn="l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(2) He was changing the Law of Moses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charge also accused him of being a blasphemer</a:t>
            </a:r>
          </a:p>
        </p:txBody>
      </p:sp>
      <p:sp>
        <p:nvSpPr>
          <p:cNvPr id="84" name="THE CHARGE AGAINST STEPHEN:"/>
          <p:cNvSpPr txBox="1"/>
          <p:nvPr/>
        </p:nvSpPr>
        <p:spPr>
          <a:xfrm>
            <a:off x="371489" y="266283"/>
            <a:ext cx="8401022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CHARGE AGAINST STEPHEN: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3"/>
          <p:cNvSpPr txBox="1"/>
          <p:nvPr>
            <p:ph type="body" idx="1"/>
          </p:nvPr>
        </p:nvSpPr>
        <p:spPr>
          <a:xfrm>
            <a:off x="358687" y="942361"/>
            <a:ext cx="8426626" cy="5514191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Stephen's sermon is the longest sermon recorded in the book of Acts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begins the sermon with a simple salutation and he immediately begins an accusation of the Jewish leaders themselvesHe becomes their judge passing sentence upon them</a:t>
            </a:r>
          </a:p>
        </p:txBody>
      </p:sp>
      <p:sp>
        <p:nvSpPr>
          <p:cNvPr id="87" name="THE SERMON OF STEPHEN:"/>
          <p:cNvSpPr txBox="1"/>
          <p:nvPr/>
        </p:nvSpPr>
        <p:spPr>
          <a:xfrm>
            <a:off x="371489" y="266283"/>
            <a:ext cx="8401022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SERMON OF STEPHEN: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3"/>
          <p:cNvSpPr txBox="1"/>
          <p:nvPr>
            <p:ph type="body" idx="1"/>
          </p:nvPr>
        </p:nvSpPr>
        <p:spPr>
          <a:xfrm>
            <a:off x="358687" y="942361"/>
            <a:ext cx="8426626" cy="5514191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Stephen in his sermon dwells in detail upon the past history of Israel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proves that they ever rejected God's grace while failing to obey God's law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Stephen charges the Sanhedrin with high treason against God</a:t>
            </a:r>
          </a:p>
        </p:txBody>
      </p:sp>
      <p:sp>
        <p:nvSpPr>
          <p:cNvPr id="90" name="THE SERMON OF STEPHEN:"/>
          <p:cNvSpPr txBox="1"/>
          <p:nvPr/>
        </p:nvSpPr>
        <p:spPr>
          <a:xfrm>
            <a:off x="371489" y="266283"/>
            <a:ext cx="8401022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SERMON OF STEPHEN: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3"/>
          <p:cNvSpPr txBox="1"/>
          <p:nvPr>
            <p:ph type="body" idx="1"/>
          </p:nvPr>
        </p:nvSpPr>
        <p:spPr>
          <a:xfrm>
            <a:off x="358687" y="942361"/>
            <a:ext cx="8426626" cy="5514191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 the members of the council listened to Stephen they were convicted deeply</a:t>
            </a:r>
          </a:p>
          <a:p>
            <a:pPr marL="250657" indent="-250657" algn="l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They grew so angry that they rushed upon him, cast him out of the city and stoned him</a:t>
            </a:r>
          </a:p>
        </p:txBody>
      </p:sp>
      <p:sp>
        <p:nvSpPr>
          <p:cNvPr id="93" name="THE Stoning OF STEPHEN:"/>
          <p:cNvSpPr txBox="1"/>
          <p:nvPr/>
        </p:nvSpPr>
        <p:spPr>
          <a:xfrm>
            <a:off x="371489" y="266283"/>
            <a:ext cx="8401022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Stoning OF STEPHEN: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