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707090" y="4455273"/>
            <a:ext cx="1708811" cy="34439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670559" indent="-213359">
              <a:spcBef>
                <a:spcPts val="300"/>
              </a:spcBef>
              <a:buSzPct val="100000"/>
              <a:buChar char="•"/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3053445" y="1852503"/>
            <a:ext cx="3044111" cy="25653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quarter" idx="1"/>
          </p:nvPr>
        </p:nvSpPr>
        <p:spPr>
          <a:xfrm>
            <a:off x="3707090" y="4455273"/>
            <a:ext cx="1708811" cy="34439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670559" indent="-213359">
              <a:spcBef>
                <a:spcPts val="300"/>
              </a:spcBef>
              <a:buSzPct val="100000"/>
              <a:buChar char="•"/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4211327" y="149699"/>
            <a:ext cx="4818658" cy="6567962"/>
          </a:xfrm>
          <a:prstGeom prst="rect">
            <a:avLst/>
          </a:prstGeom>
        </p:spPr>
        <p:txBody>
          <a:bodyPr/>
          <a:lstStyle>
            <a:lvl2pPr marL="914400" indent="-457200">
              <a:buSzPct val="100000"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4211327" y="149699"/>
            <a:ext cx="4818658" cy="6567962"/>
          </a:xfrm>
          <a:prstGeom prst="rect">
            <a:avLst/>
          </a:prstGeom>
        </p:spPr>
        <p:txBody>
          <a:bodyPr/>
          <a:lstStyle>
            <a:lvl2pPr marL="914400" indent="-457200">
              <a:buSzPct val="100000"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xfrm>
            <a:off x="1129866" y="4098011"/>
            <a:ext cx="2054309" cy="222674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idx="1"/>
          </p:nvPr>
        </p:nvSpPr>
        <p:spPr>
          <a:xfrm>
            <a:off x="4211327" y="149699"/>
            <a:ext cx="4818658" cy="6567962"/>
          </a:xfrm>
          <a:prstGeom prst="rect">
            <a:avLst/>
          </a:prstGeom>
        </p:spPr>
        <p:txBody>
          <a:bodyPr/>
          <a:lstStyle>
            <a:lvl2pPr marL="914400" indent="-457200">
              <a:buSzPct val="100000"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/>
          <p:nvPr>
            <p:ph type="body" sz="quarter" idx="13"/>
          </p:nvPr>
        </p:nvSpPr>
        <p:spPr>
          <a:xfrm>
            <a:off x="527050" y="5361518"/>
            <a:ext cx="8159750" cy="99025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/>
          </p:nvPr>
        </p:nvSpPr>
        <p:spPr>
          <a:xfrm>
            <a:off x="526736" y="561828"/>
            <a:ext cx="8160065" cy="58055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526736" y="561828"/>
            <a:ext cx="8160065" cy="4486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370012" y="1371600"/>
            <a:ext cx="73152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77746A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 Rejoicing-I Thessalonians 2:19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 Gold-Revelation 4:4</a:t>
            </a:r>
          </a:p>
          <a:p>
            <a:pPr marL="260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Incorruptible-I Corinthians 9:25</a:t>
            </a:r>
          </a:p>
          <a:p>
            <a:pPr marL="260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Thy Crown-Revelation 3:11</a:t>
            </a:r>
          </a:p>
        </p:txBody>
      </p:sp>
      <p:sp>
        <p:nvSpPr>
          <p:cNvPr id="105" name="The Rewards For The Faithful"/>
          <p:cNvSpPr txBox="1"/>
          <p:nvPr/>
        </p:nvSpPr>
        <p:spPr>
          <a:xfrm>
            <a:off x="520670" y="485668"/>
            <a:ext cx="8172196" cy="1661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Rewards For The Faithful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Revelation 2 &amp; 3</a:t>
            </a:r>
          </a:p>
          <a:p>
            <a:pPr lvl="2" marL="1022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Eat of the Tree of Life</a:t>
            </a:r>
          </a:p>
          <a:p>
            <a:pPr lvl="2" marL="1022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Stone with a New Name written</a:t>
            </a:r>
          </a:p>
          <a:p>
            <a:pPr lvl="2" marL="1022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Authority over Nations</a:t>
            </a:r>
          </a:p>
          <a:p>
            <a:pPr lvl="2" marL="1022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Shall not be hurt of the Second Death</a:t>
            </a:r>
          </a:p>
        </p:txBody>
      </p:sp>
      <p:sp>
        <p:nvSpPr>
          <p:cNvPr id="108" name="The Rewards For The Faithful"/>
          <p:cNvSpPr txBox="1"/>
          <p:nvPr/>
        </p:nvSpPr>
        <p:spPr>
          <a:xfrm>
            <a:off x="520670" y="485668"/>
            <a:ext cx="8172196" cy="1661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Rewards For The Faithful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lvl="2" marL="1022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Eat of the Hidden Manna</a:t>
            </a:r>
          </a:p>
          <a:p>
            <a:pPr lvl="2" marL="1022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Arrayed in White Garments</a:t>
            </a:r>
          </a:p>
          <a:p>
            <a:pPr lvl="2" marL="1022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Pillar in the Temple of God</a:t>
            </a:r>
          </a:p>
          <a:p>
            <a:pPr lvl="2" marL="1022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Write on him a new name</a:t>
            </a:r>
          </a:p>
          <a:p>
            <a:pPr lvl="2" marL="1022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Sit down with Him in His throne</a:t>
            </a:r>
          </a:p>
        </p:txBody>
      </p:sp>
      <p:sp>
        <p:nvSpPr>
          <p:cNvPr id="111" name="The Rewards For The Faithful"/>
          <p:cNvSpPr txBox="1"/>
          <p:nvPr/>
        </p:nvSpPr>
        <p:spPr>
          <a:xfrm>
            <a:off x="520670" y="485668"/>
            <a:ext cx="8172196" cy="1661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Rewards For The Faithful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THE CROSS- II Corinthians 5:21, </a:t>
            </a:r>
          </a:p>
          <a:p>
            <a:pPr marL="342900" indent="-342900" algn="l"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Peter 2:24</a:t>
            </a:r>
          </a:p>
          <a:p>
            <a:pPr marL="342898" indent="-342898" algn="l">
              <a:buSzPct val="100000"/>
              <a:buChar char="•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sin has to be judged</a:t>
            </a:r>
          </a:p>
          <a:p>
            <a:pPr marL="342898" indent="-342898" algn="l">
              <a:buSzPct val="100000"/>
              <a:buChar char="•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sins of the redeemed have been judged at Calvary</a:t>
            </a:r>
          </a:p>
          <a:p>
            <a:pPr lvl="1" marL="742950" indent="-285750" algn="l">
              <a:spcBef>
                <a:spcPts val="0"/>
              </a:spcBef>
              <a:buSzPct val="100000"/>
              <a:buChar char="–"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Christ took the penalty for our sins</a:t>
            </a:r>
          </a:p>
        </p:txBody>
      </p:sp>
      <p:sp>
        <p:nvSpPr>
          <p:cNvPr id="81" name="The Judgments"/>
          <p:cNvSpPr txBox="1"/>
          <p:nvPr/>
        </p:nvSpPr>
        <p:spPr>
          <a:xfrm>
            <a:off x="520670" y="485667"/>
            <a:ext cx="8172196" cy="86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Judgments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DAILY JUDGMENT IN THE LIFE OF THE SAINT- I Corinthians 11:31-32, Hebrews 12:6</a:t>
            </a:r>
          </a:p>
          <a:p>
            <a:pPr marL="342899" indent="-342899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is a continual self-examination on the part of a child of God</a:t>
            </a:r>
          </a:p>
          <a:p>
            <a:pPr lvl="1" marL="742950" indent="-285750" algn="l">
              <a:spcBef>
                <a:spcPts val="0"/>
              </a:spcBef>
              <a:buSzPct val="100000"/>
              <a:buChar char="–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chastisement as God deals with him in perfecting him</a:t>
            </a:r>
          </a:p>
        </p:txBody>
      </p:sp>
      <p:sp>
        <p:nvSpPr>
          <p:cNvPr id="84" name="The Judgments"/>
          <p:cNvSpPr txBox="1"/>
          <p:nvPr/>
        </p:nvSpPr>
        <p:spPr>
          <a:xfrm>
            <a:off x="520670" y="485667"/>
            <a:ext cx="8172196" cy="86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Judgments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FUTURE JUDGMENT OF THE SAINT FOR REWARDS-II Corinthians 5:10, Revelation 22:12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judgment seat of Christ is not for the purpose of judging sin for no sin will enter there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is a judgment of works when rewards will be given according to faithfulness, motives, etc.</a:t>
            </a:r>
          </a:p>
        </p:txBody>
      </p:sp>
      <p:sp>
        <p:nvSpPr>
          <p:cNvPr id="87" name="The Judgments"/>
          <p:cNvSpPr txBox="1"/>
          <p:nvPr/>
        </p:nvSpPr>
        <p:spPr>
          <a:xfrm>
            <a:off x="520670" y="485667"/>
            <a:ext cx="8172196" cy="86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Judgments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JUDGMENT OF THE LIVING NATIONS-Matthew 25:32-33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judgment will take place at the coming of Christ with his saints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is a judgment of living nations in the setting up of Christ's millennial reign on earth</a:t>
            </a:r>
          </a:p>
        </p:txBody>
      </p:sp>
      <p:sp>
        <p:nvSpPr>
          <p:cNvPr id="90" name="The Judgments"/>
          <p:cNvSpPr txBox="1"/>
          <p:nvPr/>
        </p:nvSpPr>
        <p:spPr>
          <a:xfrm>
            <a:off x="520670" y="485667"/>
            <a:ext cx="8172196" cy="86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Judgments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GREAT WHITE THRONE-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Revelation 20:11-12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is the final judgment at the close of the millennium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those who were judged on the basis of whether or not their names are in the book of life</a:t>
            </a:r>
          </a:p>
        </p:txBody>
      </p:sp>
      <p:sp>
        <p:nvSpPr>
          <p:cNvPr id="93" name="The Judgments"/>
          <p:cNvSpPr txBox="1"/>
          <p:nvPr/>
        </p:nvSpPr>
        <p:spPr>
          <a:xfrm>
            <a:off x="520670" y="485667"/>
            <a:ext cx="8172196" cy="86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Judgments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marL="260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are at least three different books opened here (verse 12, "books... and another book was opened)</a:t>
            </a:r>
          </a:p>
          <a:p>
            <a:pPr marL="260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is the opinion of the writer that these books are: The Word of God, Book of remembrance where a record of a man's life is kept, Book of life</a:t>
            </a:r>
          </a:p>
        </p:txBody>
      </p:sp>
      <p:sp>
        <p:nvSpPr>
          <p:cNvPr id="96" name="The Judgments"/>
          <p:cNvSpPr txBox="1"/>
          <p:nvPr/>
        </p:nvSpPr>
        <p:spPr>
          <a:xfrm>
            <a:off x="520670" y="485667"/>
            <a:ext cx="8172196" cy="86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Judgments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marL="260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JUDGMENT OF THE FALLEN ANGELS-Jude 6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angels who fell with Satan will be judged 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Hell was created for them</a:t>
            </a:r>
          </a:p>
        </p:txBody>
      </p:sp>
      <p:sp>
        <p:nvSpPr>
          <p:cNvPr id="99" name="The Judgments"/>
          <p:cNvSpPr txBox="1"/>
          <p:nvPr/>
        </p:nvSpPr>
        <p:spPr>
          <a:xfrm>
            <a:off x="520670" y="485667"/>
            <a:ext cx="8172196" cy="86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Judgments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3"/>
          <p:cNvSpPr txBox="1"/>
          <p:nvPr>
            <p:ph type="body" idx="1"/>
          </p:nvPr>
        </p:nvSpPr>
        <p:spPr>
          <a:xfrm>
            <a:off x="526736" y="1142754"/>
            <a:ext cx="8160064" cy="5224624"/>
          </a:xfrm>
          <a:prstGeom prst="rect">
            <a:avLst/>
          </a:prstGeom>
        </p:spPr>
        <p:txBody>
          <a:bodyPr/>
          <a:lstStyle/>
          <a:p>
            <a:pPr marL="260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Rewards will be handed to the saints chiefly on the basis of faithfulness. </a:t>
            </a:r>
          </a:p>
          <a:p>
            <a:pPr marL="260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Crowns: 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 Life-James 1:12, Revelation 2:10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 Glory-I Peter 5:4, Hebrews 2:9</a:t>
            </a:r>
          </a:p>
          <a:p>
            <a:pPr lvl="1" marL="641683" indent="-260683" algn="l"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 Righteousness-II Timothy 4:8</a:t>
            </a:r>
          </a:p>
        </p:txBody>
      </p:sp>
      <p:sp>
        <p:nvSpPr>
          <p:cNvPr id="102" name="The Rewards For The Faithful"/>
          <p:cNvSpPr txBox="1"/>
          <p:nvPr/>
        </p:nvSpPr>
        <p:spPr>
          <a:xfrm>
            <a:off x="520670" y="485668"/>
            <a:ext cx="8172196" cy="1661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Rewards For The Faithful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