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 rot="19574114">
            <a:off x="4053880" y="4242580"/>
            <a:ext cx="2599571" cy="580185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/>
          </p:nvPr>
        </p:nvSpPr>
        <p:spPr>
          <a:xfrm rot="19574114">
            <a:off x="4053880" y="4242580"/>
            <a:ext cx="2599571" cy="580185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 rot="19675880">
            <a:off x="2697482" y="1494143"/>
            <a:ext cx="3386672" cy="291223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 rot="20359537">
            <a:off x="3709268" y="389909"/>
            <a:ext cx="1472897" cy="13255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457200" y="1976284"/>
            <a:ext cx="8229600" cy="415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370012" y="1232053"/>
            <a:ext cx="7315201" cy="744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6"/>
          <p:cNvSpPr txBox="1"/>
          <p:nvPr>
            <p:ph type="body" idx="1"/>
          </p:nvPr>
        </p:nvSpPr>
        <p:spPr>
          <a:xfrm>
            <a:off x="457199" y="1786308"/>
            <a:ext cx="8229601" cy="4349021"/>
          </a:xfrm>
          <a:prstGeom prst="rect">
            <a:avLst/>
          </a:prstGeom>
        </p:spPr>
        <p:txBody>
          <a:bodyPr/>
          <a:lstStyle/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There is no escape if this great salvation is neglected</a:t>
            </a:r>
          </a:p>
          <a:p>
            <a:pPr lvl="1" marL="742950" indent="-285750" algn="l">
              <a:spcBef>
                <a:spcPts val="0"/>
              </a:spcBef>
              <a:buChar char="–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Neglect could mean failing to give attention to prayer, Bible study, church attendance, etc. </a:t>
            </a:r>
          </a:p>
          <a:p>
            <a:pPr lvl="1" marL="742950" indent="-285750" algn="l">
              <a:spcBef>
                <a:spcPts val="0"/>
              </a:spcBef>
              <a:buChar char="–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It could also mean becoming careless because of the love of this world</a:t>
            </a:r>
          </a:p>
        </p:txBody>
      </p:sp>
      <p:sp>
        <p:nvSpPr>
          <p:cNvPr id="56" name="A Solemn Warning Against Neglect"/>
          <p:cNvSpPr txBox="1"/>
          <p:nvPr/>
        </p:nvSpPr>
        <p:spPr>
          <a:xfrm>
            <a:off x="459242" y="248731"/>
            <a:ext cx="8225516" cy="153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Solemn Warning Against Neglect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16"/>
          <p:cNvSpPr txBox="1"/>
          <p:nvPr>
            <p:ph type="body" idx="1"/>
          </p:nvPr>
        </p:nvSpPr>
        <p:spPr>
          <a:xfrm>
            <a:off x="457199" y="1786308"/>
            <a:ext cx="8229601" cy="4349021"/>
          </a:xfrm>
          <a:prstGeom prst="rect">
            <a:avLst/>
          </a:prstGeom>
        </p:spPr>
        <p:txBody>
          <a:bodyPr/>
          <a:lstStyle/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This salvation is not only great, but it is "SO" great</a:t>
            </a:r>
          </a:p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Why is it so great?</a:t>
            </a:r>
          </a:p>
          <a:p>
            <a:pPr lvl="1" marL="800100" indent="-342900" algn="l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It is the only salvation</a:t>
            </a:r>
          </a:p>
          <a:p>
            <a:pPr lvl="1" marL="800100" indent="-342900" algn="l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price that was paid for it makes it great </a:t>
            </a:r>
          </a:p>
          <a:p>
            <a:pPr lvl="1" marL="800100" indent="-342900" algn="l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It embraces the whole world</a:t>
            </a:r>
          </a:p>
        </p:txBody>
      </p:sp>
      <p:sp>
        <p:nvSpPr>
          <p:cNvPr id="59" name="A Solemn Warning Against Neglect"/>
          <p:cNvSpPr txBox="1"/>
          <p:nvPr/>
        </p:nvSpPr>
        <p:spPr>
          <a:xfrm>
            <a:off x="459242" y="248731"/>
            <a:ext cx="8225516" cy="153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Solemn Warning Against Neglect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16"/>
          <p:cNvSpPr txBox="1"/>
          <p:nvPr>
            <p:ph type="body" idx="1"/>
          </p:nvPr>
        </p:nvSpPr>
        <p:spPr>
          <a:xfrm>
            <a:off x="457199" y="1786308"/>
            <a:ext cx="8229601" cy="4349021"/>
          </a:xfrm>
          <a:prstGeom prst="rect">
            <a:avLst/>
          </a:prstGeom>
        </p:spPr>
        <p:txBody>
          <a:bodyPr/>
          <a:lstStyle/>
          <a:p>
            <a:pPr lvl="1" marL="800100" indent="-342900" algn="l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It saves to the uttermost</a:t>
            </a:r>
          </a:p>
          <a:p>
            <a:pPr lvl="1" marL="800100" indent="-342900" algn="l"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There is power to save all men no matter how deep in sin they may have fallen</a:t>
            </a:r>
          </a:p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We had better not drift away from the gospel spoken, for if we neglect it, we are lost and certain judgment awaits us</a:t>
            </a:r>
          </a:p>
        </p:txBody>
      </p:sp>
      <p:sp>
        <p:nvSpPr>
          <p:cNvPr id="62" name="A Solemn Warning Against Neglect"/>
          <p:cNvSpPr txBox="1"/>
          <p:nvPr/>
        </p:nvSpPr>
        <p:spPr>
          <a:xfrm>
            <a:off x="459242" y="248731"/>
            <a:ext cx="8225516" cy="153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Solemn Warning Against Neglect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16"/>
          <p:cNvSpPr txBox="1"/>
          <p:nvPr>
            <p:ph type="body" idx="1"/>
          </p:nvPr>
        </p:nvSpPr>
        <p:spPr>
          <a:xfrm>
            <a:off x="457199" y="1786308"/>
            <a:ext cx="8229601" cy="4349021"/>
          </a:xfrm>
          <a:prstGeom prst="rect">
            <a:avLst/>
          </a:prstGeom>
        </p:spPr>
        <p:txBody>
          <a:bodyPr/>
          <a:lstStyle/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Christ became the Son of Man that men might become the Sons of God</a:t>
            </a:r>
          </a:p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He came to redeem man and was made in the likeness of man</a:t>
            </a:r>
          </a:p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As a man He lived, as a man He died and as a man He is our mediator (I Timothy 2:5)</a:t>
            </a:r>
          </a:p>
        </p:txBody>
      </p:sp>
      <p:sp>
        <p:nvSpPr>
          <p:cNvPr id="65" name="The Humanity Of Christ"/>
          <p:cNvSpPr txBox="1"/>
          <p:nvPr/>
        </p:nvSpPr>
        <p:spPr>
          <a:xfrm>
            <a:off x="459242" y="248731"/>
            <a:ext cx="8225516" cy="80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Humanity Of Christ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16"/>
          <p:cNvSpPr txBox="1"/>
          <p:nvPr>
            <p:ph type="body" idx="1"/>
          </p:nvPr>
        </p:nvSpPr>
        <p:spPr>
          <a:xfrm>
            <a:off x="457199" y="1786308"/>
            <a:ext cx="8229601" cy="4349021"/>
          </a:xfrm>
          <a:prstGeom prst="rect">
            <a:avLst/>
          </a:prstGeom>
        </p:spPr>
        <p:txBody>
          <a:bodyPr/>
          <a:lstStyle/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Hebrews 3:1-6</a:t>
            </a:r>
          </a:p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Here Paul shows the superiority of Christ over Moses</a:t>
            </a:r>
          </a:p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Hebrews were requested to consider Jesus who is the Apostle and High Priest of our profession</a:t>
            </a:r>
          </a:p>
        </p:txBody>
      </p:sp>
      <p:sp>
        <p:nvSpPr>
          <p:cNvPr id="68" name="More Worthy Than Moses"/>
          <p:cNvSpPr txBox="1"/>
          <p:nvPr/>
        </p:nvSpPr>
        <p:spPr>
          <a:xfrm>
            <a:off x="459242" y="248731"/>
            <a:ext cx="8225516" cy="80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More Worthy Than Moses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16"/>
          <p:cNvSpPr txBox="1"/>
          <p:nvPr>
            <p:ph type="body" idx="1"/>
          </p:nvPr>
        </p:nvSpPr>
        <p:spPr>
          <a:xfrm>
            <a:off x="457199" y="1786308"/>
            <a:ext cx="8229601" cy="4349021"/>
          </a:xfrm>
          <a:prstGeom prst="rect">
            <a:avLst/>
          </a:prstGeom>
        </p:spPr>
        <p:txBody>
          <a:bodyPr/>
          <a:lstStyle/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Moses was considered the savior and leader of Israel and as such he had been the apostle of God to the Israelites</a:t>
            </a:r>
          </a:p>
          <a:p>
            <a:pPr marL="342899" indent="-34289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Next in importance was their high priest, Aaron, who acted as mediator between them and God</a:t>
            </a:r>
          </a:p>
        </p:txBody>
      </p:sp>
      <p:sp>
        <p:nvSpPr>
          <p:cNvPr id="71" name="More Worthy Than Moses"/>
          <p:cNvSpPr txBox="1"/>
          <p:nvPr/>
        </p:nvSpPr>
        <p:spPr>
          <a:xfrm>
            <a:off x="459242" y="248731"/>
            <a:ext cx="8225516" cy="80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More Worthy Than Moses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