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3419476" y="4110268"/>
            <a:ext cx="2193926" cy="31804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xfrm>
            <a:off x="3060083" y="2419685"/>
            <a:ext cx="3086018" cy="139365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sz="quarter" idx="1"/>
          </p:nvPr>
        </p:nvSpPr>
        <p:spPr>
          <a:xfrm>
            <a:off x="3419476" y="4110268"/>
            <a:ext cx="2193926" cy="31804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/>
          </p:nvPr>
        </p:nvSpPr>
        <p:spPr>
          <a:xfrm>
            <a:off x="468312" y="457937"/>
            <a:ext cx="8206340" cy="4210881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xfrm>
            <a:off x="468312" y="457937"/>
            <a:ext cx="8206340" cy="4210881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xfrm>
            <a:off x="3792146" y="5654840"/>
            <a:ext cx="1500873" cy="663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idx="1"/>
          </p:nvPr>
        </p:nvSpPr>
        <p:spPr>
          <a:xfrm>
            <a:off x="468312" y="457937"/>
            <a:ext cx="8206340" cy="4210881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idx="1"/>
          </p:nvPr>
        </p:nvSpPr>
        <p:spPr>
          <a:xfrm>
            <a:off x="1662042" y="561828"/>
            <a:ext cx="7024757" cy="5304554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1"/>
          <p:cNvSpPr txBox="1"/>
          <p:nvPr>
            <p:ph type="body" idx="1"/>
          </p:nvPr>
        </p:nvSpPr>
        <p:spPr>
          <a:xfrm>
            <a:off x="457201" y="991618"/>
            <a:ext cx="8229597" cy="5700648"/>
          </a:xfrm>
          <a:prstGeom prst="rect">
            <a:avLst/>
          </a:prstGeom>
        </p:spPr>
        <p:txBody>
          <a:bodyPr/>
          <a:lstStyle/>
          <a:p>
            <a:pPr lvl="1" marL="622032" indent="-263892" algn="l" defTabSz="859536">
              <a:spcBef>
                <a:spcPts val="600"/>
              </a:spcBef>
              <a:buSzPct val="100000"/>
              <a:buChar char="•"/>
              <a:defRPr sz="2632">
                <a:latin typeface="Arial"/>
                <a:ea typeface="Arial"/>
                <a:cs typeface="Arial"/>
                <a:sym typeface="Arial"/>
              </a:defRPr>
            </a:pPr>
            <a:r>
              <a:t>Discipline yourself to push the meeting to a specified time conclusion. </a:t>
            </a:r>
          </a:p>
          <a:p>
            <a:pPr lvl="1" marL="622032" indent="-263892" algn="l" defTabSz="859536">
              <a:spcBef>
                <a:spcPts val="600"/>
              </a:spcBef>
              <a:buSzPct val="100000"/>
              <a:buChar char="•"/>
              <a:defRPr sz="2632">
                <a:latin typeface="Arial"/>
                <a:ea typeface="Arial"/>
                <a:cs typeface="Arial"/>
                <a:sym typeface="Arial"/>
              </a:defRPr>
            </a:pPr>
            <a:r>
              <a:t>As you come to each department, the pastor should have the director quickly read his or her monthly report- the results, not the full report</a:t>
            </a:r>
          </a:p>
          <a:p>
            <a:pPr lvl="1" marL="622032" indent="-263892" algn="l" defTabSz="859536">
              <a:spcBef>
                <a:spcPts val="600"/>
              </a:spcBef>
              <a:buSzPct val="100000"/>
              <a:buChar char="•"/>
              <a:defRPr sz="2632">
                <a:latin typeface="Arial"/>
                <a:ea typeface="Arial"/>
                <a:cs typeface="Arial"/>
                <a:sym typeface="Arial"/>
              </a:defRPr>
            </a:pPr>
            <a:r>
              <a:t>As each agenda topic discussed, detailed planning should be done- you should ask the director questions</a:t>
            </a:r>
          </a:p>
          <a:p>
            <a:pPr lvl="1" marL="622032" indent="-263892" algn="l" defTabSz="859536">
              <a:spcBef>
                <a:spcPts val="600"/>
              </a:spcBef>
              <a:buSzPct val="100000"/>
              <a:buChar char="•"/>
              <a:defRPr sz="2632">
                <a:latin typeface="Arial"/>
                <a:ea typeface="Arial"/>
                <a:cs typeface="Arial"/>
                <a:sym typeface="Arial"/>
              </a:defRPr>
            </a:pPr>
            <a:r>
              <a:t>At the end of the meeting, the pastor (or secretary) should quickly read over the notes of the meeting to emphasize "what has been accomplished”</a:t>
            </a:r>
          </a:p>
          <a:p>
            <a:pPr marL="263892" indent="-263892" algn="l" defTabSz="859536">
              <a:spcBef>
                <a:spcPts val="600"/>
              </a:spcBef>
              <a:buSzPct val="100000"/>
              <a:buChar char="•"/>
              <a:defRPr sz="2632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6" name="Monthly Council Success"/>
          <p:cNvSpPr txBox="1"/>
          <p:nvPr/>
        </p:nvSpPr>
        <p:spPr>
          <a:xfrm>
            <a:off x="519882" y="-19163"/>
            <a:ext cx="8104236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Monthly Council Success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Placeholder 1"/>
          <p:cNvSpPr txBox="1"/>
          <p:nvPr>
            <p:ph type="body" idx="1"/>
          </p:nvPr>
        </p:nvSpPr>
        <p:spPr>
          <a:xfrm>
            <a:off x="457201" y="991618"/>
            <a:ext cx="8229597" cy="5700648"/>
          </a:xfrm>
          <a:prstGeom prst="rect">
            <a:avLst/>
          </a:prstGeom>
        </p:spPr>
        <p:txBody>
          <a:bodyPr/>
          <a:lstStyle/>
          <a:p>
            <a:pPr lvl="1" marL="661736" indent="-280736" algn="l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By doing this, it accents the importance of the Monthly Council and underscores that their time that night has been well spent</a:t>
            </a:r>
          </a:p>
          <a:p>
            <a:pPr lvl="1" marL="661736" indent="-280736" algn="l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The growth and success of your departments, as well as your church, will be determined by the effectiveness of these monthly councils</a:t>
            </a:r>
          </a:p>
          <a:p>
            <a:pPr lvl="1" marL="661736" indent="-280736" algn="l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marL="280736" indent="-280736" algn="l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9" name="Monthly Council Success"/>
          <p:cNvSpPr txBox="1"/>
          <p:nvPr/>
        </p:nvSpPr>
        <p:spPr>
          <a:xfrm>
            <a:off x="519882" y="-19163"/>
            <a:ext cx="8104236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Monthly Council Success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1"/>
          <p:cNvSpPr txBox="1"/>
          <p:nvPr>
            <p:ph type="body" idx="1"/>
          </p:nvPr>
        </p:nvSpPr>
        <p:spPr>
          <a:xfrm>
            <a:off x="457201" y="991618"/>
            <a:ext cx="8229597" cy="5700648"/>
          </a:xfrm>
          <a:prstGeom prst="rect">
            <a:avLst/>
          </a:prstGeom>
        </p:spPr>
        <p:txBody>
          <a:bodyPr/>
          <a:lstStyle/>
          <a:p>
            <a:pPr lvl="1" marL="555858" indent="-235818" algn="l" defTabSz="768095">
              <a:spcBef>
                <a:spcPts val="600"/>
              </a:spcBef>
              <a:buSzPct val="100000"/>
              <a:buChar char="•"/>
              <a:defRPr sz="2351">
                <a:latin typeface="Arial"/>
                <a:ea typeface="Arial"/>
                <a:cs typeface="Arial"/>
                <a:sym typeface="Arial"/>
              </a:defRPr>
            </a:pPr>
            <a:r>
              <a:t>Solomon, a man truly blessed with wisdom, wrote "Where no counsel is, the people fall; but in the multitude of counselors there is safety" (Proverbs 11:14, NIV)</a:t>
            </a:r>
          </a:p>
          <a:p>
            <a:pPr lvl="1" marL="555858" indent="-235818" algn="l" defTabSz="768095">
              <a:spcBef>
                <a:spcPts val="600"/>
              </a:spcBef>
              <a:buSzPct val="100000"/>
              <a:buChar char="•"/>
              <a:defRPr sz="2351">
                <a:latin typeface="Arial"/>
                <a:ea typeface="Arial"/>
                <a:cs typeface="Arial"/>
                <a:sym typeface="Arial"/>
              </a:defRPr>
            </a:pPr>
            <a:r>
              <a:t>He again wrote, "Without counsel, purposes are disappointed: but in the multitude of counselors they are established" (Proverbs 20:18, NIV)</a:t>
            </a:r>
          </a:p>
          <a:p>
            <a:pPr lvl="1" marL="555858" indent="-235818" algn="l" defTabSz="768095">
              <a:spcBef>
                <a:spcPts val="600"/>
              </a:spcBef>
              <a:buSzPct val="100000"/>
              <a:buChar char="•"/>
              <a:defRPr sz="2351">
                <a:latin typeface="Arial"/>
                <a:ea typeface="Arial"/>
                <a:cs typeface="Arial"/>
                <a:sym typeface="Arial"/>
              </a:defRPr>
            </a:pPr>
            <a:r>
              <a:t>It was by failing to listen to his counselors - and instead, listening to his heathen wives - that led Solomon to his own downfall</a:t>
            </a:r>
          </a:p>
          <a:p>
            <a:pPr lvl="1" marL="555858" indent="-235818" algn="l" defTabSz="768095">
              <a:spcBef>
                <a:spcPts val="600"/>
              </a:spcBef>
              <a:buSzPct val="100000"/>
              <a:buChar char="•"/>
              <a:defRPr sz="2351">
                <a:latin typeface="Arial"/>
                <a:ea typeface="Arial"/>
                <a:cs typeface="Arial"/>
                <a:sym typeface="Arial"/>
              </a:defRPr>
            </a:pPr>
            <a:r>
              <a:t>By bringing the key leaders together, a pastor builds a team spirit into his directors</a:t>
            </a:r>
          </a:p>
          <a:p>
            <a:pPr lvl="1" marL="555858" indent="-235818" algn="l" defTabSz="768095">
              <a:spcBef>
                <a:spcPts val="600"/>
              </a:spcBef>
              <a:buSzPct val="100000"/>
              <a:buChar char="•"/>
              <a:defRPr sz="2351">
                <a:latin typeface="Arial"/>
                <a:ea typeface="Arial"/>
                <a:cs typeface="Arial"/>
                <a:sym typeface="Arial"/>
              </a:defRPr>
            </a:pPr>
            <a:r>
              <a:t>And by helping his directors solve their problems, the pastor motivates them to accomplish more, and thereby see more souls born into the Kingdom of God</a:t>
            </a:r>
          </a:p>
        </p:txBody>
      </p:sp>
      <p:sp>
        <p:nvSpPr>
          <p:cNvPr id="102" name="In Conclusion"/>
          <p:cNvSpPr txBox="1"/>
          <p:nvPr/>
        </p:nvSpPr>
        <p:spPr>
          <a:xfrm>
            <a:off x="519882" y="-19163"/>
            <a:ext cx="8104236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In Conclusion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1"/>
          <p:cNvSpPr txBox="1"/>
          <p:nvPr>
            <p:ph type="body" idx="1"/>
          </p:nvPr>
        </p:nvSpPr>
        <p:spPr>
          <a:xfrm>
            <a:off x="457201" y="991618"/>
            <a:ext cx="8229597" cy="4874764"/>
          </a:xfrm>
          <a:prstGeom prst="rect">
            <a:avLst/>
          </a:prstGeom>
        </p:spPr>
        <p:txBody>
          <a:bodyPr/>
          <a:lstStyle/>
          <a:p>
            <a:pPr marL="224589" indent="-224589" algn="l" defTabSz="731520">
              <a:spcBef>
                <a:spcPts val="500"/>
              </a:spcBef>
              <a:buSzPct val="100000"/>
              <a:buChar char="•"/>
              <a:defRPr sz="2240">
                <a:latin typeface="Arial"/>
                <a:ea typeface="Arial"/>
                <a:cs typeface="Arial"/>
                <a:sym typeface="Arial"/>
              </a:defRPr>
            </a:pPr>
            <a:r>
              <a:t>Most people credit Henry Ford with inventing the automobile, the truth is he didn’t</a:t>
            </a:r>
          </a:p>
          <a:p>
            <a:pPr marL="224589" indent="-224589" algn="l" defTabSz="731520">
              <a:spcBef>
                <a:spcPts val="500"/>
              </a:spcBef>
              <a:buSzPct val="100000"/>
              <a:buChar char="•"/>
              <a:defRPr sz="2240">
                <a:latin typeface="Arial"/>
                <a:ea typeface="Arial"/>
                <a:cs typeface="Arial"/>
                <a:sym typeface="Arial"/>
              </a:defRPr>
            </a:pPr>
            <a:r>
              <a:t>Although he held many patents on various automotive mechanisms, the invention of the first self-powered carriage is credited to Nicolas Cugnot of France in 1771</a:t>
            </a:r>
          </a:p>
          <a:p>
            <a:pPr marL="224589" indent="-224589" algn="l" defTabSz="731520">
              <a:spcBef>
                <a:spcPts val="500"/>
              </a:spcBef>
              <a:buSzPct val="100000"/>
              <a:buChar char="•"/>
              <a:defRPr sz="2240">
                <a:latin typeface="Arial"/>
                <a:ea typeface="Arial"/>
                <a:cs typeface="Arial"/>
                <a:sym typeface="Arial"/>
              </a:defRPr>
            </a:pPr>
            <a:r>
              <a:t>But history does credit Henry Ford with being a master of effective planning</a:t>
            </a:r>
          </a:p>
          <a:p>
            <a:pPr lvl="1" marL="529389" indent="-224589" algn="l" defTabSz="731520">
              <a:spcBef>
                <a:spcPts val="500"/>
              </a:spcBef>
              <a:buSzPct val="100000"/>
              <a:buChar char="•"/>
              <a:defRPr sz="2240">
                <a:latin typeface="Arial"/>
                <a:ea typeface="Arial"/>
                <a:cs typeface="Arial"/>
                <a:sym typeface="Arial"/>
              </a:defRPr>
            </a:pPr>
            <a:r>
              <a:t>His assembly-line production completely revolutionized the auto industry by greatly reducing the time required to assemble a car</a:t>
            </a:r>
          </a:p>
          <a:p>
            <a:pPr lvl="1" marL="529389" indent="-224589" algn="l" defTabSz="731520">
              <a:spcBef>
                <a:spcPts val="500"/>
              </a:spcBef>
              <a:buSzPct val="100000"/>
              <a:buChar char="•"/>
              <a:defRPr sz="2240">
                <a:latin typeface="Arial"/>
                <a:ea typeface="Arial"/>
                <a:cs typeface="Arial"/>
                <a:sym typeface="Arial"/>
              </a:defRPr>
            </a:pPr>
            <a:r>
              <a:t>He decided to pass on this savings to his customers, and in 1915 dropped the price of the Model T from $850 to $290</a:t>
            </a:r>
          </a:p>
        </p:txBody>
      </p:sp>
      <p:sp>
        <p:nvSpPr>
          <p:cNvPr id="72" name="Henry Ford"/>
          <p:cNvSpPr txBox="1"/>
          <p:nvPr/>
        </p:nvSpPr>
        <p:spPr>
          <a:xfrm>
            <a:off x="519882" y="-19163"/>
            <a:ext cx="810423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Henry Ford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1"/>
          <p:cNvSpPr txBox="1"/>
          <p:nvPr>
            <p:ph type="body" idx="1"/>
          </p:nvPr>
        </p:nvSpPr>
        <p:spPr>
          <a:xfrm>
            <a:off x="457201" y="991618"/>
            <a:ext cx="8229597" cy="4874764"/>
          </a:xfrm>
          <a:prstGeom prst="rect">
            <a:avLst/>
          </a:prstGeom>
        </p:spPr>
        <p:txBody>
          <a:bodyPr/>
          <a:lstStyle/>
          <a:p>
            <a:pPr lvl="2" marL="1001027" indent="-269507" algn="l" defTabSz="877823">
              <a:spcBef>
                <a:spcPts val="600"/>
              </a:spcBef>
              <a:buSzPct val="100000"/>
              <a:buChar char="•"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That year alone he sold 1 million cars and soon after became one of the wealthiest men in the country</a:t>
            </a:r>
          </a:p>
          <a:p>
            <a:pPr lvl="2" marL="1001027" indent="-269507" algn="l" defTabSz="877823">
              <a:spcBef>
                <a:spcPts val="600"/>
              </a:spcBef>
              <a:buSzPct val="100000"/>
              <a:buChar char="•"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Thomas Edison, who painstakingly worked to produce the first successful incandescent light bulb also believed in effective planning</a:t>
            </a:r>
          </a:p>
          <a:p>
            <a:pPr lvl="3" marL="1366787" indent="-269507" algn="l" defTabSz="877823">
              <a:spcBef>
                <a:spcPts val="600"/>
              </a:spcBef>
              <a:buSzPct val="100000"/>
              <a:buChar char="•"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He said, “Good fortune is what happens when opportunity meets with good planning.” </a:t>
            </a:r>
          </a:p>
          <a:p>
            <a:pPr lvl="1" marL="635267" indent="-269507" algn="l" defTabSz="877823">
              <a:spcBef>
                <a:spcPts val="600"/>
              </a:spcBef>
              <a:buSzPct val="100000"/>
              <a:buChar char="•"/>
              <a:defRPr sz="2688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" name="Henry Ford"/>
          <p:cNvSpPr txBox="1"/>
          <p:nvPr/>
        </p:nvSpPr>
        <p:spPr>
          <a:xfrm>
            <a:off x="519882" y="-19163"/>
            <a:ext cx="810423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Henry Ford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1"/>
          <p:cNvSpPr txBox="1"/>
          <p:nvPr>
            <p:ph type="body" idx="1"/>
          </p:nvPr>
        </p:nvSpPr>
        <p:spPr>
          <a:xfrm>
            <a:off x="457201" y="991618"/>
            <a:ext cx="8229597" cy="4874764"/>
          </a:xfrm>
          <a:prstGeom prst="rect">
            <a:avLst/>
          </a:prstGeom>
        </p:spPr>
        <p:txBody>
          <a:bodyPr/>
          <a:lstStyle/>
          <a:p>
            <a:pPr marL="24704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One of the biggest secrets of successful church growth lies in the ability of a pastor to plan effectively with his ministry leaders</a:t>
            </a:r>
          </a:p>
          <a:p>
            <a:pPr marL="24704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Two simple, but important aspects of effective church growth planning:</a:t>
            </a:r>
          </a:p>
          <a:p>
            <a:pPr lvl="1" marL="58232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First, schedule an Annual Planning Retreat</a:t>
            </a:r>
          </a:p>
          <a:p>
            <a:pPr lvl="2" marL="91760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Get away at least once a year with your key ministry leaders for an over-night, idea-intensive brainstorming session to solve problems and plan the coming year</a:t>
            </a:r>
          </a:p>
          <a:p>
            <a:pPr lvl="1" marL="58232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" name="Planning Effectively"/>
          <p:cNvSpPr txBox="1"/>
          <p:nvPr/>
        </p:nvSpPr>
        <p:spPr>
          <a:xfrm>
            <a:off x="519882" y="-19163"/>
            <a:ext cx="810423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Planning Effectively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1"/>
          <p:cNvSpPr txBox="1"/>
          <p:nvPr>
            <p:ph type="body" idx="1"/>
          </p:nvPr>
        </p:nvSpPr>
        <p:spPr>
          <a:xfrm>
            <a:off x="457201" y="991618"/>
            <a:ext cx="8229597" cy="4874764"/>
          </a:xfrm>
          <a:prstGeom prst="rect">
            <a:avLst/>
          </a:prstGeom>
        </p:spPr>
        <p:txBody>
          <a:bodyPr/>
          <a:lstStyle/>
          <a:p>
            <a:pPr lvl="1" marL="602180" indent="-255470" algn="l" defTabSz="832104">
              <a:spcBef>
                <a:spcPts val="600"/>
              </a:spcBef>
              <a:buSzPct val="100000"/>
              <a:buChar char="•"/>
              <a:defRPr sz="2548">
                <a:latin typeface="Arial"/>
                <a:ea typeface="Arial"/>
                <a:cs typeface="Arial"/>
                <a:sym typeface="Arial"/>
              </a:defRPr>
            </a:pPr>
            <a:r>
              <a:t>Second, ask each ministry leader to hand in a Departmental One-year Plan</a:t>
            </a:r>
          </a:p>
          <a:p>
            <a:pPr lvl="2" marL="948890" indent="-255470" algn="l" defTabSz="832104">
              <a:spcBef>
                <a:spcPts val="600"/>
              </a:spcBef>
              <a:buSzPct val="100000"/>
              <a:buChar char="•"/>
              <a:defRPr sz="2548">
                <a:latin typeface="Arial"/>
                <a:ea typeface="Arial"/>
                <a:cs typeface="Arial"/>
                <a:sym typeface="Arial"/>
              </a:defRPr>
            </a:pPr>
            <a:r>
              <a:t>This is a simple written outline of their departmental plans and goals for the coming year</a:t>
            </a:r>
          </a:p>
          <a:p>
            <a:pPr lvl="1" marL="602180" indent="-255470" algn="l" defTabSz="832104">
              <a:spcBef>
                <a:spcPts val="600"/>
              </a:spcBef>
              <a:buSzPct val="100000"/>
              <a:buChar char="•"/>
              <a:defRPr sz="2548">
                <a:latin typeface="Arial"/>
                <a:ea typeface="Arial"/>
                <a:cs typeface="Arial"/>
                <a:sym typeface="Arial"/>
              </a:defRPr>
            </a:pPr>
            <a:r>
              <a:t>The Monthly Planning Council</a:t>
            </a:r>
          </a:p>
          <a:p>
            <a:pPr lvl="2" marL="948890" indent="-255470" algn="l" defTabSz="832104">
              <a:spcBef>
                <a:spcPts val="600"/>
              </a:spcBef>
              <a:buSzPct val="100000"/>
              <a:buChar char="•"/>
              <a:defRPr sz="2548">
                <a:latin typeface="Arial"/>
                <a:ea typeface="Arial"/>
                <a:cs typeface="Arial"/>
                <a:sym typeface="Arial"/>
              </a:defRPr>
            </a:pPr>
            <a:r>
              <a:t>It provides the means of accomplishing one of the most common weaknesses in church planning: the tendency to not follow-through once plans have been made</a:t>
            </a:r>
          </a:p>
          <a:p>
            <a:pPr marL="255470" indent="-255470" algn="l" defTabSz="832104">
              <a:spcBef>
                <a:spcPts val="600"/>
              </a:spcBef>
              <a:buSzPct val="100000"/>
              <a:buChar char="•"/>
              <a:defRPr sz="2548">
                <a:latin typeface="Arial"/>
                <a:ea typeface="Arial"/>
                <a:cs typeface="Arial"/>
                <a:sym typeface="Arial"/>
              </a:defRPr>
            </a:pPr>
            <a:r>
              <a:t>Ecclesiastes 4:9, 12</a:t>
            </a:r>
          </a:p>
        </p:txBody>
      </p:sp>
      <p:sp>
        <p:nvSpPr>
          <p:cNvPr id="81" name="Planning Effectively"/>
          <p:cNvSpPr txBox="1"/>
          <p:nvPr/>
        </p:nvSpPr>
        <p:spPr>
          <a:xfrm>
            <a:off x="519882" y="-19163"/>
            <a:ext cx="810423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Planning Effectively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1"/>
          <p:cNvSpPr txBox="1"/>
          <p:nvPr>
            <p:ph type="body" idx="1"/>
          </p:nvPr>
        </p:nvSpPr>
        <p:spPr>
          <a:xfrm>
            <a:off x="457201" y="991618"/>
            <a:ext cx="8229597" cy="5700648"/>
          </a:xfrm>
          <a:prstGeom prst="rect">
            <a:avLst/>
          </a:prstGeom>
        </p:spPr>
        <p:txBody>
          <a:bodyPr/>
          <a:lstStyle/>
          <a:p>
            <a:pPr marL="269507" indent="-269507" algn="l" defTabSz="877823">
              <a:spcBef>
                <a:spcPts val="600"/>
              </a:spcBef>
              <a:buSzPct val="100000"/>
              <a:buChar char="•"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In sports we see many examples of the need to plan</a:t>
            </a:r>
          </a:p>
          <a:p>
            <a:pPr marL="269507" indent="-269507" algn="l" defTabSz="877823">
              <a:spcBef>
                <a:spcPts val="600"/>
              </a:spcBef>
              <a:buSzPct val="100000"/>
              <a:buChar char="•"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A game plan is simply a series of steps which the team must follow in order to accomplish its goal of winning the game</a:t>
            </a:r>
          </a:p>
          <a:p>
            <a:pPr marL="269507" indent="-269507" algn="l" defTabSz="877823">
              <a:spcBef>
                <a:spcPts val="600"/>
              </a:spcBef>
              <a:buSzPct val="100000"/>
              <a:buChar char="•"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How often should a pastor plan with his ministry leadership?</a:t>
            </a:r>
          </a:p>
          <a:p>
            <a:pPr lvl="1" marL="635267" indent="-269507" algn="l" defTabSz="877823">
              <a:spcBef>
                <a:spcPts val="600"/>
              </a:spcBef>
              <a:buSzPct val="100000"/>
              <a:buChar char="•"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If a church is large enough to have several full-time individuals such as secretaries, assistants, youth director, music director, and so on, a pastor often meets weekly to organize the weeks activities</a:t>
            </a:r>
          </a:p>
        </p:txBody>
      </p:sp>
      <p:sp>
        <p:nvSpPr>
          <p:cNvPr id="84" name="How Often Should You Meet"/>
          <p:cNvSpPr txBox="1"/>
          <p:nvPr/>
        </p:nvSpPr>
        <p:spPr>
          <a:xfrm>
            <a:off x="519882" y="-19163"/>
            <a:ext cx="8104236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How Often Should You Meet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1"/>
          <p:cNvSpPr txBox="1"/>
          <p:nvPr>
            <p:ph type="body" idx="1"/>
          </p:nvPr>
        </p:nvSpPr>
        <p:spPr>
          <a:xfrm>
            <a:off x="457201" y="991618"/>
            <a:ext cx="8229597" cy="5700648"/>
          </a:xfrm>
          <a:prstGeom prst="rect">
            <a:avLst/>
          </a:prstGeom>
        </p:spPr>
        <p:txBody>
          <a:bodyPr/>
          <a:lstStyle/>
          <a:p>
            <a:pPr lvl="1" marL="555858" indent="-235818" algn="l" defTabSz="768095">
              <a:spcBef>
                <a:spcPts val="600"/>
              </a:spcBef>
              <a:buSzPct val="100000"/>
              <a:buChar char="•"/>
              <a:defRPr sz="2351">
                <a:latin typeface="Arial"/>
                <a:ea typeface="Arial"/>
                <a:cs typeface="Arial"/>
                <a:sym typeface="Arial"/>
              </a:defRPr>
            </a:pPr>
            <a:r>
              <a:t>The majority, probably over 90%, are fortunate if the pastor himself is full time, so a pastor will be planning with a volunteer staff of department heads</a:t>
            </a:r>
          </a:p>
          <a:p>
            <a:pPr lvl="1" marL="555858" indent="-235818" algn="l" defTabSz="768095">
              <a:spcBef>
                <a:spcPts val="600"/>
              </a:spcBef>
              <a:buSzPct val="100000"/>
              <a:buChar char="•"/>
              <a:defRPr sz="2351">
                <a:latin typeface="Arial"/>
                <a:ea typeface="Arial"/>
                <a:cs typeface="Arial"/>
                <a:sym typeface="Arial"/>
              </a:defRPr>
            </a:pPr>
            <a:r>
              <a:t>Some pastors have tried to have departmental meetings only once per quarter</a:t>
            </a:r>
          </a:p>
          <a:p>
            <a:pPr lvl="2" marL="875898" indent="-235818" algn="l" defTabSz="768095">
              <a:spcBef>
                <a:spcPts val="600"/>
              </a:spcBef>
              <a:buSzPct val="100000"/>
              <a:buChar char="•"/>
              <a:defRPr sz="2351">
                <a:latin typeface="Arial"/>
                <a:ea typeface="Arial"/>
                <a:cs typeface="Arial"/>
                <a:sym typeface="Arial"/>
              </a:defRPr>
            </a:pPr>
            <a:r>
              <a:t>Meetings are too long because too much is happening, and because of limited time, little or no actual planning is done and the meeting becomes nothing more then a calendar making session</a:t>
            </a:r>
          </a:p>
          <a:p>
            <a:pPr lvl="1" marL="555858" indent="-235818" algn="l" defTabSz="768095">
              <a:spcBef>
                <a:spcPts val="600"/>
              </a:spcBef>
              <a:buSzPct val="100000"/>
              <a:buChar char="•"/>
              <a:defRPr sz="2351">
                <a:latin typeface="Arial"/>
                <a:ea typeface="Arial"/>
                <a:cs typeface="Arial"/>
                <a:sym typeface="Arial"/>
              </a:defRPr>
            </a:pPr>
            <a:r>
              <a:t>The best and most successful approach has been the Monthly Planning Council</a:t>
            </a:r>
          </a:p>
          <a:p>
            <a:pPr lvl="2" marL="875898" indent="-235818" algn="l" defTabSz="768095">
              <a:spcBef>
                <a:spcPts val="600"/>
              </a:spcBef>
              <a:buSzPct val="100000"/>
              <a:buChar char="•"/>
              <a:defRPr sz="2351">
                <a:latin typeface="Arial"/>
                <a:ea typeface="Arial"/>
                <a:cs typeface="Arial"/>
                <a:sym typeface="Arial"/>
              </a:defRPr>
            </a:pPr>
            <a:r>
              <a:t>This once per month meeting is utilized for training, reporting, planning, and brainstorming on all facets of the church</a:t>
            </a:r>
          </a:p>
        </p:txBody>
      </p:sp>
      <p:sp>
        <p:nvSpPr>
          <p:cNvPr id="87" name="How Often Should You Meet"/>
          <p:cNvSpPr txBox="1"/>
          <p:nvPr/>
        </p:nvSpPr>
        <p:spPr>
          <a:xfrm>
            <a:off x="519882" y="-19163"/>
            <a:ext cx="8104236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How Often Should You Meet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1"/>
          <p:cNvSpPr txBox="1"/>
          <p:nvPr>
            <p:ph type="body" idx="1"/>
          </p:nvPr>
        </p:nvSpPr>
        <p:spPr>
          <a:xfrm>
            <a:off x="457201" y="991618"/>
            <a:ext cx="8229597" cy="5700648"/>
          </a:xfrm>
          <a:prstGeom prst="rect">
            <a:avLst/>
          </a:prstGeom>
        </p:spPr>
        <p:txBody>
          <a:bodyPr/>
          <a:lstStyle/>
          <a:p>
            <a:pPr marL="24704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The Monthly Council is attended by all primary department heads</a:t>
            </a:r>
          </a:p>
          <a:p>
            <a:pPr marL="24704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This could be as many as twelve individuals</a:t>
            </a:r>
          </a:p>
          <a:p>
            <a:pPr lvl="1" marL="58232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This would include Sunday School, Outreach, Ladies Ministries, Music, Youth, New Convert Care, Men’s Ministry, Home Bible Study, Visitor Follow-up, Bus Ministry, and so on</a:t>
            </a:r>
          </a:p>
          <a:p>
            <a:pPr marL="24704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Spouses are not required to come, although if they wish to attend, they may</a:t>
            </a:r>
          </a:p>
          <a:p>
            <a:pPr marL="24704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The more people there are, the longer the discussion tends to be, and the greater difficulty you will have in arriving at any group agreement</a:t>
            </a:r>
          </a:p>
          <a:p>
            <a:pPr marL="24704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0" name="Who Should Come"/>
          <p:cNvSpPr txBox="1"/>
          <p:nvPr/>
        </p:nvSpPr>
        <p:spPr>
          <a:xfrm>
            <a:off x="519882" y="-19163"/>
            <a:ext cx="8104236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Who Should Come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1"/>
          <p:cNvSpPr txBox="1"/>
          <p:nvPr>
            <p:ph type="body" idx="1"/>
          </p:nvPr>
        </p:nvSpPr>
        <p:spPr>
          <a:xfrm>
            <a:off x="457201" y="991618"/>
            <a:ext cx="8229597" cy="5700648"/>
          </a:xfrm>
          <a:prstGeom prst="rect">
            <a:avLst/>
          </a:prstGeom>
        </p:spPr>
        <p:txBody>
          <a:bodyPr/>
          <a:lstStyle/>
          <a:p>
            <a:pPr marL="24704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In the corporate world, business meetings are an important component of success</a:t>
            </a:r>
          </a:p>
          <a:p>
            <a:pPr marL="24704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Entire books are devoted to this subject</a:t>
            </a:r>
          </a:p>
          <a:p>
            <a:pPr marL="24704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First, be sure to provide a typed agenda at each meeting</a:t>
            </a:r>
          </a:p>
          <a:p>
            <a:pPr lvl="1" marL="58232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Each department should be listed and the topics of discussion should be listed</a:t>
            </a:r>
          </a:p>
          <a:p>
            <a:pPr marL="24704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The Monthly Council is usually held at the church</a:t>
            </a:r>
          </a:p>
          <a:p>
            <a:pPr marL="24704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Occasionally it is nice to meet at a restaurant (in a private area) or in a home</a:t>
            </a:r>
          </a:p>
          <a:p>
            <a:pPr lvl="1" marL="58232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This adds a different atmosphere that will break up the "rut" that can sometimes develop</a:t>
            </a:r>
          </a:p>
          <a:p>
            <a:pPr marL="247048" indent="-247048" algn="l" defTabSz="804672">
              <a:spcBef>
                <a:spcPts val="600"/>
              </a:spcBef>
              <a:buSzPct val="100000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3" name="Monthly Council Success"/>
          <p:cNvSpPr txBox="1"/>
          <p:nvPr/>
        </p:nvSpPr>
        <p:spPr>
          <a:xfrm>
            <a:off x="519882" y="-19163"/>
            <a:ext cx="8104236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Monthly Council Success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