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6D6"/>
          </a:solidFill>
        </a:fill>
      </a:tcStyle>
    </a:wholeTbl>
    <a:band2H>
      <a:tcTxStyle b="def" i="def"/>
      <a:tcStyle>
        <a:tcBdr/>
        <a:fill>
          <a:solidFill>
            <a:srgbClr val="ECEC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7" name="Shape 67"/>
          <p:cNvSpPr/>
          <p:nvPr>
            <p:ph type="sldImg"/>
          </p:nvPr>
        </p:nvSpPr>
        <p:spPr>
          <a:xfrm>
            <a:off x="1143000" y="685800"/>
            <a:ext cx="4572000" cy="3429000"/>
          </a:xfrm>
          <a:prstGeom prst="rect">
            <a:avLst/>
          </a:prstGeom>
        </p:spPr>
        <p:txBody>
          <a:bodyPr/>
          <a:lstStyle/>
          <a:p>
            <a:pPr/>
          </a:p>
        </p:txBody>
      </p:sp>
      <p:sp>
        <p:nvSpPr>
          <p:cNvPr id="68" name="Shape 68"/>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p:nvPr>
        </p:nvSpPr>
        <p:spPr>
          <a:xfrm>
            <a:off x="2618593" y="4275592"/>
            <a:ext cx="3888554" cy="255805"/>
          </a:xfrm>
          <a:prstGeom prst="rect">
            <a:avLst/>
          </a:prstGeom>
        </p:spPr>
        <p:txBody>
          <a:bodyPr anchor="t"/>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p:nvPr>
        </p:nvSpPr>
        <p:spPr>
          <a:xfrm>
            <a:off x="2618593" y="4275592"/>
            <a:ext cx="3888554" cy="255805"/>
          </a:xfrm>
          <a:prstGeom prst="rect">
            <a:avLst/>
          </a:prstGeom>
        </p:spPr>
        <p:txBody>
          <a:bodyPr anchor="t"/>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7" name="Title Text"/>
          <p:cNvSpPr txBox="1"/>
          <p:nvPr>
            <p:ph type="title"/>
          </p:nvPr>
        </p:nvSpPr>
        <p:spPr>
          <a:xfrm>
            <a:off x="1775698" y="2996568"/>
            <a:ext cx="5574342" cy="864866"/>
          </a:xfrm>
          <a:prstGeom prst="rect">
            <a:avLst/>
          </a:prstGeom>
        </p:spPr>
        <p:txBody>
          <a:body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spTree>
      <p:nvGrpSpPr>
        <p:cNvPr id="1" name=""/>
        <p:cNvGrpSpPr/>
        <p:nvPr/>
      </p:nvGrpSpPr>
      <p:grpSpPr>
        <a:xfrm>
          <a:off x="0" y="0"/>
          <a:ext cx="0" cy="0"/>
          <a:chOff x="0" y="0"/>
          <a:chExt cx="0" cy="0"/>
        </a:xfrm>
      </p:grpSpPr>
      <p:sp>
        <p:nvSpPr>
          <p:cNvPr id="3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Title Text"/>
          <p:cNvSpPr txBox="1"/>
          <p:nvPr>
            <p:ph type="title"/>
          </p:nvPr>
        </p:nvSpPr>
        <p:spPr>
          <a:xfrm>
            <a:off x="3146805" y="5481527"/>
            <a:ext cx="2820889" cy="503837"/>
          </a:xfrm>
          <a:prstGeom prst="rect">
            <a:avLst/>
          </a:prstGeom>
        </p:spPr>
        <p:txBody>
          <a:bodyPr/>
          <a:lstStyle>
            <a:lvl1pPr>
              <a:defRPr sz="1800"/>
            </a:lvl1p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p:nvPr>
        </p:nvSpPr>
        <p:spPr>
          <a:xfrm>
            <a:off x="456855" y="1071943"/>
            <a:ext cx="8229944" cy="4726298"/>
          </a:xfrm>
          <a:prstGeom prst="rect">
            <a:avLst/>
          </a:prstGeom>
        </p:spPr>
        <p:txBody>
          <a:bodyPr/>
          <a:lstStyle>
            <a:lvl2pPr marL="0" indent="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468312" y="791777"/>
            <a:ext cx="8206341" cy="438522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370012" y="1371600"/>
            <a:ext cx="7315201" cy="4651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4" name="Slide Number"/>
          <p:cNvSpPr txBox="1"/>
          <p:nvPr>
            <p:ph type="sldNum" sz="quarter" idx="2"/>
          </p:nvPr>
        </p:nvSpPr>
        <p:spPr>
          <a:xfrm>
            <a:off x="6289220" y="6221731"/>
            <a:ext cx="263980" cy="269239"/>
          </a:xfrm>
          <a:prstGeom prst="rect">
            <a:avLst/>
          </a:prstGeom>
          <a:ln w="12700">
            <a:miter lim="400000"/>
          </a:ln>
        </p:spPr>
        <p:txBody>
          <a:bodyPr wrap="none" lIns="45718" tIns="45718" rIns="45718" bIns="45718" anchor="ctr">
            <a:spAutoFit/>
          </a:bodyPr>
          <a:lstStyle>
            <a:lvl1pPr algn="r">
              <a:defRPr sz="1200">
                <a:solidFill>
                  <a:srgbClr val="FFFFFF"/>
                </a:solidFill>
                <a:latin typeface="+mn-lt"/>
                <a:ea typeface="+mn-ea"/>
                <a:cs typeface="+mn-cs"/>
                <a:sym typeface="Trebuchet M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8FF88"/>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solidFill>
            <a:srgbClr val="F8FF88"/>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F8FF88"/>
          </a:solidFill>
          <a:uFillTx/>
          <a:latin typeface="+mn-lt"/>
          <a:ea typeface="+mn-ea"/>
          <a:cs typeface="+mn-cs"/>
          <a:sym typeface="Trebuchet MS"/>
        </a:defRPr>
      </a:lvl2pPr>
      <a:lvl3pPr marL="0" marR="0" indent="0" algn="ctr" defTabSz="914400" rtl="0" latinLnBrk="0">
        <a:lnSpc>
          <a:spcPct val="100000"/>
        </a:lnSpc>
        <a:spcBef>
          <a:spcPts val="700"/>
        </a:spcBef>
        <a:spcAft>
          <a:spcPts val="0"/>
        </a:spcAft>
        <a:buClrTx/>
        <a:buSzTx/>
        <a:buFontTx/>
        <a:buNone/>
        <a:tabLst/>
        <a:defRPr b="0" baseline="0" cap="none" i="0" spc="0" strike="noStrike" sz="3000" u="none">
          <a:solidFill>
            <a:srgbClr val="F8FF88"/>
          </a:solidFill>
          <a:uFillTx/>
          <a:latin typeface="+mn-lt"/>
          <a:ea typeface="+mn-ea"/>
          <a:cs typeface="+mn-cs"/>
          <a:sym typeface="Trebuchet MS"/>
        </a:defRPr>
      </a:lvl3pPr>
      <a:lvl4pPr marL="0" marR="0" indent="0" algn="ctr" defTabSz="914400" rtl="0" latinLnBrk="0">
        <a:lnSpc>
          <a:spcPct val="100000"/>
        </a:lnSpc>
        <a:spcBef>
          <a:spcPts val="700"/>
        </a:spcBef>
        <a:spcAft>
          <a:spcPts val="0"/>
        </a:spcAft>
        <a:buClrTx/>
        <a:buSzTx/>
        <a:buFontTx/>
        <a:buNone/>
        <a:tabLst/>
        <a:defRPr b="0" baseline="0" cap="none" i="0" spc="0" strike="noStrike" sz="3000" u="none">
          <a:solidFill>
            <a:srgbClr val="F8FF88"/>
          </a:solidFill>
          <a:uFillTx/>
          <a:latin typeface="+mn-lt"/>
          <a:ea typeface="+mn-ea"/>
          <a:cs typeface="+mn-cs"/>
          <a:sym typeface="Trebuchet MS"/>
        </a:defRPr>
      </a:lvl4pPr>
      <a:lvl5pPr marL="0" marR="0" indent="0" algn="ctr" defTabSz="914400" rtl="0" latinLnBrk="0">
        <a:lnSpc>
          <a:spcPct val="100000"/>
        </a:lnSpc>
        <a:spcBef>
          <a:spcPts val="700"/>
        </a:spcBef>
        <a:spcAft>
          <a:spcPts val="0"/>
        </a:spcAft>
        <a:buClrTx/>
        <a:buSzTx/>
        <a:buFontTx/>
        <a:buNone/>
        <a:tabLst/>
        <a:defRPr b="0" baseline="0" cap="none" i="0" spc="0" strike="noStrike" sz="3000" u="none">
          <a:solidFill>
            <a:srgbClr val="F8FF88"/>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F8FF88"/>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F8FF88"/>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F8FF88"/>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F8FF88"/>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2"/>
          <p:cNvSpPr txBox="1"/>
          <p:nvPr>
            <p:ph type="body" idx="1"/>
          </p:nvPr>
        </p:nvSpPr>
        <p:spPr>
          <a:xfrm>
            <a:off x="456857" y="1071942"/>
            <a:ext cx="8229942" cy="4726299"/>
          </a:xfrm>
          <a:prstGeom prst="rect">
            <a:avLst/>
          </a:prstGeom>
        </p:spPr>
        <p:txBody>
          <a:bodyPr/>
          <a:lstStyle/>
          <a:p>
            <a:pPr marL="260683" indent="-260683" algn="l">
              <a:buSzPct val="100000"/>
              <a:buChar char="•"/>
              <a:defRPr sz="2600">
                <a:solidFill>
                  <a:srgbClr val="FFFFFF"/>
                </a:solidFill>
                <a:latin typeface="Arial"/>
                <a:ea typeface="Arial"/>
                <a:cs typeface="Arial"/>
                <a:sym typeface="Arial"/>
              </a:defRPr>
            </a:pPr>
            <a:r>
              <a:t>PRACTICAL HOLINESS: </a:t>
            </a:r>
          </a:p>
          <a:p>
            <a:pPr marL="260683" indent="-260683" algn="l">
              <a:buSzPct val="100000"/>
              <a:buChar char="•"/>
              <a:defRPr sz="2600">
                <a:solidFill>
                  <a:srgbClr val="FFFFFF"/>
                </a:solidFill>
                <a:latin typeface="Arial"/>
                <a:ea typeface="Arial"/>
                <a:cs typeface="Arial"/>
                <a:sym typeface="Arial"/>
              </a:defRPr>
            </a:pPr>
            <a:r>
              <a:t>The walk of holiness is a practical, down-to-earth, hour-by-hour experience of victory and an overcoming life</a:t>
            </a:r>
          </a:p>
          <a:p>
            <a:pPr marL="260683" indent="-260683" algn="l">
              <a:buSzPct val="100000"/>
              <a:buChar char="•"/>
              <a:defRPr sz="2600">
                <a:solidFill>
                  <a:srgbClr val="FFFFFF"/>
                </a:solidFill>
                <a:latin typeface="Arial"/>
                <a:ea typeface="Arial"/>
                <a:cs typeface="Arial"/>
                <a:sym typeface="Arial"/>
              </a:defRPr>
            </a:pPr>
            <a:r>
              <a:t>Hebrews 12:14</a:t>
            </a:r>
          </a:p>
        </p:txBody>
      </p:sp>
      <p:sp>
        <p:nvSpPr>
          <p:cNvPr id="96" name="Lesson Four – Practical Holiness"/>
          <p:cNvSpPr txBox="1"/>
          <p:nvPr/>
        </p:nvSpPr>
        <p:spPr>
          <a:xfrm>
            <a:off x="457029" y="108324"/>
            <a:ext cx="8229942" cy="6789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100">
                <a:latin typeface="Times New Roman"/>
                <a:ea typeface="Times New Roman"/>
                <a:cs typeface="Times New Roman"/>
                <a:sym typeface="Times New Roman"/>
              </a:defRPr>
            </a:lvl1pPr>
          </a:lstStyle>
          <a:p>
            <a:pPr/>
            <a:r>
              <a:t>Lesson Four – Practical Holiness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 Placeholder 2"/>
          <p:cNvSpPr txBox="1"/>
          <p:nvPr>
            <p:ph type="body" idx="1"/>
          </p:nvPr>
        </p:nvSpPr>
        <p:spPr>
          <a:xfrm>
            <a:off x="456857" y="1071942"/>
            <a:ext cx="8229942" cy="4726299"/>
          </a:xfrm>
          <a:prstGeom prst="rect">
            <a:avLst/>
          </a:prstGeom>
        </p:spPr>
        <p:txBody>
          <a:bodyPr/>
          <a:lstStyle/>
          <a:p>
            <a:pPr marL="200725" indent="-200725" algn="l" defTabSz="704087">
              <a:spcBef>
                <a:spcPts val="500"/>
              </a:spcBef>
              <a:buSzPct val="100000"/>
              <a:buChar char="•"/>
              <a:defRPr sz="2000">
                <a:solidFill>
                  <a:srgbClr val="FFFFFF"/>
                </a:solidFill>
                <a:latin typeface="Arial"/>
                <a:ea typeface="Arial"/>
                <a:cs typeface="Arial"/>
                <a:sym typeface="Arial"/>
              </a:defRPr>
            </a:pPr>
            <a:r>
              <a:t>SOME PRACTICAL RULES FOR LIVING HOLY:</a:t>
            </a:r>
          </a:p>
          <a:p>
            <a:pPr marL="200725" indent="-200725" algn="l" defTabSz="704087">
              <a:spcBef>
                <a:spcPts val="500"/>
              </a:spcBef>
              <a:buSzPct val="100000"/>
              <a:buChar char="•"/>
              <a:defRPr sz="2000">
                <a:solidFill>
                  <a:srgbClr val="FFFFFF"/>
                </a:solidFill>
                <a:latin typeface="Arial"/>
                <a:ea typeface="Arial"/>
                <a:cs typeface="Arial"/>
                <a:sym typeface="Arial"/>
              </a:defRPr>
            </a:pPr>
            <a:r>
              <a:t>Receive the Holy Spirit in your life and live a Spirit-filled life</a:t>
            </a:r>
          </a:p>
          <a:p>
            <a:pPr marL="200725" indent="-200725" algn="l" defTabSz="704087">
              <a:spcBef>
                <a:spcPts val="500"/>
              </a:spcBef>
              <a:buSzPct val="100000"/>
              <a:buChar char="•"/>
              <a:defRPr sz="2000">
                <a:solidFill>
                  <a:srgbClr val="FFFFFF"/>
                </a:solidFill>
                <a:latin typeface="Arial"/>
                <a:ea typeface="Arial"/>
                <a:cs typeface="Arial"/>
                <a:sym typeface="Arial"/>
              </a:defRPr>
            </a:pPr>
            <a:r>
              <a:t>Pray much</a:t>
            </a:r>
          </a:p>
          <a:p>
            <a:pPr marL="200725" indent="-200725" algn="l" defTabSz="704087">
              <a:spcBef>
                <a:spcPts val="500"/>
              </a:spcBef>
              <a:buSzPct val="100000"/>
              <a:buChar char="•"/>
              <a:defRPr sz="2000">
                <a:solidFill>
                  <a:srgbClr val="FFFFFF"/>
                </a:solidFill>
                <a:latin typeface="Arial"/>
                <a:ea typeface="Arial"/>
                <a:cs typeface="Arial"/>
                <a:sym typeface="Arial"/>
              </a:defRPr>
            </a:pPr>
            <a:r>
              <a:t>Read the Bible much and attend Bible studies</a:t>
            </a:r>
          </a:p>
          <a:p>
            <a:pPr marL="200725" indent="-200725" algn="l" defTabSz="704087">
              <a:spcBef>
                <a:spcPts val="500"/>
              </a:spcBef>
              <a:buSzPct val="100000"/>
              <a:buChar char="•"/>
              <a:defRPr sz="2000">
                <a:solidFill>
                  <a:srgbClr val="FFFFFF"/>
                </a:solidFill>
                <a:latin typeface="Arial"/>
                <a:ea typeface="Arial"/>
                <a:cs typeface="Arial"/>
                <a:sym typeface="Arial"/>
              </a:defRPr>
            </a:pPr>
            <a:r>
              <a:t>God's revealed will begins with His Word</a:t>
            </a:r>
          </a:p>
          <a:p>
            <a:pPr marL="200725" indent="-200725" algn="l" defTabSz="704087">
              <a:spcBef>
                <a:spcPts val="500"/>
              </a:spcBef>
              <a:buSzPct val="100000"/>
              <a:buChar char="•"/>
              <a:defRPr sz="2000">
                <a:solidFill>
                  <a:srgbClr val="FFFFFF"/>
                </a:solidFill>
                <a:latin typeface="Arial"/>
                <a:ea typeface="Arial"/>
                <a:cs typeface="Arial"/>
                <a:sym typeface="Arial"/>
              </a:defRPr>
            </a:pPr>
            <a:r>
              <a:t>Obey the Word ofGod without hesitation</a:t>
            </a:r>
          </a:p>
          <a:p>
            <a:pPr marL="200725" indent="-200725" algn="l" defTabSz="704087">
              <a:spcBef>
                <a:spcPts val="500"/>
              </a:spcBef>
              <a:buSzPct val="100000"/>
              <a:buChar char="•"/>
              <a:defRPr sz="2000">
                <a:solidFill>
                  <a:srgbClr val="FFFFFF"/>
                </a:solidFill>
                <a:latin typeface="Arial"/>
                <a:ea typeface="Arial"/>
                <a:cs typeface="Arial"/>
                <a:sym typeface="Arial"/>
              </a:defRPr>
            </a:pPr>
            <a:r>
              <a:t>Dedicate yourself fully to His service and to His will</a:t>
            </a:r>
          </a:p>
          <a:p>
            <a:pPr marL="200725" indent="-200725" algn="l" defTabSz="704087">
              <a:spcBef>
                <a:spcPts val="500"/>
              </a:spcBef>
              <a:buSzPct val="100000"/>
              <a:buChar char="•"/>
              <a:defRPr sz="2000">
                <a:solidFill>
                  <a:srgbClr val="FFFFFF"/>
                </a:solidFill>
                <a:latin typeface="Arial"/>
                <a:ea typeface="Arial"/>
                <a:cs typeface="Arial"/>
                <a:sym typeface="Arial"/>
              </a:defRPr>
            </a:pPr>
            <a:r>
              <a:t>Remember that you CAN live holy; a life of holiness is very possible</a:t>
            </a:r>
          </a:p>
          <a:p>
            <a:pPr marL="200725" indent="-200725" algn="l" defTabSz="704087">
              <a:spcBef>
                <a:spcPts val="500"/>
              </a:spcBef>
              <a:buSzPct val="100000"/>
              <a:buChar char="•"/>
              <a:defRPr sz="2000">
                <a:solidFill>
                  <a:srgbClr val="FFFFFF"/>
                </a:solidFill>
                <a:latin typeface="Arial"/>
                <a:ea typeface="Arial"/>
                <a:cs typeface="Arial"/>
                <a:sym typeface="Arial"/>
              </a:defRPr>
            </a:pPr>
            <a:r>
              <a:t>Remember that you need claim the victory only one day at a time</a:t>
            </a:r>
          </a:p>
          <a:p>
            <a:pPr marL="200725" indent="-200725" algn="l" defTabSz="704087">
              <a:spcBef>
                <a:spcPts val="500"/>
              </a:spcBef>
              <a:buSzPct val="100000"/>
              <a:buChar char="•"/>
              <a:defRPr sz="2000">
                <a:solidFill>
                  <a:srgbClr val="FFFFFF"/>
                </a:solidFill>
                <a:latin typeface="Arial"/>
                <a:ea typeface="Arial"/>
                <a:cs typeface="Arial"/>
                <a:sym typeface="Arial"/>
              </a:defRPr>
            </a:pPr>
            <a:r>
              <a:t>Keep your eyes off the faults of others and look to Jesus</a:t>
            </a:r>
          </a:p>
          <a:p>
            <a:pPr marL="200725" indent="-200725" algn="l" defTabSz="704087">
              <a:spcBef>
                <a:spcPts val="500"/>
              </a:spcBef>
              <a:buSzPct val="100000"/>
              <a:buChar char="•"/>
              <a:defRPr sz="2000">
                <a:solidFill>
                  <a:srgbClr val="FFFFFF"/>
                </a:solidFill>
                <a:latin typeface="Arial"/>
                <a:ea typeface="Arial"/>
                <a:cs typeface="Arial"/>
                <a:sym typeface="Arial"/>
              </a:defRPr>
            </a:pPr>
            <a:r>
              <a:t>Keep your eyes off your own weakness and look to Jesus</a:t>
            </a:r>
          </a:p>
          <a:p>
            <a:pPr marL="200725" indent="-200725" algn="l" defTabSz="704087">
              <a:spcBef>
                <a:spcPts val="500"/>
              </a:spcBef>
              <a:buSzPct val="100000"/>
              <a:buChar char="•"/>
              <a:defRPr sz="2000">
                <a:solidFill>
                  <a:srgbClr val="FFFFFF"/>
                </a:solidFill>
                <a:latin typeface="Arial"/>
                <a:ea typeface="Arial"/>
                <a:cs typeface="Arial"/>
                <a:sym typeface="Arial"/>
              </a:defRPr>
            </a:pPr>
            <a:r>
              <a:t>Testify and witness often and at every opportunity (Rev. 12:11)</a:t>
            </a:r>
          </a:p>
          <a:p>
            <a:pPr marL="200725" indent="-200725" algn="l" defTabSz="704087">
              <a:spcBef>
                <a:spcPts val="500"/>
              </a:spcBef>
              <a:buSzPct val="100000"/>
              <a:buChar char="•"/>
              <a:defRPr sz="2000">
                <a:solidFill>
                  <a:srgbClr val="FFFFFF"/>
                </a:solidFill>
                <a:latin typeface="Arial"/>
                <a:ea typeface="Arial"/>
                <a:cs typeface="Arial"/>
                <a:sym typeface="Arial"/>
              </a:defRPr>
            </a:pPr>
            <a:r>
              <a:t>Discuss your problems freely with your pastor</a:t>
            </a:r>
          </a:p>
        </p:txBody>
      </p:sp>
      <p:sp>
        <p:nvSpPr>
          <p:cNvPr id="99" name="Lesson Four – Practical Holiness"/>
          <p:cNvSpPr txBox="1"/>
          <p:nvPr/>
        </p:nvSpPr>
        <p:spPr>
          <a:xfrm>
            <a:off x="457029" y="108324"/>
            <a:ext cx="8229942" cy="6789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100">
                <a:latin typeface="Times New Roman"/>
                <a:ea typeface="Times New Roman"/>
                <a:cs typeface="Times New Roman"/>
                <a:sym typeface="Times New Roman"/>
              </a:defRPr>
            </a:lvl1pPr>
          </a:lstStyle>
          <a:p>
            <a:pPr/>
            <a:r>
              <a:t>Lesson Four – Practical Holiness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 Placeholder 2"/>
          <p:cNvSpPr txBox="1"/>
          <p:nvPr>
            <p:ph type="body" idx="1"/>
          </p:nvPr>
        </p:nvSpPr>
        <p:spPr>
          <a:xfrm>
            <a:off x="456857" y="1071942"/>
            <a:ext cx="8229942" cy="4726299"/>
          </a:xfrm>
          <a:prstGeom prst="rect">
            <a:avLst/>
          </a:prstGeom>
        </p:spPr>
        <p:txBody>
          <a:bodyPr/>
          <a:lstStyle/>
          <a:p>
            <a:pPr marL="192906" indent="-192906" algn="l" defTabSz="676655">
              <a:spcBef>
                <a:spcPts val="500"/>
              </a:spcBef>
              <a:buSzPct val="100000"/>
              <a:buChar char="•"/>
              <a:defRPr sz="1900">
                <a:solidFill>
                  <a:srgbClr val="FFFFFF"/>
                </a:solidFill>
                <a:latin typeface="Arial"/>
                <a:ea typeface="Arial"/>
                <a:cs typeface="Arial"/>
                <a:sym typeface="Arial"/>
              </a:defRPr>
            </a:pPr>
            <a:r>
              <a:t>When in doubt concerning a certain practice ask the following questions: </a:t>
            </a:r>
          </a:p>
          <a:p>
            <a:pPr marL="192906" indent="-192906" algn="l" defTabSz="676655">
              <a:spcBef>
                <a:spcPts val="500"/>
              </a:spcBef>
              <a:buSzPct val="100000"/>
              <a:buChar char="•"/>
              <a:defRPr sz="1900">
                <a:solidFill>
                  <a:srgbClr val="FFFFFF"/>
                </a:solidFill>
                <a:latin typeface="Arial"/>
                <a:ea typeface="Arial"/>
                <a:cs typeface="Arial"/>
                <a:sym typeface="Arial"/>
              </a:defRPr>
            </a:pPr>
            <a:r>
              <a:t>1. Does the Bible condemn this?</a:t>
            </a:r>
          </a:p>
          <a:p>
            <a:pPr marL="192906" indent="-192906" algn="l" defTabSz="676655">
              <a:spcBef>
                <a:spcPts val="500"/>
              </a:spcBef>
              <a:buSzPct val="100000"/>
              <a:buChar char="•"/>
              <a:defRPr sz="1900">
                <a:solidFill>
                  <a:srgbClr val="FFFFFF"/>
                </a:solidFill>
                <a:latin typeface="Arial"/>
                <a:ea typeface="Arial"/>
                <a:cs typeface="Arial"/>
                <a:sym typeface="Arial"/>
              </a:defRPr>
            </a:pPr>
            <a:r>
              <a:t>2. Can I pray and ask Jesus to bless it?</a:t>
            </a:r>
          </a:p>
          <a:p>
            <a:pPr marL="192906" indent="-192906" algn="l" defTabSz="676655">
              <a:spcBef>
                <a:spcPts val="500"/>
              </a:spcBef>
              <a:buSzPct val="100000"/>
              <a:buChar char="•"/>
              <a:defRPr sz="1900">
                <a:solidFill>
                  <a:srgbClr val="FFFFFF"/>
                </a:solidFill>
                <a:latin typeface="Arial"/>
                <a:ea typeface="Arial"/>
                <a:cs typeface="Arial"/>
                <a:sym typeface="Arial"/>
              </a:defRPr>
            </a:pPr>
            <a:r>
              <a:t>3. Can I take Jesus with me while practicing?</a:t>
            </a:r>
          </a:p>
          <a:p>
            <a:pPr marL="192906" indent="-192906" algn="l" defTabSz="676655">
              <a:spcBef>
                <a:spcPts val="500"/>
              </a:spcBef>
              <a:buSzPct val="100000"/>
              <a:buChar char="•"/>
              <a:defRPr sz="1900">
                <a:solidFill>
                  <a:srgbClr val="FFFFFF"/>
                </a:solidFill>
                <a:latin typeface="Arial"/>
                <a:ea typeface="Arial"/>
                <a:cs typeface="Arial"/>
                <a:sym typeface="Arial"/>
              </a:defRPr>
            </a:pPr>
            <a:r>
              <a:t>4. Will this be a blessing to others?</a:t>
            </a:r>
          </a:p>
          <a:p>
            <a:pPr marL="192906" indent="-192906" algn="l" defTabSz="676655">
              <a:spcBef>
                <a:spcPts val="500"/>
              </a:spcBef>
              <a:buSzPct val="100000"/>
              <a:buChar char="•"/>
              <a:defRPr sz="1900">
                <a:solidFill>
                  <a:srgbClr val="FFFFFF"/>
                </a:solidFill>
                <a:latin typeface="Arial"/>
                <a:ea typeface="Arial"/>
                <a:cs typeface="Arial"/>
                <a:sym typeface="Arial"/>
              </a:defRPr>
            </a:pPr>
            <a:r>
              <a:t>5. Will this be a stumbling stone to anyone?</a:t>
            </a:r>
          </a:p>
          <a:p>
            <a:pPr marL="192906" indent="-192906" algn="l" defTabSz="676655">
              <a:spcBef>
                <a:spcPts val="500"/>
              </a:spcBef>
              <a:buSzPct val="100000"/>
              <a:buChar char="•"/>
              <a:defRPr sz="1900">
                <a:solidFill>
                  <a:srgbClr val="FFFFFF"/>
                </a:solidFill>
                <a:latin typeface="Arial"/>
                <a:ea typeface="Arial"/>
                <a:cs typeface="Arial"/>
                <a:sym typeface="Arial"/>
              </a:defRPr>
            </a:pPr>
            <a:r>
              <a:t>6. Does this hinder in any manner my service to Jesus?</a:t>
            </a:r>
          </a:p>
          <a:p>
            <a:pPr marL="192906" indent="-192906" algn="l" defTabSz="676655">
              <a:spcBef>
                <a:spcPts val="500"/>
              </a:spcBef>
              <a:buSzPct val="100000"/>
              <a:buChar char="•"/>
              <a:defRPr sz="1900">
                <a:solidFill>
                  <a:srgbClr val="FFFFFF"/>
                </a:solidFill>
                <a:latin typeface="Arial"/>
                <a:ea typeface="Arial"/>
                <a:cs typeface="Arial"/>
                <a:sym typeface="Arial"/>
              </a:defRPr>
            </a:pPr>
            <a:r>
              <a:t>THE REWARDS OF A LIFE OF HOLINESS:</a:t>
            </a:r>
          </a:p>
          <a:p>
            <a:pPr marL="192906" indent="-192906" algn="l" defTabSz="676655">
              <a:spcBef>
                <a:spcPts val="500"/>
              </a:spcBef>
              <a:buSzPct val="100000"/>
              <a:buChar char="•"/>
              <a:defRPr sz="1900">
                <a:solidFill>
                  <a:srgbClr val="FFFFFF"/>
                </a:solidFill>
                <a:latin typeface="Arial"/>
                <a:ea typeface="Arial"/>
                <a:cs typeface="Arial"/>
                <a:sym typeface="Arial"/>
              </a:defRPr>
            </a:pPr>
            <a:r>
              <a:t>Examples of the rewards of holy living are seen in the lives of Joseph and Daniel</a:t>
            </a:r>
          </a:p>
          <a:p>
            <a:pPr marL="192906" indent="-192906" algn="l" defTabSz="676655">
              <a:spcBef>
                <a:spcPts val="500"/>
              </a:spcBef>
              <a:buSzPct val="100000"/>
              <a:buChar char="•"/>
              <a:defRPr sz="1900">
                <a:solidFill>
                  <a:srgbClr val="FFFFFF"/>
                </a:solidFill>
                <a:latin typeface="Arial"/>
                <a:ea typeface="Arial"/>
                <a:cs typeface="Arial"/>
                <a:sym typeface="Arial"/>
              </a:defRPr>
            </a:pPr>
            <a:r>
              <a:t>Both of these young men had strong convictions of right and wrong</a:t>
            </a:r>
          </a:p>
          <a:p>
            <a:pPr marL="192906" indent="-192906" algn="l" defTabSz="676655">
              <a:spcBef>
                <a:spcPts val="500"/>
              </a:spcBef>
              <a:buSzPct val="100000"/>
              <a:buChar char="•"/>
              <a:defRPr sz="1900">
                <a:solidFill>
                  <a:srgbClr val="FFFFFF"/>
                </a:solidFill>
                <a:latin typeface="Arial"/>
                <a:ea typeface="Arial"/>
                <a:cs typeface="Arial"/>
                <a:sym typeface="Arial"/>
              </a:defRPr>
            </a:pPr>
            <a:r>
              <a:t>The man who is living a holy life has better health, a happier home, greater material prosperity, and a heart that is at constant rest and peace</a:t>
            </a:r>
          </a:p>
        </p:txBody>
      </p:sp>
      <p:sp>
        <p:nvSpPr>
          <p:cNvPr id="102" name="Lesson Four – Practical Holiness"/>
          <p:cNvSpPr txBox="1"/>
          <p:nvPr/>
        </p:nvSpPr>
        <p:spPr>
          <a:xfrm>
            <a:off x="457029" y="108324"/>
            <a:ext cx="8229942" cy="6789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100">
                <a:latin typeface="Times New Roman"/>
                <a:ea typeface="Times New Roman"/>
                <a:cs typeface="Times New Roman"/>
                <a:sym typeface="Times New Roman"/>
              </a:defRPr>
            </a:lvl1pPr>
          </a:lstStyle>
          <a:p>
            <a:pPr/>
            <a:r>
              <a:t>Lesson Four – Practical Holiness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Text Placeholder 2"/>
          <p:cNvSpPr txBox="1"/>
          <p:nvPr>
            <p:ph type="body" idx="1"/>
          </p:nvPr>
        </p:nvSpPr>
        <p:spPr>
          <a:xfrm>
            <a:off x="456857" y="1071942"/>
            <a:ext cx="8229942" cy="4726299"/>
          </a:xfrm>
          <a:prstGeom prst="rect">
            <a:avLst/>
          </a:prstGeom>
        </p:spPr>
        <p:txBody>
          <a:bodyPr/>
          <a:lstStyle/>
          <a:p>
            <a:pPr marL="182477" indent="-182477" algn="l" defTabSz="640079">
              <a:spcBef>
                <a:spcPts val="500"/>
              </a:spcBef>
              <a:buSzPct val="100000"/>
              <a:buChar char="•"/>
              <a:defRPr sz="1800">
                <a:solidFill>
                  <a:srgbClr val="FFFFFF"/>
                </a:solidFill>
                <a:latin typeface="Arial"/>
                <a:ea typeface="Arial"/>
                <a:cs typeface="Arial"/>
                <a:sym typeface="Arial"/>
              </a:defRPr>
            </a:pPr>
            <a:r>
              <a:t>Sanctification:</a:t>
            </a:r>
          </a:p>
          <a:p>
            <a:pPr marL="182477" indent="-182477" algn="l" defTabSz="640079">
              <a:spcBef>
                <a:spcPts val="500"/>
              </a:spcBef>
              <a:buSzPct val="100000"/>
              <a:buChar char="•"/>
              <a:defRPr sz="1800">
                <a:solidFill>
                  <a:srgbClr val="FFFFFF"/>
                </a:solidFill>
                <a:latin typeface="Arial"/>
                <a:ea typeface="Arial"/>
                <a:cs typeface="Arial"/>
                <a:sym typeface="Arial"/>
              </a:defRPr>
            </a:pPr>
            <a:r>
              <a:t>1 Thessalonians 4:3</a:t>
            </a:r>
          </a:p>
          <a:p>
            <a:pPr marL="182477" indent="-182477" algn="l" defTabSz="640079">
              <a:spcBef>
                <a:spcPts val="500"/>
              </a:spcBef>
              <a:buSzPct val="100000"/>
              <a:buChar char="•"/>
              <a:defRPr sz="1800">
                <a:solidFill>
                  <a:srgbClr val="FFFFFF"/>
                </a:solidFill>
                <a:latin typeface="Arial"/>
                <a:ea typeface="Arial"/>
                <a:cs typeface="Arial"/>
                <a:sym typeface="Arial"/>
              </a:defRPr>
            </a:pPr>
            <a:r>
              <a:t>Sanctification means separation from evil and dedication to God and His service</a:t>
            </a:r>
          </a:p>
          <a:p>
            <a:pPr marL="182477" indent="-182477" algn="l" defTabSz="640079">
              <a:spcBef>
                <a:spcPts val="500"/>
              </a:spcBef>
              <a:buSzPct val="100000"/>
              <a:buChar char="•"/>
              <a:defRPr sz="1800">
                <a:solidFill>
                  <a:srgbClr val="FFFFFF"/>
                </a:solidFill>
                <a:latin typeface="Arial"/>
                <a:ea typeface="Arial"/>
                <a:cs typeface="Arial"/>
                <a:sym typeface="Arial"/>
              </a:defRPr>
            </a:pPr>
            <a:r>
              <a:t>The Scriptures make clear that Sanctification has to do with the turning away from all that is sinful and defiling to both soul and body</a:t>
            </a:r>
          </a:p>
          <a:p>
            <a:pPr marL="182477" indent="-182477" algn="l" defTabSz="640079">
              <a:spcBef>
                <a:spcPts val="500"/>
              </a:spcBef>
              <a:buSzPct val="100000"/>
              <a:buChar char="•"/>
              <a:defRPr sz="1800">
                <a:solidFill>
                  <a:srgbClr val="FFFFFF"/>
                </a:solidFill>
                <a:latin typeface="Arial"/>
                <a:ea typeface="Arial"/>
                <a:cs typeface="Arial"/>
                <a:sym typeface="Arial"/>
              </a:defRPr>
            </a:pPr>
            <a:r>
              <a:t>In order to be sanctified a person must be separated from sin but also be separated unto holiness</a:t>
            </a:r>
          </a:p>
          <a:p>
            <a:pPr marL="182477" indent="-182477" algn="l" defTabSz="640079">
              <a:spcBef>
                <a:spcPts val="500"/>
              </a:spcBef>
              <a:buSzPct val="100000"/>
              <a:buChar char="•"/>
              <a:defRPr sz="1800">
                <a:solidFill>
                  <a:srgbClr val="FFFFFF"/>
                </a:solidFill>
                <a:latin typeface="Arial"/>
                <a:ea typeface="Arial"/>
                <a:cs typeface="Arial"/>
                <a:sym typeface="Arial"/>
              </a:defRPr>
            </a:pPr>
            <a:r>
              <a:t>References: 2 Chron. 29:5, 15-18; Exodus 19:20-22; Lev. 27:14-16; Numbers 8:17; Ezekiel 36:23; Hebrews 9: 3</a:t>
            </a:r>
          </a:p>
          <a:p>
            <a:pPr marL="182477" indent="-182477" algn="l" defTabSz="640079">
              <a:spcBef>
                <a:spcPts val="500"/>
              </a:spcBef>
              <a:buSzPct val="100000"/>
              <a:buChar char="•"/>
              <a:defRPr sz="1800">
                <a:solidFill>
                  <a:srgbClr val="FFFFFF"/>
                </a:solidFill>
                <a:latin typeface="Arial"/>
                <a:ea typeface="Arial"/>
                <a:cs typeface="Arial"/>
                <a:sym typeface="Arial"/>
              </a:defRPr>
            </a:pPr>
            <a:r>
              <a:t>Past, PRESENT, AND FUTURE:</a:t>
            </a:r>
          </a:p>
          <a:p>
            <a:pPr marL="182477" indent="-182477" algn="l" defTabSz="640079">
              <a:spcBef>
                <a:spcPts val="500"/>
              </a:spcBef>
              <a:buSzPct val="100000"/>
              <a:buChar char="•"/>
              <a:defRPr sz="1800">
                <a:solidFill>
                  <a:srgbClr val="FFFFFF"/>
                </a:solidFill>
                <a:latin typeface="Arial"/>
                <a:ea typeface="Arial"/>
                <a:cs typeface="Arial"/>
                <a:sym typeface="Arial"/>
              </a:defRPr>
            </a:pPr>
            <a:r>
              <a:t>Corinthians 6:11; Hebrews 10:14</a:t>
            </a:r>
          </a:p>
          <a:p>
            <a:pPr marL="182477" indent="-182477" algn="l" defTabSz="640079">
              <a:spcBef>
                <a:spcPts val="500"/>
              </a:spcBef>
              <a:buSzPct val="100000"/>
              <a:buChar char="•"/>
              <a:defRPr sz="1800">
                <a:solidFill>
                  <a:srgbClr val="FFFFFF"/>
                </a:solidFill>
                <a:latin typeface="Arial"/>
                <a:ea typeface="Arial"/>
                <a:cs typeface="Arial"/>
                <a:sym typeface="Arial"/>
              </a:defRPr>
            </a:pPr>
            <a:r>
              <a:t>In these scripture- we read of sanctification as being, already in the past</a:t>
            </a:r>
          </a:p>
          <a:p>
            <a:pPr marL="182477" indent="-182477" algn="l" defTabSz="640079">
              <a:spcBef>
                <a:spcPts val="500"/>
              </a:spcBef>
              <a:buSzPct val="100000"/>
              <a:buChar char="•"/>
              <a:defRPr sz="1800">
                <a:solidFill>
                  <a:srgbClr val="FFFFFF"/>
                </a:solidFill>
                <a:latin typeface="Arial"/>
                <a:ea typeface="Arial"/>
                <a:cs typeface="Arial"/>
                <a:sym typeface="Arial"/>
              </a:defRPr>
            </a:pPr>
            <a:r>
              <a:t>Paul names sanctification before justification- there is a definite work of sanctification that takes place early in the experience of salvation</a:t>
            </a:r>
          </a:p>
        </p:txBody>
      </p:sp>
      <p:sp>
        <p:nvSpPr>
          <p:cNvPr id="72" name="Lesson One - Sanctification"/>
          <p:cNvSpPr txBox="1"/>
          <p:nvPr/>
        </p:nvSpPr>
        <p:spPr>
          <a:xfrm>
            <a:off x="457029" y="108325"/>
            <a:ext cx="8229942" cy="7889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900">
                <a:latin typeface="Times New Roman"/>
                <a:ea typeface="Times New Roman"/>
                <a:cs typeface="Times New Roman"/>
                <a:sym typeface="Times New Roman"/>
              </a:defRPr>
            </a:lvl1pPr>
          </a:lstStyle>
          <a:p>
            <a:pPr/>
            <a:r>
              <a:t>Lesson One - Sanctification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Text Placeholder 2"/>
          <p:cNvSpPr txBox="1"/>
          <p:nvPr>
            <p:ph type="body" idx="1"/>
          </p:nvPr>
        </p:nvSpPr>
        <p:spPr>
          <a:xfrm>
            <a:off x="456857" y="1071942"/>
            <a:ext cx="8229942" cy="4726299"/>
          </a:xfrm>
          <a:prstGeom prst="rect">
            <a:avLst/>
          </a:prstGeom>
        </p:spPr>
        <p:txBody>
          <a:bodyPr/>
          <a:lstStyle/>
          <a:p>
            <a:pPr marL="192906" indent="-192906" algn="l" defTabSz="676655">
              <a:spcBef>
                <a:spcPts val="500"/>
              </a:spcBef>
              <a:buSzPct val="100000"/>
              <a:buChar char="•"/>
              <a:defRPr sz="1900">
                <a:solidFill>
                  <a:srgbClr val="FFFFFF"/>
                </a:solidFill>
                <a:latin typeface="Arial"/>
                <a:ea typeface="Arial"/>
                <a:cs typeface="Arial"/>
                <a:sym typeface="Arial"/>
              </a:defRPr>
            </a:pPr>
            <a:r>
              <a:t>PROGRESSIVE SANCTIFICATION</a:t>
            </a:r>
          </a:p>
          <a:p>
            <a:pPr marL="192906" indent="-192906" algn="l" defTabSz="676655">
              <a:spcBef>
                <a:spcPts val="500"/>
              </a:spcBef>
              <a:buSzPct val="100000"/>
              <a:buChar char="•"/>
              <a:defRPr sz="1900">
                <a:solidFill>
                  <a:srgbClr val="FFFFFF"/>
                </a:solidFill>
                <a:latin typeface="Arial"/>
                <a:ea typeface="Arial"/>
                <a:cs typeface="Arial"/>
                <a:sym typeface="Arial"/>
              </a:defRPr>
            </a:pPr>
            <a:r>
              <a:t>Justification differs from sanctification in this manner: The former is an instantaneous act with no progression; while the latter is a crisis (decisive point) with a view to a process, an act which is instantaneous and at the same time carries with it the idea of growth unto completion</a:t>
            </a:r>
          </a:p>
          <a:p>
            <a:pPr marL="192906" indent="-192906" algn="l" defTabSz="676655">
              <a:spcBef>
                <a:spcPts val="500"/>
              </a:spcBef>
              <a:buSzPct val="100000"/>
              <a:buChar char="•"/>
              <a:defRPr sz="1900">
                <a:solidFill>
                  <a:srgbClr val="FFFFFF"/>
                </a:solidFill>
                <a:latin typeface="Arial"/>
                <a:ea typeface="Arial"/>
                <a:cs typeface="Arial"/>
                <a:sym typeface="Arial"/>
              </a:defRPr>
            </a:pPr>
            <a:r>
              <a:t>2 Peter 3:18; 2 Corinthians 3:18</a:t>
            </a:r>
          </a:p>
          <a:p>
            <a:pPr marL="192906" indent="-192906" algn="l" defTabSz="676655">
              <a:spcBef>
                <a:spcPts val="500"/>
              </a:spcBef>
              <a:buSzPct val="100000"/>
              <a:buChar char="•"/>
              <a:defRPr sz="1900">
                <a:solidFill>
                  <a:srgbClr val="FFFFFF"/>
                </a:solidFill>
                <a:latin typeface="Arial"/>
                <a:ea typeface="Arial"/>
                <a:cs typeface="Arial"/>
                <a:sym typeface="Arial"/>
              </a:defRPr>
            </a:pPr>
            <a:r>
              <a:t>Sanctification being progressive we are exhorted to:</a:t>
            </a:r>
          </a:p>
          <a:p>
            <a:pPr marL="192906" indent="-192906" algn="l" defTabSz="676655">
              <a:spcBef>
                <a:spcPts val="500"/>
              </a:spcBef>
              <a:buSzPct val="100000"/>
              <a:buChar char="•"/>
              <a:defRPr sz="1900">
                <a:solidFill>
                  <a:srgbClr val="FFFFFF"/>
                </a:solidFill>
                <a:latin typeface="Arial"/>
                <a:ea typeface="Arial"/>
                <a:cs typeface="Arial"/>
                <a:sym typeface="Arial"/>
              </a:defRPr>
            </a:pPr>
            <a:r>
              <a:t>Increase and abound in love (1 Thessalonians 3:12)</a:t>
            </a:r>
          </a:p>
          <a:p>
            <a:pPr marL="192906" indent="-192906" algn="l" defTabSz="676655">
              <a:spcBef>
                <a:spcPts val="500"/>
              </a:spcBef>
              <a:buSzPct val="100000"/>
              <a:buChar char="•"/>
              <a:defRPr sz="1900">
                <a:solidFill>
                  <a:srgbClr val="FFFFFF"/>
                </a:solidFill>
                <a:latin typeface="Arial"/>
                <a:ea typeface="Arial"/>
                <a:cs typeface="Arial"/>
                <a:sym typeface="Arial"/>
              </a:defRPr>
            </a:pPr>
            <a:r>
              <a:t>Increase more and more (1 Thessalonians 4:10)</a:t>
            </a:r>
          </a:p>
          <a:p>
            <a:pPr marL="192906" indent="-192906" algn="l" defTabSz="676655">
              <a:spcBef>
                <a:spcPts val="500"/>
              </a:spcBef>
              <a:buSzPct val="100000"/>
              <a:buChar char="•"/>
              <a:defRPr sz="1900">
                <a:solidFill>
                  <a:srgbClr val="FFFFFF"/>
                </a:solidFill>
                <a:latin typeface="Arial"/>
                <a:ea typeface="Arial"/>
                <a:cs typeface="Arial"/>
                <a:sym typeface="Arial"/>
              </a:defRPr>
            </a:pPr>
            <a:r>
              <a:t>Perfect holiness in the fear of God (2 Corinthians 7:1)</a:t>
            </a:r>
          </a:p>
          <a:p>
            <a:pPr marL="192906" indent="-192906" algn="l" defTabSz="676655">
              <a:spcBef>
                <a:spcPts val="500"/>
              </a:spcBef>
              <a:buSzPct val="100000"/>
              <a:buChar char="•"/>
              <a:defRPr sz="1900">
                <a:solidFill>
                  <a:srgbClr val="FFFFFF"/>
                </a:solidFill>
                <a:latin typeface="Arial"/>
                <a:ea typeface="Arial"/>
                <a:cs typeface="Arial"/>
                <a:sym typeface="Arial"/>
              </a:defRPr>
            </a:pPr>
            <a:r>
              <a:t>HOW ARE WE SANCTIFIED? </a:t>
            </a:r>
          </a:p>
          <a:p>
            <a:pPr marL="192906" indent="-192906" algn="l" defTabSz="676655">
              <a:spcBef>
                <a:spcPts val="500"/>
              </a:spcBef>
              <a:buSzPct val="100000"/>
              <a:buChar char="•"/>
              <a:defRPr sz="1900">
                <a:solidFill>
                  <a:srgbClr val="FFFFFF"/>
                </a:solidFill>
                <a:latin typeface="Arial"/>
                <a:ea typeface="Arial"/>
                <a:cs typeface="Arial"/>
                <a:sym typeface="Arial"/>
              </a:defRPr>
            </a:pPr>
            <a:r>
              <a:t>We must turn from sin and dedicate ourselves to God but it is actually God Himself that does the sanctifying</a:t>
            </a:r>
          </a:p>
          <a:p>
            <a:pPr marL="192906" indent="-192906" algn="l" defTabSz="676655">
              <a:spcBef>
                <a:spcPts val="500"/>
              </a:spcBef>
              <a:buSzPct val="100000"/>
              <a:buChar char="•"/>
              <a:defRPr sz="1900">
                <a:solidFill>
                  <a:srgbClr val="FFFFFF"/>
                </a:solidFill>
                <a:latin typeface="Arial"/>
                <a:ea typeface="Arial"/>
                <a:cs typeface="Arial"/>
                <a:sym typeface="Arial"/>
              </a:defRPr>
            </a:pPr>
            <a:r>
              <a:t>Ephesians 5:25-26; Hebrews 10:10</a:t>
            </a:r>
          </a:p>
        </p:txBody>
      </p:sp>
      <p:sp>
        <p:nvSpPr>
          <p:cNvPr id="75" name="Lesson One - Sanctification"/>
          <p:cNvSpPr txBox="1"/>
          <p:nvPr/>
        </p:nvSpPr>
        <p:spPr>
          <a:xfrm>
            <a:off x="457029" y="108325"/>
            <a:ext cx="8229942" cy="7889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900">
                <a:latin typeface="Times New Roman"/>
                <a:ea typeface="Times New Roman"/>
                <a:cs typeface="Times New Roman"/>
                <a:sym typeface="Times New Roman"/>
              </a:defRPr>
            </a:lvl1pPr>
          </a:lstStyle>
          <a:p>
            <a:pPr/>
            <a:r>
              <a:t>Lesson One - Sanctification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Text Placeholder 2"/>
          <p:cNvSpPr txBox="1"/>
          <p:nvPr>
            <p:ph type="body" idx="1"/>
          </p:nvPr>
        </p:nvSpPr>
        <p:spPr>
          <a:xfrm>
            <a:off x="456857" y="1071942"/>
            <a:ext cx="8229942" cy="4726299"/>
          </a:xfrm>
          <a:prstGeom prst="rect">
            <a:avLst/>
          </a:prstGeom>
        </p:spPr>
        <p:txBody>
          <a:bodyPr/>
          <a:lstStyle/>
          <a:p>
            <a:pPr marL="229402" indent="-229402" algn="l" defTabSz="804672">
              <a:spcBef>
                <a:spcPts val="600"/>
              </a:spcBef>
              <a:buSzPct val="100000"/>
              <a:buChar char="•"/>
              <a:defRPr sz="2200">
                <a:solidFill>
                  <a:srgbClr val="FFFFFF"/>
                </a:solidFill>
                <a:latin typeface="Arial"/>
                <a:ea typeface="Arial"/>
                <a:cs typeface="Arial"/>
                <a:sym typeface="Arial"/>
              </a:defRPr>
            </a:pPr>
            <a:r>
              <a:t>GOD IS HOLY: </a:t>
            </a:r>
          </a:p>
          <a:p>
            <a:pPr marL="229402" indent="-229402" algn="l" defTabSz="804672">
              <a:spcBef>
                <a:spcPts val="600"/>
              </a:spcBef>
              <a:buSzPct val="100000"/>
              <a:buChar char="•"/>
              <a:defRPr sz="2200">
                <a:solidFill>
                  <a:srgbClr val="FFFFFF"/>
                </a:solidFill>
                <a:latin typeface="Arial"/>
                <a:ea typeface="Arial"/>
                <a:cs typeface="Arial"/>
                <a:sym typeface="Arial"/>
              </a:defRPr>
            </a:pPr>
            <a:r>
              <a:t>The holiness of God means His absolute moral purity, He can neither sin nor tolerate sin</a:t>
            </a:r>
          </a:p>
          <a:p>
            <a:pPr marL="229402" indent="-229402" algn="l" defTabSz="804672">
              <a:spcBef>
                <a:spcPts val="600"/>
              </a:spcBef>
              <a:buSzPct val="100000"/>
              <a:buChar char="•"/>
              <a:defRPr sz="2200">
                <a:solidFill>
                  <a:srgbClr val="FFFFFF"/>
                </a:solidFill>
                <a:latin typeface="Arial"/>
                <a:ea typeface="Arial"/>
                <a:cs typeface="Arial"/>
                <a:sym typeface="Arial"/>
              </a:defRPr>
            </a:pPr>
            <a:r>
              <a:t>The root meaning of the word "holy" is “separate"</a:t>
            </a:r>
          </a:p>
          <a:p>
            <a:pPr marL="229402" indent="-229402" algn="l" defTabSz="804672">
              <a:spcBef>
                <a:spcPts val="600"/>
              </a:spcBef>
              <a:buSzPct val="100000"/>
              <a:buChar char="•"/>
              <a:defRPr sz="2200">
                <a:solidFill>
                  <a:srgbClr val="FFFFFF"/>
                </a:solidFill>
                <a:latin typeface="Arial"/>
                <a:ea typeface="Arial"/>
                <a:cs typeface="Arial"/>
                <a:sym typeface="Arial"/>
              </a:defRPr>
            </a:pPr>
            <a:r>
              <a:t>When God reveals Himself in a way that impresses man with His Deity, He is said to sanctify Himself, that is He reveals Himself as the Holy One, and men are said to sanctify God when they honor and reverence Him as Divine</a:t>
            </a:r>
          </a:p>
          <a:p>
            <a:pPr marL="229402" indent="-229402" algn="l" defTabSz="804672">
              <a:spcBef>
                <a:spcPts val="600"/>
              </a:spcBef>
              <a:buSzPct val="100000"/>
              <a:buChar char="•"/>
              <a:defRPr sz="2200">
                <a:solidFill>
                  <a:srgbClr val="FFFFFF"/>
                </a:solidFill>
                <a:latin typeface="Arial"/>
                <a:ea typeface="Arial"/>
                <a:cs typeface="Arial"/>
                <a:sym typeface="Arial"/>
              </a:defRPr>
            </a:pPr>
            <a:r>
              <a:t>References: Joshua 24:19; Exodus 15:11; Lev. 11:44-45,10:3 20:26;1 Samuel 2:2; Psalm 145:17, 5:4, 111:9; Luke 1:49; Isaiah 6:3, 8:13; Isaiah 43:14; Jer. 23:9; Ezek. 26:23; James 1:13; 1 Peter 1:15-16; Rev. 4:8; Numbers 20:12</a:t>
            </a:r>
          </a:p>
        </p:txBody>
      </p:sp>
      <p:sp>
        <p:nvSpPr>
          <p:cNvPr id="78" name="Lesson Two- Holiness"/>
          <p:cNvSpPr txBox="1"/>
          <p:nvPr/>
        </p:nvSpPr>
        <p:spPr>
          <a:xfrm>
            <a:off x="457029" y="108325"/>
            <a:ext cx="8229942" cy="7889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900">
                <a:latin typeface="Times New Roman"/>
                <a:ea typeface="Times New Roman"/>
                <a:cs typeface="Times New Roman"/>
                <a:sym typeface="Times New Roman"/>
              </a:defRPr>
            </a:lvl1pPr>
          </a:lstStyle>
          <a:p>
            <a:pPr/>
            <a:r>
              <a:t>Lesson Two- Holiness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Text Placeholder 2"/>
          <p:cNvSpPr txBox="1"/>
          <p:nvPr>
            <p:ph type="body" idx="1"/>
          </p:nvPr>
        </p:nvSpPr>
        <p:spPr>
          <a:xfrm>
            <a:off x="456857" y="1071942"/>
            <a:ext cx="8229942" cy="4726299"/>
          </a:xfrm>
          <a:prstGeom prst="rect">
            <a:avLst/>
          </a:prstGeom>
        </p:spPr>
        <p:txBody>
          <a:bodyPr/>
          <a:lstStyle/>
          <a:p>
            <a:pPr marL="192906" indent="-192906" algn="l" defTabSz="676655">
              <a:spcBef>
                <a:spcPts val="500"/>
              </a:spcBef>
              <a:buSzPct val="100000"/>
              <a:buChar char="•"/>
              <a:defRPr sz="1900">
                <a:solidFill>
                  <a:srgbClr val="FFFFFF"/>
                </a:solidFill>
                <a:latin typeface="Arial"/>
                <a:ea typeface="Arial"/>
                <a:cs typeface="Arial"/>
                <a:sym typeface="Arial"/>
              </a:defRPr>
            </a:pPr>
            <a:r>
              <a:t>ONLY GOD IS HOLY IN HIMSELF: </a:t>
            </a:r>
          </a:p>
          <a:p>
            <a:pPr marL="192906" indent="-192906" algn="l" defTabSz="676655">
              <a:spcBef>
                <a:spcPts val="500"/>
              </a:spcBef>
              <a:buSzPct val="100000"/>
              <a:buChar char="•"/>
              <a:defRPr sz="1900">
                <a:solidFill>
                  <a:srgbClr val="FFFFFF"/>
                </a:solidFill>
                <a:latin typeface="Arial"/>
                <a:ea typeface="Arial"/>
                <a:cs typeface="Arial"/>
                <a:sym typeface="Arial"/>
              </a:defRPr>
            </a:pPr>
            <a:r>
              <a:t>Holy people, buildings, and objects are so described because God has made them holy, or sanctified them</a:t>
            </a:r>
          </a:p>
          <a:p>
            <a:pPr marL="192906" indent="-192906" algn="l" defTabSz="676655">
              <a:spcBef>
                <a:spcPts val="500"/>
              </a:spcBef>
              <a:buSzPct val="100000"/>
              <a:buChar char="•"/>
              <a:defRPr sz="1900">
                <a:solidFill>
                  <a:srgbClr val="FFFFFF"/>
                </a:solidFill>
                <a:latin typeface="Arial"/>
                <a:ea typeface="Arial"/>
                <a:cs typeface="Arial"/>
                <a:sym typeface="Arial"/>
              </a:defRPr>
            </a:pPr>
            <a:r>
              <a:t>Sin disturbs the relationship between God and man and ultimately the impenitent sinner is cast eternally out of God's presence</a:t>
            </a:r>
          </a:p>
          <a:p>
            <a:pPr marL="192906" indent="-192906" algn="l" defTabSz="676655">
              <a:spcBef>
                <a:spcPts val="500"/>
              </a:spcBef>
              <a:buSzPct val="100000"/>
              <a:buChar char="•"/>
              <a:defRPr sz="1900">
                <a:solidFill>
                  <a:srgbClr val="FFFFFF"/>
                </a:solidFill>
                <a:latin typeface="Arial"/>
                <a:ea typeface="Arial"/>
                <a:cs typeface="Arial"/>
                <a:sym typeface="Arial"/>
              </a:defRPr>
            </a:pPr>
            <a:r>
              <a:t>MEANING OF THE WORD "HOLY": </a:t>
            </a:r>
          </a:p>
          <a:p>
            <a:pPr marL="192906" indent="-192906" algn="l" defTabSz="676655">
              <a:spcBef>
                <a:spcPts val="500"/>
              </a:spcBef>
              <a:buSzPct val="100000"/>
              <a:buChar char="•"/>
              <a:defRPr sz="1900">
                <a:solidFill>
                  <a:srgbClr val="FFFFFF"/>
                </a:solidFill>
                <a:latin typeface="Arial"/>
                <a:ea typeface="Arial"/>
                <a:cs typeface="Arial"/>
                <a:sym typeface="Arial"/>
              </a:defRPr>
            </a:pPr>
            <a:r>
              <a:t>This word is translated from the Hebrew "quodesh" meaning "set apart for God”</a:t>
            </a:r>
          </a:p>
          <a:p>
            <a:pPr marL="192906" indent="-192906" algn="l" defTabSz="676655">
              <a:spcBef>
                <a:spcPts val="500"/>
              </a:spcBef>
              <a:buSzPct val="100000"/>
              <a:buChar char="•"/>
              <a:defRPr sz="1900">
                <a:solidFill>
                  <a:srgbClr val="FFFFFF"/>
                </a:solidFill>
                <a:latin typeface="Arial"/>
                <a:ea typeface="Arial"/>
                <a:cs typeface="Arial"/>
                <a:sym typeface="Arial"/>
              </a:defRPr>
            </a:pPr>
            <a:r>
              <a:t>THE BEAUTY OF HOLINESS:</a:t>
            </a:r>
          </a:p>
          <a:p>
            <a:pPr marL="192906" indent="-192906" algn="l" defTabSz="676655">
              <a:spcBef>
                <a:spcPts val="500"/>
              </a:spcBef>
              <a:buSzPct val="100000"/>
              <a:buChar char="•"/>
              <a:defRPr sz="1900">
                <a:solidFill>
                  <a:srgbClr val="FFFFFF"/>
                </a:solidFill>
                <a:latin typeface="Arial"/>
                <a:ea typeface="Arial"/>
                <a:cs typeface="Arial"/>
                <a:sym typeface="Arial"/>
              </a:defRPr>
            </a:pPr>
            <a:r>
              <a:t>Psalm 29:2</a:t>
            </a:r>
          </a:p>
          <a:p>
            <a:pPr marL="192906" indent="-192906" algn="l" defTabSz="676655">
              <a:spcBef>
                <a:spcPts val="500"/>
              </a:spcBef>
              <a:buSzPct val="100000"/>
              <a:buChar char="•"/>
              <a:defRPr sz="1900">
                <a:solidFill>
                  <a:srgbClr val="FFFFFF"/>
                </a:solidFill>
                <a:latin typeface="Arial"/>
                <a:ea typeface="Arial"/>
                <a:cs typeface="Arial"/>
                <a:sym typeface="Arial"/>
              </a:defRPr>
            </a:pPr>
            <a:r>
              <a:t>There is no beauty that can compare with that of holiness</a:t>
            </a:r>
          </a:p>
          <a:p>
            <a:pPr marL="192906" indent="-192906" algn="l" defTabSz="676655">
              <a:spcBef>
                <a:spcPts val="500"/>
              </a:spcBef>
              <a:buSzPct val="100000"/>
              <a:buChar char="•"/>
              <a:defRPr sz="1900">
                <a:solidFill>
                  <a:srgbClr val="FFFFFF"/>
                </a:solidFill>
                <a:latin typeface="Arial"/>
                <a:ea typeface="Arial"/>
                <a:cs typeface="Arial"/>
                <a:sym typeface="Arial"/>
              </a:defRPr>
            </a:pPr>
            <a:r>
              <a:t>The church is only beautiful as she becomes a holy church, sanctified by the presence of Jesus Christ</a:t>
            </a:r>
          </a:p>
          <a:p>
            <a:pPr marL="192906" indent="-192906" algn="l" defTabSz="676655">
              <a:spcBef>
                <a:spcPts val="500"/>
              </a:spcBef>
              <a:buSzPct val="100000"/>
              <a:buChar char="•"/>
              <a:defRPr sz="1900">
                <a:solidFill>
                  <a:srgbClr val="FFFFFF"/>
                </a:solidFill>
                <a:latin typeface="Arial"/>
                <a:ea typeface="Arial"/>
                <a:cs typeface="Arial"/>
                <a:sym typeface="Arial"/>
              </a:defRPr>
            </a:pPr>
            <a:r>
              <a:t>Likewise a truly beautiful person is one who is holy, filled with God's Spirit</a:t>
            </a:r>
          </a:p>
        </p:txBody>
      </p:sp>
      <p:sp>
        <p:nvSpPr>
          <p:cNvPr id="81" name="Lesson Two- Holiness"/>
          <p:cNvSpPr txBox="1"/>
          <p:nvPr/>
        </p:nvSpPr>
        <p:spPr>
          <a:xfrm>
            <a:off x="457029" y="108325"/>
            <a:ext cx="8229942" cy="7889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900">
                <a:latin typeface="Times New Roman"/>
                <a:ea typeface="Times New Roman"/>
                <a:cs typeface="Times New Roman"/>
                <a:sym typeface="Times New Roman"/>
              </a:defRPr>
            </a:lvl1pPr>
          </a:lstStyle>
          <a:p>
            <a:pPr/>
            <a:r>
              <a:t>Lesson Two- Holiness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Text Placeholder 2"/>
          <p:cNvSpPr txBox="1"/>
          <p:nvPr>
            <p:ph type="body" idx="1"/>
          </p:nvPr>
        </p:nvSpPr>
        <p:spPr>
          <a:xfrm>
            <a:off x="456857" y="1071942"/>
            <a:ext cx="8229942" cy="4726299"/>
          </a:xfrm>
          <a:prstGeom prst="rect">
            <a:avLst/>
          </a:prstGeom>
        </p:spPr>
        <p:txBody>
          <a:bodyPr/>
          <a:lstStyle/>
          <a:p>
            <a:pPr marL="164231" indent="-164231" algn="l" defTabSz="576072">
              <a:spcBef>
                <a:spcPts val="400"/>
              </a:spcBef>
              <a:buSzPct val="100000"/>
              <a:buChar char="•"/>
              <a:defRPr sz="1600">
                <a:solidFill>
                  <a:srgbClr val="FFFFFF"/>
                </a:solidFill>
                <a:latin typeface="Arial"/>
                <a:ea typeface="Arial"/>
                <a:cs typeface="Arial"/>
                <a:sym typeface="Arial"/>
              </a:defRPr>
            </a:pPr>
            <a:r>
              <a:t>HOW DOES MAN BECOME HOLY? </a:t>
            </a:r>
          </a:p>
          <a:p>
            <a:pPr marL="164231" indent="-164231" algn="l" defTabSz="576072">
              <a:spcBef>
                <a:spcPts val="400"/>
              </a:spcBef>
              <a:buSzPct val="100000"/>
              <a:buChar char="•"/>
              <a:defRPr sz="1600">
                <a:solidFill>
                  <a:srgbClr val="FFFFFF"/>
                </a:solidFill>
                <a:latin typeface="Arial"/>
                <a:ea typeface="Arial"/>
                <a:cs typeface="Arial"/>
                <a:sym typeface="Arial"/>
              </a:defRPr>
            </a:pPr>
            <a:r>
              <a:t>In bringing about holiness in a man's life there are two agencies: Divine or the presence of the Holy Spirit, and human</a:t>
            </a:r>
          </a:p>
          <a:p>
            <a:pPr marL="164231" indent="-164231" algn="l" defTabSz="576072">
              <a:spcBef>
                <a:spcPts val="400"/>
              </a:spcBef>
              <a:buSzPct val="100000"/>
              <a:buChar char="•"/>
              <a:defRPr sz="1600">
                <a:solidFill>
                  <a:srgbClr val="FFFFFF"/>
                </a:solidFill>
                <a:latin typeface="Arial"/>
                <a:ea typeface="Arial"/>
                <a:cs typeface="Arial"/>
                <a:sym typeface="Arial"/>
              </a:defRPr>
            </a:pPr>
            <a:r>
              <a:t>DIVINE AGENCY:</a:t>
            </a:r>
          </a:p>
          <a:p>
            <a:pPr marL="164231" indent="-164231" algn="l" defTabSz="576072">
              <a:spcBef>
                <a:spcPts val="400"/>
              </a:spcBef>
              <a:buSzPct val="100000"/>
              <a:buChar char="•"/>
              <a:defRPr sz="1600">
                <a:solidFill>
                  <a:srgbClr val="FFFFFF"/>
                </a:solidFill>
                <a:latin typeface="Arial"/>
                <a:ea typeface="Arial"/>
                <a:cs typeface="Arial"/>
                <a:sym typeface="Arial"/>
              </a:defRPr>
            </a:pPr>
            <a:r>
              <a:t>John 17:17; 2 Corinthians 3:18; Ephesians 5:26; 1 Thess. 5:23</a:t>
            </a:r>
          </a:p>
          <a:p>
            <a:pPr marL="164231" indent="-164231" algn="l" defTabSz="576072">
              <a:spcBef>
                <a:spcPts val="400"/>
              </a:spcBef>
              <a:buSzPct val="100000"/>
              <a:buChar char="•"/>
              <a:defRPr sz="1600">
                <a:solidFill>
                  <a:srgbClr val="FFFFFF"/>
                </a:solidFill>
                <a:latin typeface="Arial"/>
                <a:ea typeface="Arial"/>
                <a:cs typeface="Arial"/>
                <a:sym typeface="Arial"/>
              </a:defRPr>
            </a:pPr>
            <a:r>
              <a:t>Just as it took the presence of God in the burning bush to make the sands of the wilderness “holy ground,” even so it takes the presence of God in a man's life to make him holy</a:t>
            </a:r>
          </a:p>
          <a:p>
            <a:pPr marL="164231" indent="-164231" algn="l" defTabSz="576072">
              <a:spcBef>
                <a:spcPts val="400"/>
              </a:spcBef>
              <a:buSzPct val="100000"/>
              <a:buChar char="•"/>
              <a:defRPr sz="1600">
                <a:solidFill>
                  <a:srgbClr val="FFFFFF"/>
                </a:solidFill>
                <a:latin typeface="Arial"/>
                <a:ea typeface="Arial"/>
                <a:cs typeface="Arial"/>
                <a:sym typeface="Arial"/>
              </a:defRPr>
            </a:pPr>
            <a:r>
              <a:t>When God's Spirit comes into a life, His presence makes the life holy, and work continues until he is taken from this world</a:t>
            </a:r>
          </a:p>
          <a:p>
            <a:pPr marL="164231" indent="-164231" algn="l" defTabSz="576072">
              <a:spcBef>
                <a:spcPts val="400"/>
              </a:spcBef>
              <a:buSzPct val="100000"/>
              <a:buChar char="•"/>
              <a:defRPr sz="1600">
                <a:solidFill>
                  <a:srgbClr val="FFFFFF"/>
                </a:solidFill>
                <a:latin typeface="Arial"/>
                <a:ea typeface="Arial"/>
                <a:cs typeface="Arial"/>
                <a:sym typeface="Arial"/>
              </a:defRPr>
            </a:pPr>
            <a:r>
              <a:t>HUMAN AGENCY: </a:t>
            </a:r>
          </a:p>
          <a:p>
            <a:pPr marL="164231" indent="-164231" algn="l" defTabSz="576072">
              <a:spcBef>
                <a:spcPts val="400"/>
              </a:spcBef>
              <a:buSzPct val="100000"/>
              <a:buChar char="•"/>
              <a:defRPr sz="1600">
                <a:solidFill>
                  <a:srgbClr val="FFFFFF"/>
                </a:solidFill>
                <a:latin typeface="Arial"/>
                <a:ea typeface="Arial"/>
                <a:cs typeface="Arial"/>
                <a:sym typeface="Arial"/>
              </a:defRPr>
            </a:pPr>
            <a:r>
              <a:t>Bringing Himself To Jesus: Through surrender, consecration, separation from the world, and the dedication of himself, man brings himself under the sanctifying influence of the Holy Spirit</a:t>
            </a:r>
          </a:p>
          <a:p>
            <a:pPr marL="164231" indent="-164231" algn="l" defTabSz="576072">
              <a:spcBef>
                <a:spcPts val="400"/>
              </a:spcBef>
              <a:buSzPct val="100000"/>
              <a:buChar char="•"/>
              <a:defRPr sz="1600">
                <a:solidFill>
                  <a:srgbClr val="FFFFFF"/>
                </a:solidFill>
                <a:latin typeface="Arial"/>
                <a:ea typeface="Arial"/>
                <a:cs typeface="Arial"/>
                <a:sym typeface="Arial"/>
              </a:defRPr>
            </a:pPr>
            <a:r>
              <a:t>The Saint's Walk, Faithfulness, Stewardship</a:t>
            </a:r>
          </a:p>
          <a:p>
            <a:pPr marL="164231" indent="-164231" algn="l" defTabSz="576072">
              <a:spcBef>
                <a:spcPts val="400"/>
              </a:spcBef>
              <a:buSzPct val="100000"/>
              <a:buChar char="•"/>
              <a:defRPr sz="1600">
                <a:solidFill>
                  <a:srgbClr val="FFFFFF"/>
                </a:solidFill>
                <a:latin typeface="Arial"/>
                <a:ea typeface="Arial"/>
                <a:cs typeface="Arial"/>
                <a:sym typeface="Arial"/>
              </a:defRPr>
            </a:pPr>
            <a:r>
              <a:t>References: Revelation 2:3; Matthew 25:14-30,10:42; 1 Cor. 9:24-25, 3:5-15; Revelation 22:12; Luke 19:11-27; 2 Timothy 4:6-8</a:t>
            </a:r>
          </a:p>
        </p:txBody>
      </p:sp>
      <p:sp>
        <p:nvSpPr>
          <p:cNvPr id="84" name="Lesson Two- Holiness"/>
          <p:cNvSpPr txBox="1"/>
          <p:nvPr/>
        </p:nvSpPr>
        <p:spPr>
          <a:xfrm>
            <a:off x="457029" y="108325"/>
            <a:ext cx="8229942" cy="7889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900">
                <a:latin typeface="Times New Roman"/>
                <a:ea typeface="Times New Roman"/>
                <a:cs typeface="Times New Roman"/>
                <a:sym typeface="Times New Roman"/>
              </a:defRPr>
            </a:lvl1pPr>
          </a:lstStyle>
          <a:p>
            <a:pPr/>
            <a:r>
              <a:t>Lesson Two- Holiness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Text Placeholder 2"/>
          <p:cNvSpPr txBox="1"/>
          <p:nvPr>
            <p:ph type="body" idx="1"/>
          </p:nvPr>
        </p:nvSpPr>
        <p:spPr>
          <a:xfrm>
            <a:off x="456857" y="1071942"/>
            <a:ext cx="8229942" cy="4726299"/>
          </a:xfrm>
          <a:prstGeom prst="rect">
            <a:avLst/>
          </a:prstGeom>
        </p:spPr>
        <p:txBody>
          <a:bodyPr/>
          <a:lstStyle/>
          <a:p>
            <a:pPr marL="260683" indent="-260683" algn="l">
              <a:buSzPct val="100000"/>
              <a:buChar char="•"/>
              <a:defRPr sz="2600">
                <a:solidFill>
                  <a:srgbClr val="FFFFFF"/>
                </a:solidFill>
                <a:latin typeface="Arial"/>
                <a:ea typeface="Arial"/>
                <a:cs typeface="Arial"/>
                <a:sym typeface="Arial"/>
              </a:defRPr>
            </a:pPr>
            <a:r>
              <a:t>JUDGMENT SEAT OF CHRIST: - 2 Corinthians 5:10</a:t>
            </a:r>
          </a:p>
          <a:p>
            <a:pPr marL="260683" indent="-260683" algn="l">
              <a:buSzPct val="100000"/>
              <a:buChar char="•"/>
              <a:defRPr sz="2600">
                <a:solidFill>
                  <a:srgbClr val="FFFFFF"/>
                </a:solidFill>
                <a:latin typeface="Arial"/>
                <a:ea typeface="Arial"/>
                <a:cs typeface="Arial"/>
                <a:sym typeface="Arial"/>
              </a:defRPr>
            </a:pPr>
            <a:r>
              <a:t>This is a judgment of WORKS of the saint not SINS</a:t>
            </a:r>
          </a:p>
          <a:p>
            <a:pPr marL="260683" indent="-260683" algn="l">
              <a:buSzPct val="100000"/>
              <a:buChar char="•"/>
              <a:defRPr sz="2600">
                <a:solidFill>
                  <a:srgbClr val="FFFFFF"/>
                </a:solidFill>
                <a:latin typeface="Arial"/>
                <a:ea typeface="Arial"/>
                <a:cs typeface="Arial"/>
                <a:sym typeface="Arial"/>
              </a:defRPr>
            </a:pPr>
            <a:r>
              <a:t>If there is KNOWN UNCONFESSED SIN in the heart and life of the child of God, he forfeits and loses his place for no sin can enter there</a:t>
            </a:r>
          </a:p>
        </p:txBody>
      </p:sp>
      <p:sp>
        <p:nvSpPr>
          <p:cNvPr id="87" name="Lesson Two- Holiness"/>
          <p:cNvSpPr txBox="1"/>
          <p:nvPr/>
        </p:nvSpPr>
        <p:spPr>
          <a:xfrm>
            <a:off x="457029" y="108325"/>
            <a:ext cx="8229942" cy="7889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900">
                <a:latin typeface="Times New Roman"/>
                <a:ea typeface="Times New Roman"/>
                <a:cs typeface="Times New Roman"/>
                <a:sym typeface="Times New Roman"/>
              </a:defRPr>
            </a:lvl1pPr>
          </a:lstStyle>
          <a:p>
            <a:pPr/>
            <a:r>
              <a:t>Lesson Two- Holiness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Text Placeholder 2"/>
          <p:cNvSpPr txBox="1"/>
          <p:nvPr>
            <p:ph type="body" idx="1"/>
          </p:nvPr>
        </p:nvSpPr>
        <p:spPr>
          <a:xfrm>
            <a:off x="456857" y="1071942"/>
            <a:ext cx="8229942" cy="4726299"/>
          </a:xfrm>
          <a:prstGeom prst="rect">
            <a:avLst/>
          </a:prstGeom>
        </p:spPr>
        <p:txBody>
          <a:bodyPr/>
          <a:lstStyle/>
          <a:p>
            <a:pPr marL="260683" indent="-260683" algn="l">
              <a:buSzPct val="100000"/>
              <a:buChar char="•"/>
              <a:defRPr sz="2600">
                <a:solidFill>
                  <a:srgbClr val="FFFFFF"/>
                </a:solidFill>
                <a:latin typeface="Arial"/>
                <a:ea typeface="Arial"/>
                <a:cs typeface="Arial"/>
                <a:sym typeface="Arial"/>
              </a:defRPr>
            </a:pPr>
            <a:r>
              <a:t>TWO KINDS OF PERFECTION:</a:t>
            </a:r>
          </a:p>
          <a:p>
            <a:pPr marL="260683" indent="-260683" algn="l">
              <a:buSzPct val="100000"/>
              <a:buChar char="•"/>
              <a:defRPr sz="2600">
                <a:solidFill>
                  <a:srgbClr val="FFFFFF"/>
                </a:solidFill>
                <a:latin typeface="Arial"/>
                <a:ea typeface="Arial"/>
                <a:cs typeface="Arial"/>
                <a:sym typeface="Arial"/>
              </a:defRPr>
            </a:pPr>
            <a:r>
              <a:t>ABSOLUTE: This kind of perfection belongs only to God</a:t>
            </a:r>
          </a:p>
          <a:p>
            <a:pPr marL="260683" indent="-260683" algn="l">
              <a:buSzPct val="100000"/>
              <a:buChar char="•"/>
              <a:defRPr sz="2600">
                <a:solidFill>
                  <a:srgbClr val="FFFFFF"/>
                </a:solidFill>
                <a:latin typeface="Arial"/>
                <a:ea typeface="Arial"/>
                <a:cs typeface="Arial"/>
                <a:sym typeface="Arial"/>
              </a:defRPr>
            </a:pPr>
            <a:r>
              <a:t>RELATIVE: Relative perfection fulfills the end for which it is designed</a:t>
            </a:r>
          </a:p>
          <a:p>
            <a:pPr marL="260683" indent="-260683" algn="l">
              <a:buSzPct val="100000"/>
              <a:buChar char="•"/>
              <a:defRPr sz="2600">
                <a:solidFill>
                  <a:srgbClr val="FFFFFF"/>
                </a:solidFill>
                <a:latin typeface="Arial"/>
                <a:ea typeface="Arial"/>
                <a:cs typeface="Arial"/>
                <a:sym typeface="Arial"/>
              </a:defRPr>
            </a:pPr>
            <a:r>
              <a:t>OLD TESTAMENT PERFECTION: </a:t>
            </a:r>
          </a:p>
          <a:p>
            <a:pPr marL="260683" indent="-260683" algn="l">
              <a:buSzPct val="100000"/>
              <a:buChar char="•"/>
              <a:defRPr sz="2600">
                <a:solidFill>
                  <a:srgbClr val="FFFFFF"/>
                </a:solidFill>
                <a:latin typeface="Arial"/>
                <a:ea typeface="Arial"/>
                <a:cs typeface="Arial"/>
                <a:sym typeface="Arial"/>
              </a:defRPr>
            </a:pPr>
            <a:r>
              <a:t>Genesis 6:9</a:t>
            </a:r>
          </a:p>
          <a:p>
            <a:pPr marL="260683" indent="-260683" algn="l">
              <a:buSzPct val="100000"/>
              <a:buChar char="•"/>
              <a:defRPr sz="2600">
                <a:solidFill>
                  <a:srgbClr val="FFFFFF"/>
                </a:solidFill>
                <a:latin typeface="Arial"/>
                <a:ea typeface="Arial"/>
                <a:cs typeface="Arial"/>
                <a:sym typeface="Arial"/>
              </a:defRPr>
            </a:pPr>
            <a:r>
              <a:t>The thought is the wholehearted desire and determination to do the will of God</a:t>
            </a:r>
          </a:p>
        </p:txBody>
      </p:sp>
      <p:sp>
        <p:nvSpPr>
          <p:cNvPr id="90" name="Lesson Three – Christian Perfection"/>
          <p:cNvSpPr txBox="1"/>
          <p:nvPr/>
        </p:nvSpPr>
        <p:spPr>
          <a:xfrm>
            <a:off x="457029" y="108324"/>
            <a:ext cx="8229942" cy="6789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100">
                <a:latin typeface="Times New Roman"/>
                <a:ea typeface="Times New Roman"/>
                <a:cs typeface="Times New Roman"/>
                <a:sym typeface="Times New Roman"/>
              </a:defRPr>
            </a:lvl1pPr>
          </a:lstStyle>
          <a:p>
            <a:pPr/>
            <a:r>
              <a:t>Lesson Three – Christian Perfection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Text Placeholder 2"/>
          <p:cNvSpPr txBox="1"/>
          <p:nvPr>
            <p:ph type="body" idx="1"/>
          </p:nvPr>
        </p:nvSpPr>
        <p:spPr>
          <a:xfrm>
            <a:off x="456857" y="1071942"/>
            <a:ext cx="8229942" cy="4726299"/>
          </a:xfrm>
          <a:prstGeom prst="rect">
            <a:avLst/>
          </a:prstGeom>
        </p:spPr>
        <p:txBody>
          <a:bodyPr/>
          <a:lstStyle/>
          <a:p>
            <a:pPr marL="232008" indent="-232008" algn="l" defTabSz="813816">
              <a:spcBef>
                <a:spcPts val="600"/>
              </a:spcBef>
              <a:buSzPct val="100000"/>
              <a:buChar char="•"/>
              <a:defRPr sz="2300">
                <a:solidFill>
                  <a:srgbClr val="FFFFFF"/>
                </a:solidFill>
                <a:latin typeface="Arial"/>
                <a:ea typeface="Arial"/>
                <a:cs typeface="Arial"/>
                <a:sym typeface="Arial"/>
              </a:defRPr>
            </a:pPr>
            <a:r>
              <a:t>MEANING OF PERFECTION: </a:t>
            </a:r>
          </a:p>
          <a:p>
            <a:pPr marL="232008" indent="-232008" algn="l" defTabSz="813816">
              <a:spcBef>
                <a:spcPts val="600"/>
              </a:spcBef>
              <a:buSzPct val="100000"/>
              <a:buChar char="•"/>
              <a:defRPr sz="2300">
                <a:solidFill>
                  <a:srgbClr val="FFFFFF"/>
                </a:solidFill>
                <a:latin typeface="Arial"/>
                <a:ea typeface="Arial"/>
                <a:cs typeface="Arial"/>
                <a:sym typeface="Arial"/>
              </a:defRPr>
            </a:pPr>
            <a:r>
              <a:t>Positional perfection in Christ - the result of Christ's work for us (Hebrews 10:14)</a:t>
            </a:r>
          </a:p>
          <a:p>
            <a:pPr marL="232008" indent="-232008" algn="l" defTabSz="813816">
              <a:spcBef>
                <a:spcPts val="600"/>
              </a:spcBef>
              <a:buSzPct val="100000"/>
              <a:buChar char="•"/>
              <a:defRPr sz="2300">
                <a:solidFill>
                  <a:srgbClr val="FFFFFF"/>
                </a:solidFill>
                <a:latin typeface="Arial"/>
                <a:ea typeface="Arial"/>
                <a:cs typeface="Arial"/>
                <a:sym typeface="Arial"/>
              </a:defRPr>
            </a:pPr>
            <a:r>
              <a:t>Spiritual maturity and understanding as opposed to spiritual childhood. (1 Cor. 2:6; 14:20; 2 Cor. 13:11; Phil. 3:15; 2 Tim. 3:17)Progxessive perfection (Galatians 3: 3)</a:t>
            </a:r>
          </a:p>
          <a:p>
            <a:pPr marL="232008" indent="-232008" algn="l" defTabSz="813816">
              <a:spcBef>
                <a:spcPts val="600"/>
              </a:spcBef>
              <a:buSzPct val="100000"/>
              <a:buChar char="•"/>
              <a:defRPr sz="2300">
                <a:solidFill>
                  <a:srgbClr val="FFFFFF"/>
                </a:solidFill>
                <a:latin typeface="Arial"/>
                <a:ea typeface="Arial"/>
                <a:cs typeface="Arial"/>
                <a:sym typeface="Arial"/>
              </a:defRPr>
            </a:pPr>
            <a:r>
              <a:t>Perfection in certain particulars: the will of God, the love of man, the service, etc. (Col. 4:12; Matt. 5:48; Hebrews 13:21)</a:t>
            </a:r>
          </a:p>
          <a:p>
            <a:pPr marL="232008" indent="-232008" algn="l" defTabSz="813816">
              <a:spcBef>
                <a:spcPts val="600"/>
              </a:spcBef>
              <a:buSzPct val="100000"/>
              <a:buChar char="•"/>
              <a:defRPr sz="2300">
                <a:solidFill>
                  <a:srgbClr val="FFFFFF"/>
                </a:solidFill>
                <a:latin typeface="Arial"/>
                <a:ea typeface="Arial"/>
                <a:cs typeface="Arial"/>
                <a:sym typeface="Arial"/>
              </a:defRPr>
            </a:pPr>
            <a:r>
              <a:t>The ultimate perfection of the individual in heaven (Col. 1:28; Phil. 3:12; 1 Peter 5:10)</a:t>
            </a:r>
          </a:p>
          <a:p>
            <a:pPr marL="232008" indent="-232008" algn="l" defTabSz="813816">
              <a:spcBef>
                <a:spcPts val="600"/>
              </a:spcBef>
              <a:buSzPct val="100000"/>
              <a:buChar char="•"/>
              <a:defRPr sz="2300">
                <a:solidFill>
                  <a:srgbClr val="FFFFFF"/>
                </a:solidFill>
                <a:latin typeface="Arial"/>
                <a:ea typeface="Arial"/>
                <a:cs typeface="Arial"/>
                <a:sym typeface="Arial"/>
              </a:defRPr>
            </a:pPr>
            <a:r>
              <a:t>The ultimate perfection of the church or the corporate body of saints (Eph. 4:13; John 17:23).</a:t>
            </a:r>
          </a:p>
        </p:txBody>
      </p:sp>
      <p:sp>
        <p:nvSpPr>
          <p:cNvPr id="93" name="Lesson Three – Christian Perfection"/>
          <p:cNvSpPr txBox="1"/>
          <p:nvPr/>
        </p:nvSpPr>
        <p:spPr>
          <a:xfrm>
            <a:off x="457029" y="108324"/>
            <a:ext cx="8229942" cy="6789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4100">
                <a:latin typeface="Times New Roman"/>
                <a:ea typeface="Times New Roman"/>
                <a:cs typeface="Times New Roman"/>
                <a:sym typeface="Times New Roman"/>
              </a:defRPr>
            </a:lvl1pPr>
          </a:lstStyle>
          <a:p>
            <a:pPr/>
            <a:r>
              <a:t>Lesson Three – Christian Perfection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