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1" r:id="rId4"/>
    <p:sldId id="260" r:id="rId5"/>
    <p:sldId id="259" r:id="rId6"/>
    <p:sldId id="258"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417"/>
    <p:restoredTop sz="94586"/>
  </p:normalViewPr>
  <p:slideViewPr>
    <p:cSldViewPr snapToGrid="0" snapToObjects="1">
      <p:cViewPr varScale="1">
        <p:scale>
          <a:sx n="80" d="100"/>
          <a:sy n="80" d="100"/>
        </p:scale>
        <p:origin x="184" y="8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78016A-5516-604D-9EA2-901FA51B299B}"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83728-F433-BC40-A507-6B58F4B3F12B}" type="slidenum">
              <a:rPr lang="en-US" smtClean="0"/>
              <a:t>‹#›</a:t>
            </a:fld>
            <a:endParaRPr lang="en-US"/>
          </a:p>
        </p:txBody>
      </p:sp>
    </p:spTree>
    <p:extLst>
      <p:ext uri="{BB962C8B-B14F-4D97-AF65-F5344CB8AC3E}">
        <p14:creationId xmlns:p14="http://schemas.microsoft.com/office/powerpoint/2010/main" val="791160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78016A-5516-604D-9EA2-901FA51B299B}"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83728-F433-BC40-A507-6B58F4B3F12B}" type="slidenum">
              <a:rPr lang="en-US" smtClean="0"/>
              <a:t>‹#›</a:t>
            </a:fld>
            <a:endParaRPr lang="en-US"/>
          </a:p>
        </p:txBody>
      </p:sp>
    </p:spTree>
    <p:extLst>
      <p:ext uri="{BB962C8B-B14F-4D97-AF65-F5344CB8AC3E}">
        <p14:creationId xmlns:p14="http://schemas.microsoft.com/office/powerpoint/2010/main" val="1258798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78016A-5516-604D-9EA2-901FA51B299B}"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83728-F433-BC40-A507-6B58F4B3F12B}" type="slidenum">
              <a:rPr lang="en-US" smtClean="0"/>
              <a:t>‹#›</a:t>
            </a:fld>
            <a:endParaRPr lang="en-US"/>
          </a:p>
        </p:txBody>
      </p:sp>
    </p:spTree>
    <p:extLst>
      <p:ext uri="{BB962C8B-B14F-4D97-AF65-F5344CB8AC3E}">
        <p14:creationId xmlns:p14="http://schemas.microsoft.com/office/powerpoint/2010/main" val="1375999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78016A-5516-604D-9EA2-901FA51B299B}"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83728-F433-BC40-A507-6B58F4B3F12B}" type="slidenum">
              <a:rPr lang="en-US" smtClean="0"/>
              <a:t>‹#›</a:t>
            </a:fld>
            <a:endParaRPr lang="en-US"/>
          </a:p>
        </p:txBody>
      </p:sp>
    </p:spTree>
    <p:extLst>
      <p:ext uri="{BB962C8B-B14F-4D97-AF65-F5344CB8AC3E}">
        <p14:creationId xmlns:p14="http://schemas.microsoft.com/office/powerpoint/2010/main" val="530067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78016A-5516-604D-9EA2-901FA51B299B}" type="datetimeFigureOut">
              <a:rPr lang="en-US" smtClean="0"/>
              <a:t>11/5/19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283728-F433-BC40-A507-6B58F4B3F12B}" type="slidenum">
              <a:rPr lang="en-US" smtClean="0"/>
              <a:t>‹#›</a:t>
            </a:fld>
            <a:endParaRPr lang="en-US"/>
          </a:p>
        </p:txBody>
      </p:sp>
    </p:spTree>
    <p:extLst>
      <p:ext uri="{BB962C8B-B14F-4D97-AF65-F5344CB8AC3E}">
        <p14:creationId xmlns:p14="http://schemas.microsoft.com/office/powerpoint/2010/main" val="1907604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78016A-5516-604D-9EA2-901FA51B299B}" type="datetimeFigureOut">
              <a:rPr lang="en-US" smtClean="0"/>
              <a:t>11/5/19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83728-F433-BC40-A507-6B58F4B3F12B}" type="slidenum">
              <a:rPr lang="en-US" smtClean="0"/>
              <a:t>‹#›</a:t>
            </a:fld>
            <a:endParaRPr lang="en-US"/>
          </a:p>
        </p:txBody>
      </p:sp>
    </p:spTree>
    <p:extLst>
      <p:ext uri="{BB962C8B-B14F-4D97-AF65-F5344CB8AC3E}">
        <p14:creationId xmlns:p14="http://schemas.microsoft.com/office/powerpoint/2010/main" val="836457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78016A-5516-604D-9EA2-901FA51B299B}" type="datetimeFigureOut">
              <a:rPr lang="en-US" smtClean="0"/>
              <a:t>11/5/19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283728-F433-BC40-A507-6B58F4B3F12B}" type="slidenum">
              <a:rPr lang="en-US" smtClean="0"/>
              <a:t>‹#›</a:t>
            </a:fld>
            <a:endParaRPr lang="en-US"/>
          </a:p>
        </p:txBody>
      </p:sp>
    </p:spTree>
    <p:extLst>
      <p:ext uri="{BB962C8B-B14F-4D97-AF65-F5344CB8AC3E}">
        <p14:creationId xmlns:p14="http://schemas.microsoft.com/office/powerpoint/2010/main" val="1389861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78016A-5516-604D-9EA2-901FA51B299B}" type="datetimeFigureOut">
              <a:rPr lang="en-US" smtClean="0"/>
              <a:t>11/5/19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283728-F433-BC40-A507-6B58F4B3F12B}" type="slidenum">
              <a:rPr lang="en-US" smtClean="0"/>
              <a:t>‹#›</a:t>
            </a:fld>
            <a:endParaRPr lang="en-US"/>
          </a:p>
        </p:txBody>
      </p:sp>
    </p:spTree>
    <p:extLst>
      <p:ext uri="{BB962C8B-B14F-4D97-AF65-F5344CB8AC3E}">
        <p14:creationId xmlns:p14="http://schemas.microsoft.com/office/powerpoint/2010/main" val="409647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78016A-5516-604D-9EA2-901FA51B299B}" type="datetimeFigureOut">
              <a:rPr lang="en-US" smtClean="0"/>
              <a:t>11/5/19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283728-F433-BC40-A507-6B58F4B3F12B}" type="slidenum">
              <a:rPr lang="en-US" smtClean="0"/>
              <a:t>‹#›</a:t>
            </a:fld>
            <a:endParaRPr lang="en-US"/>
          </a:p>
        </p:txBody>
      </p:sp>
    </p:spTree>
    <p:extLst>
      <p:ext uri="{BB962C8B-B14F-4D97-AF65-F5344CB8AC3E}">
        <p14:creationId xmlns:p14="http://schemas.microsoft.com/office/powerpoint/2010/main" val="1156904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78016A-5516-604D-9EA2-901FA51B299B}" type="datetimeFigureOut">
              <a:rPr lang="en-US" smtClean="0"/>
              <a:t>11/5/19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83728-F433-BC40-A507-6B58F4B3F12B}" type="slidenum">
              <a:rPr lang="en-US" smtClean="0"/>
              <a:t>‹#›</a:t>
            </a:fld>
            <a:endParaRPr lang="en-US"/>
          </a:p>
        </p:txBody>
      </p:sp>
    </p:spTree>
    <p:extLst>
      <p:ext uri="{BB962C8B-B14F-4D97-AF65-F5344CB8AC3E}">
        <p14:creationId xmlns:p14="http://schemas.microsoft.com/office/powerpoint/2010/main" val="29999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578016A-5516-604D-9EA2-901FA51B299B}" type="datetimeFigureOut">
              <a:rPr lang="en-US" smtClean="0"/>
              <a:t>11/5/19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283728-F433-BC40-A507-6B58F4B3F12B}" type="slidenum">
              <a:rPr lang="en-US" smtClean="0"/>
              <a:t>‹#›</a:t>
            </a:fld>
            <a:endParaRPr lang="en-US"/>
          </a:p>
        </p:txBody>
      </p:sp>
    </p:spTree>
    <p:extLst>
      <p:ext uri="{BB962C8B-B14F-4D97-AF65-F5344CB8AC3E}">
        <p14:creationId xmlns:p14="http://schemas.microsoft.com/office/powerpoint/2010/main" val="344520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78016A-5516-604D-9EA2-901FA51B299B}" type="datetimeFigureOut">
              <a:rPr lang="en-US" smtClean="0"/>
              <a:t>11/5/19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283728-F433-BC40-A507-6B58F4B3F12B}" type="slidenum">
              <a:rPr lang="en-US" smtClean="0"/>
              <a:t>‹#›</a:t>
            </a:fld>
            <a:endParaRPr lang="en-US"/>
          </a:p>
        </p:txBody>
      </p:sp>
    </p:spTree>
    <p:extLst>
      <p:ext uri="{BB962C8B-B14F-4D97-AF65-F5344CB8AC3E}">
        <p14:creationId xmlns:p14="http://schemas.microsoft.com/office/powerpoint/2010/main" val="11276828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EE47F9D-2346-0446-A013-4AE67AB791EE}"/>
              </a:ext>
            </a:extLst>
          </p:cNvPr>
          <p:cNvSpPr txBox="1"/>
          <p:nvPr/>
        </p:nvSpPr>
        <p:spPr>
          <a:xfrm>
            <a:off x="3917092" y="2372497"/>
            <a:ext cx="2162433" cy="369332"/>
          </a:xfrm>
          <a:prstGeom prst="rect">
            <a:avLst/>
          </a:prstGeom>
          <a:noFill/>
        </p:spPr>
        <p:txBody>
          <a:bodyPr wrap="square" rtlCol="0">
            <a:spAutoFit/>
          </a:bodyPr>
          <a:lstStyle/>
          <a:p>
            <a:r>
              <a:rPr lang="en-US" dirty="0"/>
              <a:t>(Continued)</a:t>
            </a:r>
          </a:p>
        </p:txBody>
      </p:sp>
    </p:spTree>
    <p:extLst>
      <p:ext uri="{BB962C8B-B14F-4D97-AF65-F5344CB8AC3E}">
        <p14:creationId xmlns:p14="http://schemas.microsoft.com/office/powerpoint/2010/main" val="680985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06487-A9DA-9D47-9BE6-DED65087FE0F}"/>
              </a:ext>
            </a:extLst>
          </p:cNvPr>
          <p:cNvSpPr>
            <a:spLocks noGrp="1"/>
          </p:cNvSpPr>
          <p:nvPr>
            <p:ph type="title"/>
          </p:nvPr>
        </p:nvSpPr>
        <p:spPr>
          <a:xfrm>
            <a:off x="628650" y="646157"/>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How to Deal with a </a:t>
            </a:r>
            <a:br>
              <a:rPr lang="en-US" dirty="0">
                <a:solidFill>
                  <a:schemeClr val="bg1"/>
                </a:solidFill>
                <a:latin typeface="Times New Roman" panose="02020603050405020304" pitchFamily="18" charset="0"/>
                <a:cs typeface="Times New Roman" panose="02020603050405020304" pitchFamily="18" charset="0"/>
              </a:rPr>
            </a:br>
            <a:r>
              <a:rPr lang="en-US" dirty="0">
                <a:solidFill>
                  <a:schemeClr val="bg1"/>
                </a:solidFill>
                <a:latin typeface="Times New Roman" panose="02020603050405020304" pitchFamily="18" charset="0"/>
                <a:cs typeface="Times New Roman" panose="02020603050405020304" pitchFamily="18" charset="0"/>
              </a:rPr>
              <a:t>Procrastinator</a:t>
            </a:r>
          </a:p>
        </p:txBody>
      </p:sp>
      <p:sp>
        <p:nvSpPr>
          <p:cNvPr id="3" name="Content Placeholder 2">
            <a:extLst>
              <a:ext uri="{FF2B5EF4-FFF2-40B4-BE49-F238E27FC236}">
                <a16:creationId xmlns:a16="http://schemas.microsoft.com/office/drawing/2014/main" id="{05E78405-4D53-A140-B8C9-9645F4A54F9C}"/>
              </a:ext>
            </a:extLst>
          </p:cNvPr>
          <p:cNvSpPr>
            <a:spLocks noGrp="1"/>
          </p:cNvSpPr>
          <p:nvPr>
            <p:ph idx="1"/>
          </p:nvPr>
        </p:nvSpPr>
        <p:spPr>
          <a:xfrm>
            <a:off x="628650" y="1998620"/>
            <a:ext cx="7886700" cy="4351338"/>
          </a:xfrm>
        </p:spPr>
        <p:txBody>
          <a:bodyPr/>
          <a:lstStyle/>
          <a:p>
            <a:r>
              <a:rPr lang="en-US" altLang="en-US" dirty="0">
                <a:solidFill>
                  <a:schemeClr val="bg1"/>
                </a:solidFill>
                <a:latin typeface="Arial" panose="020B0604020202020204" pitchFamily="34" charset="0"/>
                <a:cs typeface="Arial" panose="020B0604020202020204" pitchFamily="34" charset="0"/>
              </a:rPr>
              <a:t>Finally, if possible, use illustrations of people who postponed their salvation and died without being saved. </a:t>
            </a:r>
          </a:p>
          <a:p>
            <a:endParaRPr lang="en-US" alt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By all means press for an immediate decision if you feel that the Holy Spirit is dealing with them.</a:t>
            </a:r>
          </a:p>
          <a:p>
            <a:endParaRPr lang="en-US" dirty="0"/>
          </a:p>
        </p:txBody>
      </p:sp>
    </p:spTree>
    <p:extLst>
      <p:ext uri="{BB962C8B-B14F-4D97-AF65-F5344CB8AC3E}">
        <p14:creationId xmlns:p14="http://schemas.microsoft.com/office/powerpoint/2010/main" val="245642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F67D8-E5D3-BB4D-ADC8-486E8C32A4EB}"/>
              </a:ext>
            </a:extLst>
          </p:cNvPr>
          <p:cNvSpPr>
            <a:spLocks noGrp="1"/>
          </p:cNvSpPr>
          <p:nvPr>
            <p:ph type="title"/>
          </p:nvPr>
        </p:nvSpPr>
        <p:spPr>
          <a:xfrm>
            <a:off x="628650" y="624618"/>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The nearness of Jesus Effects Personal Evangelism</a:t>
            </a:r>
          </a:p>
        </p:txBody>
      </p:sp>
      <p:sp>
        <p:nvSpPr>
          <p:cNvPr id="3" name="Content Placeholder 2">
            <a:extLst>
              <a:ext uri="{FF2B5EF4-FFF2-40B4-BE49-F238E27FC236}">
                <a16:creationId xmlns:a16="http://schemas.microsoft.com/office/drawing/2014/main" id="{4C3A4BE5-425E-9D49-B6AC-A375C99F5535}"/>
              </a:ext>
            </a:extLst>
          </p:cNvPr>
          <p:cNvSpPr>
            <a:spLocks noGrp="1"/>
          </p:cNvSpPr>
          <p:nvPr>
            <p:ph idx="1"/>
          </p:nvPr>
        </p:nvSpPr>
        <p:spPr>
          <a:xfrm>
            <a:off x="628650" y="2127764"/>
            <a:ext cx="7886700" cy="4351338"/>
          </a:xfrm>
        </p:spPr>
        <p:txBody>
          <a:bodyPr/>
          <a:lstStyle/>
          <a:p>
            <a:r>
              <a:rPr lang="en-US" altLang="en-US" dirty="0">
                <a:solidFill>
                  <a:schemeClr val="bg1"/>
                </a:solidFill>
                <a:latin typeface="Arial" panose="020B0604020202020204" pitchFamily="34" charset="0"/>
                <a:cs typeface="Arial" panose="020B0604020202020204" pitchFamily="34" charset="0"/>
              </a:rPr>
              <a:t>Every soul winner should be fully aware of the signs of the times. </a:t>
            </a:r>
          </a:p>
          <a:p>
            <a:endParaRPr lang="en-US" alt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Today we wrestle with demon powers and in dealing with many souls we must have the Holy Ghost power and anointing.</a:t>
            </a:r>
          </a:p>
          <a:p>
            <a:endParaRPr lang="en-US" dirty="0"/>
          </a:p>
        </p:txBody>
      </p:sp>
    </p:spTree>
    <p:extLst>
      <p:ext uri="{BB962C8B-B14F-4D97-AF65-F5344CB8AC3E}">
        <p14:creationId xmlns:p14="http://schemas.microsoft.com/office/powerpoint/2010/main" val="679581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F67D8-E5D3-BB4D-ADC8-486E8C32A4EB}"/>
              </a:ext>
            </a:extLst>
          </p:cNvPr>
          <p:cNvSpPr>
            <a:spLocks noGrp="1"/>
          </p:cNvSpPr>
          <p:nvPr>
            <p:ph type="title"/>
          </p:nvPr>
        </p:nvSpPr>
        <p:spPr>
          <a:xfrm>
            <a:off x="628650" y="624618"/>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The nearness of Jesus Effects Personal Evangelism</a:t>
            </a:r>
          </a:p>
        </p:txBody>
      </p:sp>
      <p:sp>
        <p:nvSpPr>
          <p:cNvPr id="3" name="Content Placeholder 2">
            <a:extLst>
              <a:ext uri="{FF2B5EF4-FFF2-40B4-BE49-F238E27FC236}">
                <a16:creationId xmlns:a16="http://schemas.microsoft.com/office/drawing/2014/main" id="{4C3A4BE5-425E-9D49-B6AC-A375C99F5535}"/>
              </a:ext>
            </a:extLst>
          </p:cNvPr>
          <p:cNvSpPr>
            <a:spLocks noGrp="1"/>
          </p:cNvSpPr>
          <p:nvPr>
            <p:ph idx="1"/>
          </p:nvPr>
        </p:nvSpPr>
        <p:spPr>
          <a:xfrm>
            <a:off x="628650" y="2127764"/>
            <a:ext cx="7886700" cy="4351338"/>
          </a:xfrm>
        </p:spPr>
        <p:txBody>
          <a:bodyPr/>
          <a:lstStyle/>
          <a:p>
            <a:pPr>
              <a:defRPr/>
            </a:pPr>
            <a:r>
              <a:rPr lang="en-US" dirty="0">
                <a:solidFill>
                  <a:schemeClr val="bg1"/>
                </a:solidFill>
                <a:latin typeface="Arial" panose="020B0604020202020204" pitchFamily="34" charset="0"/>
                <a:cs typeface="Arial" panose="020B0604020202020204" pitchFamily="34" charset="0"/>
              </a:rPr>
              <a:t>Here are a few of the fulfilled prophecies that affect the personal dealing with souls:</a:t>
            </a:r>
          </a:p>
          <a:p>
            <a:pPr>
              <a:defRPr/>
            </a:pPr>
            <a:endParaRPr lang="en-US" dirty="0">
              <a:solidFill>
                <a:schemeClr val="bg1"/>
              </a:solidFill>
              <a:latin typeface="Arial" panose="020B0604020202020204" pitchFamily="34" charset="0"/>
              <a:cs typeface="Arial" panose="020B0604020202020204" pitchFamily="34" charset="0"/>
            </a:endParaRPr>
          </a:p>
          <a:p>
            <a:pPr lvl="1">
              <a:defRPr/>
            </a:pPr>
            <a:r>
              <a:rPr lang="en-US" sz="2800" dirty="0">
                <a:solidFill>
                  <a:schemeClr val="bg1"/>
                </a:solidFill>
                <a:latin typeface="Arial" panose="020B0604020202020204" pitchFamily="34" charset="0"/>
                <a:cs typeface="Arial" panose="020B0604020202020204" pitchFamily="34" charset="0"/>
              </a:rPr>
              <a:t>A denial of God and the </a:t>
            </a:r>
            <a:r>
              <a:rPr lang="en-US" sz="2800" dirty="0" err="1">
                <a:solidFill>
                  <a:schemeClr val="bg1"/>
                </a:solidFill>
                <a:latin typeface="Arial" panose="020B0604020202020204" pitchFamily="34" charset="0"/>
                <a:cs typeface="Arial" panose="020B0604020202020204" pitchFamily="34" charset="0"/>
              </a:rPr>
              <a:t>Saviour</a:t>
            </a:r>
            <a:r>
              <a:rPr lang="en-US" sz="2800" dirty="0">
                <a:solidFill>
                  <a:schemeClr val="bg1"/>
                </a:solidFill>
                <a:latin typeface="Arial" panose="020B0604020202020204" pitchFamily="34" charset="0"/>
                <a:cs typeface="Arial" panose="020B0604020202020204" pitchFamily="34" charset="0"/>
              </a:rPr>
              <a:t>. </a:t>
            </a:r>
          </a:p>
          <a:p>
            <a:pPr lvl="1">
              <a:buNone/>
              <a:defRPr/>
            </a:pPr>
            <a:r>
              <a:rPr lang="en-US" sz="2800" dirty="0">
                <a:solidFill>
                  <a:schemeClr val="bg1"/>
                </a:solidFill>
                <a:latin typeface="Arial" panose="020B0604020202020204" pitchFamily="34" charset="0"/>
                <a:cs typeface="Arial" panose="020B0604020202020204" pitchFamily="34" charset="0"/>
              </a:rPr>
              <a:t>	Jude 4.</a:t>
            </a:r>
          </a:p>
          <a:p>
            <a:pPr lvl="1">
              <a:buNone/>
              <a:defRPr/>
            </a:pPr>
            <a:endParaRPr lang="en-US" sz="2800" dirty="0">
              <a:solidFill>
                <a:schemeClr val="bg1"/>
              </a:solidFill>
              <a:latin typeface="Arial" panose="020B0604020202020204" pitchFamily="34" charset="0"/>
              <a:cs typeface="Arial" panose="020B0604020202020204" pitchFamily="34" charset="0"/>
            </a:endParaRPr>
          </a:p>
          <a:p>
            <a:pPr lvl="1">
              <a:defRPr/>
            </a:pPr>
            <a:r>
              <a:rPr lang="en-US" sz="2800" dirty="0">
                <a:solidFill>
                  <a:schemeClr val="bg1"/>
                </a:solidFill>
                <a:latin typeface="Arial" panose="020B0604020202020204" pitchFamily="34" charset="0"/>
                <a:cs typeface="Arial" panose="020B0604020202020204" pitchFamily="34" charset="0"/>
              </a:rPr>
              <a:t>A denial of the humanity of Jesus. I John 4:3.</a:t>
            </a:r>
          </a:p>
          <a:p>
            <a:endParaRPr lang="en-US" dirty="0"/>
          </a:p>
        </p:txBody>
      </p:sp>
    </p:spTree>
    <p:extLst>
      <p:ext uri="{BB962C8B-B14F-4D97-AF65-F5344CB8AC3E}">
        <p14:creationId xmlns:p14="http://schemas.microsoft.com/office/powerpoint/2010/main" val="3303086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F67D8-E5D3-BB4D-ADC8-486E8C32A4EB}"/>
              </a:ext>
            </a:extLst>
          </p:cNvPr>
          <p:cNvSpPr>
            <a:spLocks noGrp="1"/>
          </p:cNvSpPr>
          <p:nvPr>
            <p:ph type="title"/>
          </p:nvPr>
        </p:nvSpPr>
        <p:spPr>
          <a:xfrm>
            <a:off x="628650" y="624618"/>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The nearness of Jesus Effects Personal Evangelism</a:t>
            </a:r>
          </a:p>
        </p:txBody>
      </p:sp>
      <p:sp>
        <p:nvSpPr>
          <p:cNvPr id="3" name="Content Placeholder 2">
            <a:extLst>
              <a:ext uri="{FF2B5EF4-FFF2-40B4-BE49-F238E27FC236}">
                <a16:creationId xmlns:a16="http://schemas.microsoft.com/office/drawing/2014/main" id="{4C3A4BE5-425E-9D49-B6AC-A375C99F5535}"/>
              </a:ext>
            </a:extLst>
          </p:cNvPr>
          <p:cNvSpPr>
            <a:spLocks noGrp="1"/>
          </p:cNvSpPr>
          <p:nvPr>
            <p:ph idx="1"/>
          </p:nvPr>
        </p:nvSpPr>
        <p:spPr>
          <a:xfrm>
            <a:off x="628650" y="2127764"/>
            <a:ext cx="7886700" cy="4351338"/>
          </a:xfrm>
        </p:spPr>
        <p:txBody>
          <a:bodyPr>
            <a:normAutofit fontScale="92500" lnSpcReduction="20000"/>
          </a:bodyPr>
          <a:lstStyle/>
          <a:p>
            <a:pPr lvl="1">
              <a:defRPr/>
            </a:pPr>
            <a:r>
              <a:rPr lang="en-US" sz="2800" dirty="0">
                <a:solidFill>
                  <a:schemeClr val="bg1"/>
                </a:solidFill>
              </a:rPr>
              <a:t>A denial of the Atonement. II Peter 2:1.</a:t>
            </a:r>
          </a:p>
          <a:p>
            <a:pPr lvl="1">
              <a:defRPr/>
            </a:pPr>
            <a:endParaRPr lang="en-US" sz="2800" dirty="0">
              <a:solidFill>
                <a:schemeClr val="bg1"/>
              </a:solidFill>
            </a:endParaRPr>
          </a:p>
          <a:p>
            <a:pPr lvl="1">
              <a:defRPr/>
            </a:pPr>
            <a:r>
              <a:rPr lang="en-US" sz="2800" dirty="0">
                <a:solidFill>
                  <a:schemeClr val="bg1"/>
                </a:solidFill>
              </a:rPr>
              <a:t>A denial of godliness. II Timothy 3:1-5.</a:t>
            </a:r>
          </a:p>
          <a:p>
            <a:pPr lvl="1">
              <a:defRPr/>
            </a:pPr>
            <a:endParaRPr lang="en-US" sz="2800" dirty="0">
              <a:solidFill>
                <a:schemeClr val="bg1"/>
              </a:solidFill>
            </a:endParaRPr>
          </a:p>
          <a:p>
            <a:pPr lvl="1">
              <a:defRPr/>
            </a:pPr>
            <a:r>
              <a:rPr lang="en-US" sz="2800" dirty="0">
                <a:solidFill>
                  <a:schemeClr val="bg1"/>
                </a:solidFill>
              </a:rPr>
              <a:t>A denial of sound doctrine. II Timothy 3:1-5.</a:t>
            </a:r>
          </a:p>
          <a:p>
            <a:pPr lvl="1">
              <a:defRPr/>
            </a:pPr>
            <a:endParaRPr lang="en-US" sz="2800" dirty="0">
              <a:solidFill>
                <a:schemeClr val="bg1"/>
              </a:solidFill>
            </a:endParaRPr>
          </a:p>
          <a:p>
            <a:pPr lvl="1">
              <a:defRPr/>
            </a:pPr>
            <a:r>
              <a:rPr lang="en-US" sz="2800" dirty="0">
                <a:solidFill>
                  <a:schemeClr val="bg1"/>
                </a:solidFill>
              </a:rPr>
              <a:t>A denial of authority. Jude 8.</a:t>
            </a:r>
          </a:p>
          <a:p>
            <a:pPr lvl="1">
              <a:defRPr/>
            </a:pPr>
            <a:endParaRPr lang="en-US" sz="2800" dirty="0">
              <a:solidFill>
                <a:schemeClr val="bg1"/>
              </a:solidFill>
            </a:endParaRPr>
          </a:p>
          <a:p>
            <a:pPr lvl="1">
              <a:defRPr/>
            </a:pPr>
            <a:r>
              <a:rPr lang="en-US" sz="2800" dirty="0">
                <a:solidFill>
                  <a:schemeClr val="bg1"/>
                </a:solidFill>
              </a:rPr>
              <a:t>Apostate professing Christendom. </a:t>
            </a:r>
          </a:p>
          <a:p>
            <a:pPr lvl="1">
              <a:defRPr/>
            </a:pPr>
            <a:endParaRPr lang="en-US" sz="2800" dirty="0">
              <a:solidFill>
                <a:schemeClr val="bg1"/>
              </a:solidFill>
            </a:endParaRPr>
          </a:p>
          <a:p>
            <a:pPr lvl="1">
              <a:defRPr/>
            </a:pPr>
            <a:r>
              <a:rPr lang="en-US" sz="2800" dirty="0">
                <a:solidFill>
                  <a:schemeClr val="bg1"/>
                </a:solidFill>
              </a:rPr>
              <a:t>The rise of devil worship and seducing spirits. I Timothy 4:1-3</a:t>
            </a:r>
          </a:p>
          <a:p>
            <a:endParaRPr lang="en-US" dirty="0"/>
          </a:p>
        </p:txBody>
      </p:sp>
    </p:spTree>
    <p:extLst>
      <p:ext uri="{BB962C8B-B14F-4D97-AF65-F5344CB8AC3E}">
        <p14:creationId xmlns:p14="http://schemas.microsoft.com/office/powerpoint/2010/main" val="3928166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7FCE0-9E7B-084E-BBC8-3546BD5A257F}"/>
              </a:ext>
            </a:extLst>
          </p:cNvPr>
          <p:cNvSpPr>
            <a:spLocks noGrp="1"/>
          </p:cNvSpPr>
          <p:nvPr>
            <p:ph type="title"/>
          </p:nvPr>
        </p:nvSpPr>
        <p:spPr>
          <a:xfrm>
            <a:off x="628650" y="661688"/>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How to deal with Trinity Tradition</a:t>
            </a:r>
          </a:p>
        </p:txBody>
      </p:sp>
      <p:sp>
        <p:nvSpPr>
          <p:cNvPr id="3" name="Content Placeholder 2">
            <a:extLst>
              <a:ext uri="{FF2B5EF4-FFF2-40B4-BE49-F238E27FC236}">
                <a16:creationId xmlns:a16="http://schemas.microsoft.com/office/drawing/2014/main" id="{6A94ECCB-4355-FB43-BB4D-9F518E891C3A}"/>
              </a:ext>
            </a:extLst>
          </p:cNvPr>
          <p:cNvSpPr>
            <a:spLocks noGrp="1"/>
          </p:cNvSpPr>
          <p:nvPr>
            <p:ph idx="1"/>
          </p:nvPr>
        </p:nvSpPr>
        <p:spPr>
          <a:xfrm>
            <a:off x="628650" y="2140121"/>
            <a:ext cx="7886700" cy="4351338"/>
          </a:xfrm>
        </p:spPr>
        <p:txBody>
          <a:bodyPr/>
          <a:lstStyle/>
          <a:p>
            <a:r>
              <a:rPr lang="en-US" altLang="en-US" dirty="0">
                <a:solidFill>
                  <a:schemeClr val="bg1"/>
                </a:solidFill>
                <a:latin typeface="Arial" panose="020B0604020202020204" pitchFamily="34" charset="0"/>
                <a:cs typeface="Arial" panose="020B0604020202020204" pitchFamily="34" charset="0"/>
              </a:rPr>
              <a:t>The Trinitarian Tradition is one of the most common false doctrines that we have to deal with. </a:t>
            </a:r>
          </a:p>
          <a:p>
            <a:endParaRPr lang="en-US" altLang="en-US" sz="1800"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This has been the accepted doctrine of many of the historical professing churches. </a:t>
            </a:r>
          </a:p>
          <a:p>
            <a:endParaRPr lang="en-US" altLang="en-US" sz="1800"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The majority of church members are Trinitarians although many of them know very little about the doctrine.</a:t>
            </a:r>
            <a:endParaRPr lang="en-US" altLang="en-US" sz="1800" dirty="0">
              <a:solidFill>
                <a:schemeClr val="bg1"/>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963253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7FCE0-9E7B-084E-BBC8-3546BD5A257F}"/>
              </a:ext>
            </a:extLst>
          </p:cNvPr>
          <p:cNvSpPr>
            <a:spLocks noGrp="1"/>
          </p:cNvSpPr>
          <p:nvPr>
            <p:ph type="title"/>
          </p:nvPr>
        </p:nvSpPr>
        <p:spPr>
          <a:xfrm>
            <a:off x="628650" y="661688"/>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How to deal with Trinity Tradition</a:t>
            </a:r>
          </a:p>
        </p:txBody>
      </p:sp>
      <p:sp>
        <p:nvSpPr>
          <p:cNvPr id="3" name="Content Placeholder 2">
            <a:extLst>
              <a:ext uri="{FF2B5EF4-FFF2-40B4-BE49-F238E27FC236}">
                <a16:creationId xmlns:a16="http://schemas.microsoft.com/office/drawing/2014/main" id="{6A94ECCB-4355-FB43-BB4D-9F518E891C3A}"/>
              </a:ext>
            </a:extLst>
          </p:cNvPr>
          <p:cNvSpPr>
            <a:spLocks noGrp="1"/>
          </p:cNvSpPr>
          <p:nvPr>
            <p:ph idx="1"/>
          </p:nvPr>
        </p:nvSpPr>
        <p:spPr>
          <a:xfrm>
            <a:off x="628650" y="2140121"/>
            <a:ext cx="7886700" cy="4351338"/>
          </a:xfrm>
        </p:spPr>
        <p:txBody>
          <a:bodyPr/>
          <a:lstStyle/>
          <a:p>
            <a:r>
              <a:rPr lang="en-US" altLang="en-US" dirty="0">
                <a:solidFill>
                  <a:schemeClr val="bg1"/>
                </a:solidFill>
                <a:latin typeface="Arial" panose="020B0604020202020204" pitchFamily="34" charset="0"/>
                <a:cs typeface="Arial" panose="020B0604020202020204" pitchFamily="34" charset="0"/>
              </a:rPr>
              <a:t>The wrong thing to do is to denounce it in strong terms for many of these people are sincere in their belief. </a:t>
            </a:r>
          </a:p>
          <a:p>
            <a:endParaRPr lang="en-US" altLang="en-US" sz="1800"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There are two aspects of this truth that we shall have to deal with (1) Water Baptism in Jesus Name, and (2) Deity of Jesus and the Oneness of the Godhead.</a:t>
            </a:r>
            <a:endParaRPr lang="en-US" altLang="en-US" sz="6000" dirty="0">
              <a:solidFill>
                <a:schemeClr val="bg1"/>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82368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7FCE0-9E7B-084E-BBC8-3546BD5A257F}"/>
              </a:ext>
            </a:extLst>
          </p:cNvPr>
          <p:cNvSpPr>
            <a:spLocks noGrp="1"/>
          </p:cNvSpPr>
          <p:nvPr>
            <p:ph type="title"/>
          </p:nvPr>
        </p:nvSpPr>
        <p:spPr>
          <a:xfrm>
            <a:off x="628650" y="661688"/>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How to deal with Trinity Tradition</a:t>
            </a:r>
          </a:p>
        </p:txBody>
      </p:sp>
      <p:sp>
        <p:nvSpPr>
          <p:cNvPr id="3" name="Content Placeholder 2">
            <a:extLst>
              <a:ext uri="{FF2B5EF4-FFF2-40B4-BE49-F238E27FC236}">
                <a16:creationId xmlns:a16="http://schemas.microsoft.com/office/drawing/2014/main" id="{6A94ECCB-4355-FB43-BB4D-9F518E891C3A}"/>
              </a:ext>
            </a:extLst>
          </p:cNvPr>
          <p:cNvSpPr>
            <a:spLocks noGrp="1"/>
          </p:cNvSpPr>
          <p:nvPr>
            <p:ph idx="1"/>
          </p:nvPr>
        </p:nvSpPr>
        <p:spPr>
          <a:xfrm>
            <a:off x="628650" y="2140121"/>
            <a:ext cx="7886700" cy="4351338"/>
          </a:xfrm>
        </p:spPr>
        <p:txBody>
          <a:bodyPr/>
          <a:lstStyle/>
          <a:p>
            <a:r>
              <a:rPr lang="en-US" altLang="en-US" dirty="0">
                <a:solidFill>
                  <a:schemeClr val="bg1"/>
                </a:solidFill>
                <a:latin typeface="Arial" panose="020B0604020202020204" pitchFamily="34" charset="0"/>
                <a:cs typeface="Arial" panose="020B0604020202020204" pitchFamily="34" charset="0"/>
              </a:rPr>
              <a:t>Water Baptism in Jesus Name is the easier of the two to prove, so the worker should start here. </a:t>
            </a:r>
          </a:p>
          <a:p>
            <a:endParaRPr lang="en-US" altLang="en-US" dirty="0">
              <a:solidFill>
                <a:schemeClr val="bg1"/>
              </a:solidFill>
              <a:latin typeface="Arial" panose="020B0604020202020204" pitchFamily="34" charset="0"/>
              <a:cs typeface="Arial" panose="020B0604020202020204" pitchFamily="34" charset="0"/>
            </a:endParaRPr>
          </a:p>
          <a:p>
            <a:pPr lvl="1"/>
            <a:r>
              <a:rPr lang="en-US" altLang="en-US" sz="2800" dirty="0">
                <a:solidFill>
                  <a:schemeClr val="bg1"/>
                </a:solidFill>
                <a:latin typeface="Arial" panose="020B0604020202020204" pitchFamily="34" charset="0"/>
                <a:cs typeface="Arial" panose="020B0604020202020204" pitchFamily="34" charset="0"/>
              </a:rPr>
              <a:t>The Scripture to begin with is Matthew 28:19. </a:t>
            </a:r>
          </a:p>
          <a:p>
            <a:endParaRPr lang="en-US" dirty="0"/>
          </a:p>
        </p:txBody>
      </p:sp>
    </p:spTree>
    <p:extLst>
      <p:ext uri="{BB962C8B-B14F-4D97-AF65-F5344CB8AC3E}">
        <p14:creationId xmlns:p14="http://schemas.microsoft.com/office/powerpoint/2010/main" val="15215285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7FCE0-9E7B-084E-BBC8-3546BD5A257F}"/>
              </a:ext>
            </a:extLst>
          </p:cNvPr>
          <p:cNvSpPr>
            <a:spLocks noGrp="1"/>
          </p:cNvSpPr>
          <p:nvPr>
            <p:ph type="title"/>
          </p:nvPr>
        </p:nvSpPr>
        <p:spPr>
          <a:xfrm>
            <a:off x="628650" y="661688"/>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How to deal with Trinity Tradition</a:t>
            </a:r>
          </a:p>
        </p:txBody>
      </p:sp>
      <p:sp>
        <p:nvSpPr>
          <p:cNvPr id="3" name="Content Placeholder 2">
            <a:extLst>
              <a:ext uri="{FF2B5EF4-FFF2-40B4-BE49-F238E27FC236}">
                <a16:creationId xmlns:a16="http://schemas.microsoft.com/office/drawing/2014/main" id="{6A94ECCB-4355-FB43-BB4D-9F518E891C3A}"/>
              </a:ext>
            </a:extLst>
          </p:cNvPr>
          <p:cNvSpPr>
            <a:spLocks noGrp="1"/>
          </p:cNvSpPr>
          <p:nvPr>
            <p:ph idx="1"/>
          </p:nvPr>
        </p:nvSpPr>
        <p:spPr>
          <a:xfrm>
            <a:off x="628650" y="2140121"/>
            <a:ext cx="7886700" cy="4351338"/>
          </a:xfrm>
        </p:spPr>
        <p:txBody>
          <a:bodyPr>
            <a:normAutofit fontScale="92500" lnSpcReduction="10000"/>
          </a:bodyPr>
          <a:lstStyle/>
          <a:p>
            <a:pPr>
              <a:buNone/>
            </a:pPr>
            <a:r>
              <a:rPr lang="en-US" altLang="en-US" dirty="0">
                <a:solidFill>
                  <a:schemeClr val="bg1"/>
                </a:solidFill>
                <a:latin typeface="Arial" panose="020B0604020202020204" pitchFamily="34" charset="0"/>
                <a:cs typeface="Arial" panose="020B0604020202020204" pitchFamily="34" charset="0"/>
              </a:rPr>
              <a:t>Have the person read the Scripture and then begin to ask some questions similar to these:</a:t>
            </a:r>
          </a:p>
          <a:p>
            <a:pPr>
              <a:buNone/>
            </a:pPr>
            <a:endParaRPr lang="en-US" alt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In whose name are we to be baptized?</a:t>
            </a:r>
          </a:p>
          <a:p>
            <a:endParaRPr lang="en-US" alt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Is the name singular of plural? If it is singular what is the name?</a:t>
            </a:r>
          </a:p>
          <a:p>
            <a:endParaRPr lang="en-US" alt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Are we told the name in this verse? If we use this as a formula of water baptism, are we obeying or are we repeating? </a:t>
            </a:r>
          </a:p>
          <a:p>
            <a:endParaRPr lang="en-US" dirty="0"/>
          </a:p>
        </p:txBody>
      </p:sp>
    </p:spTree>
    <p:extLst>
      <p:ext uri="{BB962C8B-B14F-4D97-AF65-F5344CB8AC3E}">
        <p14:creationId xmlns:p14="http://schemas.microsoft.com/office/powerpoint/2010/main" val="1280707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7FCE0-9E7B-084E-BBC8-3546BD5A257F}"/>
              </a:ext>
            </a:extLst>
          </p:cNvPr>
          <p:cNvSpPr>
            <a:spLocks noGrp="1"/>
          </p:cNvSpPr>
          <p:nvPr>
            <p:ph type="title"/>
          </p:nvPr>
        </p:nvSpPr>
        <p:spPr>
          <a:xfrm>
            <a:off x="628650" y="661688"/>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How to deal with Trinity Tradition</a:t>
            </a:r>
          </a:p>
        </p:txBody>
      </p:sp>
      <p:sp>
        <p:nvSpPr>
          <p:cNvPr id="3" name="Content Placeholder 2">
            <a:extLst>
              <a:ext uri="{FF2B5EF4-FFF2-40B4-BE49-F238E27FC236}">
                <a16:creationId xmlns:a16="http://schemas.microsoft.com/office/drawing/2014/main" id="{6A94ECCB-4355-FB43-BB4D-9F518E891C3A}"/>
              </a:ext>
            </a:extLst>
          </p:cNvPr>
          <p:cNvSpPr>
            <a:spLocks noGrp="1"/>
          </p:cNvSpPr>
          <p:nvPr>
            <p:ph idx="1"/>
          </p:nvPr>
        </p:nvSpPr>
        <p:spPr>
          <a:xfrm>
            <a:off x="628650" y="2140121"/>
            <a:ext cx="7886700" cy="4351338"/>
          </a:xfrm>
        </p:spPr>
        <p:txBody>
          <a:bodyPr/>
          <a:lstStyle/>
          <a:p>
            <a:pPr>
              <a:buNone/>
            </a:pPr>
            <a:r>
              <a:rPr lang="en-US" altLang="en-US" dirty="0">
                <a:solidFill>
                  <a:schemeClr val="bg1"/>
                </a:solidFill>
                <a:latin typeface="Arial" panose="020B0604020202020204" pitchFamily="34" charset="0"/>
                <a:cs typeface="Arial" panose="020B0604020202020204" pitchFamily="34" charset="0"/>
              </a:rPr>
              <a:t>Tell them about the history of the Trinitarian Tradition and then kindly ask them some questions that the doctrine of the Holy Trinity does not answer:</a:t>
            </a:r>
          </a:p>
          <a:p>
            <a:pPr>
              <a:buNone/>
            </a:pPr>
            <a:endParaRPr lang="en-US" alt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How many does he expect to see in Heaven?</a:t>
            </a:r>
          </a:p>
          <a:p>
            <a:endParaRPr lang="en-US" alt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Which is the greater: the Father or the Son?</a:t>
            </a:r>
          </a:p>
          <a:p>
            <a:endParaRPr lang="en-US" dirty="0"/>
          </a:p>
        </p:txBody>
      </p:sp>
    </p:spTree>
    <p:extLst>
      <p:ext uri="{BB962C8B-B14F-4D97-AF65-F5344CB8AC3E}">
        <p14:creationId xmlns:p14="http://schemas.microsoft.com/office/powerpoint/2010/main" val="3009795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7FCE0-9E7B-084E-BBC8-3546BD5A257F}"/>
              </a:ext>
            </a:extLst>
          </p:cNvPr>
          <p:cNvSpPr>
            <a:spLocks noGrp="1"/>
          </p:cNvSpPr>
          <p:nvPr>
            <p:ph type="title"/>
          </p:nvPr>
        </p:nvSpPr>
        <p:spPr>
          <a:xfrm>
            <a:off x="628650" y="661688"/>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How to deal with Trinity Tradition</a:t>
            </a:r>
          </a:p>
        </p:txBody>
      </p:sp>
      <p:sp>
        <p:nvSpPr>
          <p:cNvPr id="3" name="Content Placeholder 2">
            <a:extLst>
              <a:ext uri="{FF2B5EF4-FFF2-40B4-BE49-F238E27FC236}">
                <a16:creationId xmlns:a16="http://schemas.microsoft.com/office/drawing/2014/main" id="{6A94ECCB-4355-FB43-BB4D-9F518E891C3A}"/>
              </a:ext>
            </a:extLst>
          </p:cNvPr>
          <p:cNvSpPr>
            <a:spLocks noGrp="1"/>
          </p:cNvSpPr>
          <p:nvPr>
            <p:ph idx="1"/>
          </p:nvPr>
        </p:nvSpPr>
        <p:spPr>
          <a:xfrm>
            <a:off x="628650" y="2140121"/>
            <a:ext cx="7886700" cy="4351338"/>
          </a:xfrm>
        </p:spPr>
        <p:txBody>
          <a:bodyPr/>
          <a:lstStyle/>
          <a:p>
            <a:r>
              <a:rPr lang="en-US" altLang="en-US" dirty="0">
                <a:solidFill>
                  <a:schemeClr val="bg1"/>
                </a:solidFill>
                <a:latin typeface="Arial" panose="020B0604020202020204" pitchFamily="34" charset="0"/>
                <a:cs typeface="Arial" panose="020B0604020202020204" pitchFamily="34" charset="0"/>
              </a:rPr>
              <a:t>To whom does he pray? Whom does he worship? etc. etc.</a:t>
            </a:r>
          </a:p>
          <a:p>
            <a:endParaRPr lang="en-US" alt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Now proceed by quoting Scripture to show the dual nature of Jesus: Divine and human. </a:t>
            </a:r>
          </a:p>
          <a:p>
            <a:endParaRPr lang="en-US" alt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Show that the fullness of the Godhead dwells in Jesus (Colossians 2:9). </a:t>
            </a:r>
          </a:p>
          <a:p>
            <a:endParaRPr lang="en-US" dirty="0"/>
          </a:p>
        </p:txBody>
      </p:sp>
    </p:spTree>
    <p:extLst>
      <p:ext uri="{BB962C8B-B14F-4D97-AF65-F5344CB8AC3E}">
        <p14:creationId xmlns:p14="http://schemas.microsoft.com/office/powerpoint/2010/main" val="1998360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CF8B7-61EC-484B-B8B7-389B8A3288FF}"/>
              </a:ext>
            </a:extLst>
          </p:cNvPr>
          <p:cNvSpPr>
            <a:spLocks noGrp="1"/>
          </p:cNvSpPr>
          <p:nvPr>
            <p:ph type="title"/>
          </p:nvPr>
        </p:nvSpPr>
        <p:spPr>
          <a:xfrm>
            <a:off x="628650" y="681037"/>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Scripture to Memorize</a:t>
            </a:r>
          </a:p>
        </p:txBody>
      </p:sp>
      <p:sp>
        <p:nvSpPr>
          <p:cNvPr id="3" name="Content Placeholder 2">
            <a:extLst>
              <a:ext uri="{FF2B5EF4-FFF2-40B4-BE49-F238E27FC236}">
                <a16:creationId xmlns:a16="http://schemas.microsoft.com/office/drawing/2014/main" id="{BE6BB41D-8FBA-5049-8A65-789537466AED}"/>
              </a:ext>
            </a:extLst>
          </p:cNvPr>
          <p:cNvSpPr>
            <a:spLocks noGrp="1"/>
          </p:cNvSpPr>
          <p:nvPr>
            <p:ph idx="1"/>
          </p:nvPr>
        </p:nvSpPr>
        <p:spPr>
          <a:xfrm>
            <a:off x="628650" y="2006600"/>
            <a:ext cx="7886700" cy="4351338"/>
          </a:xfrm>
        </p:spPr>
        <p:txBody>
          <a:bodyPr/>
          <a:lstStyle/>
          <a:p>
            <a:pPr>
              <a:defRPr/>
            </a:pPr>
            <a:r>
              <a:rPr lang="en-US" dirty="0">
                <a:solidFill>
                  <a:schemeClr val="bg1"/>
                </a:solidFill>
                <a:latin typeface="Arial" panose="020B0604020202020204" pitchFamily="34" charset="0"/>
                <a:cs typeface="Arial" panose="020B0604020202020204" pitchFamily="34" charset="0"/>
              </a:rPr>
              <a:t>I will lose my friends.</a:t>
            </a:r>
          </a:p>
          <a:p>
            <a:pPr lvl="1">
              <a:defRPr/>
            </a:pPr>
            <a:r>
              <a:rPr lang="en-US" sz="2800" dirty="0">
                <a:solidFill>
                  <a:schemeClr val="bg1"/>
                </a:solidFill>
                <a:latin typeface="Arial" panose="020B0604020202020204" pitchFamily="34" charset="0"/>
                <a:cs typeface="Arial" panose="020B0604020202020204" pitchFamily="34" charset="0"/>
              </a:rPr>
              <a:t>John 15:19, James 4:4</a:t>
            </a:r>
          </a:p>
          <a:p>
            <a:pPr lvl="1">
              <a:defRPr/>
            </a:pPr>
            <a:endParaRPr lang="en-US" sz="2800" dirty="0">
              <a:solidFill>
                <a:schemeClr val="bg1"/>
              </a:solidFill>
              <a:latin typeface="Arial" panose="020B0604020202020204" pitchFamily="34" charset="0"/>
              <a:cs typeface="Arial" panose="020B0604020202020204" pitchFamily="34" charset="0"/>
            </a:endParaRPr>
          </a:p>
          <a:p>
            <a:pPr>
              <a:defRPr/>
            </a:pPr>
            <a:r>
              <a:rPr lang="en-US" dirty="0">
                <a:solidFill>
                  <a:schemeClr val="bg1"/>
                </a:solidFill>
                <a:latin typeface="Arial" panose="020B0604020202020204" pitchFamily="34" charset="0"/>
                <a:cs typeface="Arial" panose="020B0604020202020204" pitchFamily="34" charset="0"/>
              </a:rPr>
              <a:t>I do not see any harm in the pleasures of the world.</a:t>
            </a:r>
          </a:p>
          <a:p>
            <a:pPr lvl="1">
              <a:defRPr/>
            </a:pPr>
            <a:r>
              <a:rPr lang="en-US" sz="2800" dirty="0">
                <a:solidFill>
                  <a:schemeClr val="bg1"/>
                </a:solidFill>
                <a:latin typeface="Arial" panose="020B0604020202020204" pitchFamily="34" charset="0"/>
                <a:cs typeface="Arial" panose="020B0604020202020204" pitchFamily="34" charset="0"/>
              </a:rPr>
              <a:t>II Corinthians 6:17-18</a:t>
            </a:r>
          </a:p>
          <a:p>
            <a:pPr lvl="1">
              <a:defRPr/>
            </a:pPr>
            <a:endParaRPr lang="en-US" sz="2800" dirty="0">
              <a:solidFill>
                <a:schemeClr val="bg1"/>
              </a:solidFill>
              <a:latin typeface="Arial" panose="020B0604020202020204" pitchFamily="34" charset="0"/>
              <a:cs typeface="Arial" panose="020B0604020202020204" pitchFamily="34" charset="0"/>
            </a:endParaRPr>
          </a:p>
          <a:p>
            <a:pPr>
              <a:defRPr/>
            </a:pPr>
            <a:r>
              <a:rPr lang="en-US" dirty="0">
                <a:solidFill>
                  <a:schemeClr val="bg1"/>
                </a:solidFill>
                <a:latin typeface="Arial" panose="020B0604020202020204" pitchFamily="34" charset="0"/>
                <a:cs typeface="Arial" panose="020B0604020202020204" pitchFamily="34" charset="0"/>
              </a:rPr>
              <a:t>I guess I will get to heaven at last.</a:t>
            </a:r>
          </a:p>
          <a:p>
            <a:pPr lvl="1">
              <a:defRPr/>
            </a:pPr>
            <a:r>
              <a:rPr lang="en-US" sz="2800" dirty="0">
                <a:solidFill>
                  <a:schemeClr val="bg1"/>
                </a:solidFill>
                <a:latin typeface="Arial" panose="020B0604020202020204" pitchFamily="34" charset="0"/>
                <a:cs typeface="Arial" panose="020B0604020202020204" pitchFamily="34" charset="0"/>
              </a:rPr>
              <a:t>Acts 4:12</a:t>
            </a:r>
          </a:p>
          <a:p>
            <a:endParaRPr lang="en-US" dirty="0"/>
          </a:p>
        </p:txBody>
      </p:sp>
    </p:spTree>
    <p:extLst>
      <p:ext uri="{BB962C8B-B14F-4D97-AF65-F5344CB8AC3E}">
        <p14:creationId xmlns:p14="http://schemas.microsoft.com/office/powerpoint/2010/main" val="168667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CF8B7-61EC-484B-B8B7-389B8A3288FF}"/>
              </a:ext>
            </a:extLst>
          </p:cNvPr>
          <p:cNvSpPr>
            <a:spLocks noGrp="1"/>
          </p:cNvSpPr>
          <p:nvPr>
            <p:ph type="title"/>
          </p:nvPr>
        </p:nvSpPr>
        <p:spPr>
          <a:xfrm>
            <a:off x="628650" y="681037"/>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Scripture to Memorize</a:t>
            </a:r>
          </a:p>
        </p:txBody>
      </p:sp>
      <p:sp>
        <p:nvSpPr>
          <p:cNvPr id="3" name="Content Placeholder 2">
            <a:extLst>
              <a:ext uri="{FF2B5EF4-FFF2-40B4-BE49-F238E27FC236}">
                <a16:creationId xmlns:a16="http://schemas.microsoft.com/office/drawing/2014/main" id="{BE6BB41D-8FBA-5049-8A65-789537466AED}"/>
              </a:ext>
            </a:extLst>
          </p:cNvPr>
          <p:cNvSpPr>
            <a:spLocks noGrp="1"/>
          </p:cNvSpPr>
          <p:nvPr>
            <p:ph idx="1"/>
          </p:nvPr>
        </p:nvSpPr>
        <p:spPr>
          <a:xfrm>
            <a:off x="628650" y="2006600"/>
            <a:ext cx="7886700" cy="4351338"/>
          </a:xfrm>
        </p:spPr>
        <p:txBody>
          <a:bodyPr/>
          <a:lstStyle/>
          <a:p>
            <a:pPr>
              <a:defRPr/>
            </a:pPr>
            <a:r>
              <a:rPr lang="en-US" dirty="0">
                <a:solidFill>
                  <a:schemeClr val="bg1"/>
                </a:solidFill>
                <a:latin typeface="Arial" panose="020B0604020202020204" pitchFamily="34" charset="0"/>
                <a:cs typeface="Arial" panose="020B0604020202020204" pitchFamily="34" charset="0"/>
              </a:rPr>
              <a:t>I am a moral man; therefore I will be saved.</a:t>
            </a:r>
          </a:p>
          <a:p>
            <a:pPr lvl="1">
              <a:defRPr/>
            </a:pPr>
            <a:r>
              <a:rPr lang="en-US" sz="2800" dirty="0">
                <a:solidFill>
                  <a:schemeClr val="bg1"/>
                </a:solidFill>
                <a:latin typeface="Arial" panose="020B0604020202020204" pitchFamily="34" charset="0"/>
                <a:cs typeface="Arial" panose="020B0604020202020204" pitchFamily="34" charset="0"/>
              </a:rPr>
              <a:t>Ephesians 2:8-9</a:t>
            </a:r>
          </a:p>
          <a:p>
            <a:pPr lvl="1">
              <a:defRPr/>
            </a:pPr>
            <a:endParaRPr lang="en-US" sz="2800" dirty="0">
              <a:solidFill>
                <a:schemeClr val="bg1"/>
              </a:solidFill>
              <a:latin typeface="Arial" panose="020B0604020202020204" pitchFamily="34" charset="0"/>
              <a:cs typeface="Arial" panose="020B0604020202020204" pitchFamily="34" charset="0"/>
            </a:endParaRPr>
          </a:p>
          <a:p>
            <a:pPr>
              <a:defRPr/>
            </a:pPr>
            <a:r>
              <a:rPr lang="en-US" dirty="0">
                <a:solidFill>
                  <a:schemeClr val="bg1"/>
                </a:solidFill>
                <a:latin typeface="Arial" panose="020B0604020202020204" pitchFamily="34" charset="0"/>
                <a:cs typeface="Arial" panose="020B0604020202020204" pitchFamily="34" charset="0"/>
              </a:rPr>
              <a:t>I belong to the church.</a:t>
            </a:r>
          </a:p>
          <a:p>
            <a:pPr lvl="1">
              <a:defRPr/>
            </a:pPr>
            <a:r>
              <a:rPr lang="en-US" sz="2800" dirty="0">
                <a:solidFill>
                  <a:schemeClr val="bg1"/>
                </a:solidFill>
                <a:latin typeface="Arial" panose="020B0604020202020204" pitchFamily="34" charset="0"/>
                <a:cs typeface="Arial" panose="020B0604020202020204" pitchFamily="34" charset="0"/>
              </a:rPr>
              <a:t>Matthew 7:21</a:t>
            </a:r>
          </a:p>
          <a:p>
            <a:pPr lvl="1">
              <a:defRPr/>
            </a:pPr>
            <a:endParaRPr lang="en-US" sz="2800" dirty="0">
              <a:solidFill>
                <a:schemeClr val="bg1"/>
              </a:solidFill>
              <a:latin typeface="Arial" panose="020B0604020202020204" pitchFamily="34" charset="0"/>
              <a:cs typeface="Arial" panose="020B0604020202020204" pitchFamily="34" charset="0"/>
            </a:endParaRPr>
          </a:p>
          <a:p>
            <a:pPr>
              <a:defRPr/>
            </a:pPr>
            <a:r>
              <a:rPr lang="en-US" dirty="0">
                <a:solidFill>
                  <a:schemeClr val="bg1"/>
                </a:solidFill>
                <a:latin typeface="Arial" panose="020B0604020202020204" pitchFamily="34" charset="0"/>
                <a:cs typeface="Arial" panose="020B0604020202020204" pitchFamily="34" charset="0"/>
              </a:rPr>
              <a:t>I have not been guilty of terrible sins.</a:t>
            </a:r>
          </a:p>
          <a:p>
            <a:pPr lvl="1">
              <a:defRPr/>
            </a:pPr>
            <a:r>
              <a:rPr lang="en-US" sz="2800" dirty="0">
                <a:solidFill>
                  <a:schemeClr val="bg1"/>
                </a:solidFill>
                <a:latin typeface="Arial" panose="020B0604020202020204" pitchFamily="34" charset="0"/>
                <a:cs typeface="Arial" panose="020B0604020202020204" pitchFamily="34" charset="0"/>
              </a:rPr>
              <a:t>Matthew 22:37-39</a:t>
            </a:r>
          </a:p>
          <a:p>
            <a:endParaRPr lang="en-US" dirty="0"/>
          </a:p>
        </p:txBody>
      </p:sp>
    </p:spTree>
    <p:extLst>
      <p:ext uri="{BB962C8B-B14F-4D97-AF65-F5344CB8AC3E}">
        <p14:creationId xmlns:p14="http://schemas.microsoft.com/office/powerpoint/2010/main" val="4267195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CF8B7-61EC-484B-B8B7-389B8A3288FF}"/>
              </a:ext>
            </a:extLst>
          </p:cNvPr>
          <p:cNvSpPr>
            <a:spLocks noGrp="1"/>
          </p:cNvSpPr>
          <p:nvPr>
            <p:ph type="title"/>
          </p:nvPr>
        </p:nvSpPr>
        <p:spPr>
          <a:xfrm>
            <a:off x="628650" y="681037"/>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Scripture to Memorize</a:t>
            </a:r>
          </a:p>
        </p:txBody>
      </p:sp>
      <p:sp>
        <p:nvSpPr>
          <p:cNvPr id="3" name="Content Placeholder 2">
            <a:extLst>
              <a:ext uri="{FF2B5EF4-FFF2-40B4-BE49-F238E27FC236}">
                <a16:creationId xmlns:a16="http://schemas.microsoft.com/office/drawing/2014/main" id="{BE6BB41D-8FBA-5049-8A65-789537466AED}"/>
              </a:ext>
            </a:extLst>
          </p:cNvPr>
          <p:cNvSpPr>
            <a:spLocks noGrp="1"/>
          </p:cNvSpPr>
          <p:nvPr>
            <p:ph idx="1"/>
          </p:nvPr>
        </p:nvSpPr>
        <p:spPr>
          <a:xfrm>
            <a:off x="628650" y="2006600"/>
            <a:ext cx="7886700" cy="4351338"/>
          </a:xfrm>
        </p:spPr>
        <p:txBody>
          <a:bodyPr>
            <a:normAutofit lnSpcReduction="10000"/>
          </a:bodyPr>
          <a:lstStyle/>
          <a:p>
            <a:pPr>
              <a:defRPr/>
            </a:pPr>
            <a:r>
              <a:rPr lang="en-US" dirty="0">
                <a:solidFill>
                  <a:schemeClr val="bg1"/>
                </a:solidFill>
                <a:latin typeface="Arial" panose="020B0604020202020204" pitchFamily="34" charset="0"/>
                <a:cs typeface="Arial" panose="020B0604020202020204" pitchFamily="34" charset="0"/>
              </a:rPr>
              <a:t>I do not wish to be forced into a decision. When I am ready I will come.</a:t>
            </a:r>
          </a:p>
          <a:p>
            <a:pPr lvl="1">
              <a:defRPr/>
            </a:pPr>
            <a:r>
              <a:rPr lang="en-US" sz="2800" dirty="0">
                <a:solidFill>
                  <a:schemeClr val="bg1"/>
                </a:solidFill>
                <a:latin typeface="Arial" panose="020B0604020202020204" pitchFamily="34" charset="0"/>
                <a:cs typeface="Arial" panose="020B0604020202020204" pitchFamily="34" charset="0"/>
              </a:rPr>
              <a:t>Matthew 24:44, Isaiah 55:6</a:t>
            </a:r>
          </a:p>
          <a:p>
            <a:pPr lvl="1">
              <a:defRPr/>
            </a:pPr>
            <a:endParaRPr lang="en-US" sz="2800" dirty="0">
              <a:solidFill>
                <a:schemeClr val="bg1"/>
              </a:solidFill>
              <a:latin typeface="Arial" panose="020B0604020202020204" pitchFamily="34" charset="0"/>
              <a:cs typeface="Arial" panose="020B0604020202020204" pitchFamily="34" charset="0"/>
            </a:endParaRPr>
          </a:p>
          <a:p>
            <a:pPr>
              <a:defRPr/>
            </a:pPr>
            <a:r>
              <a:rPr lang="en-US" dirty="0">
                <a:solidFill>
                  <a:schemeClr val="bg1"/>
                </a:solidFill>
                <a:latin typeface="Arial" panose="020B0604020202020204" pitchFamily="34" charset="0"/>
                <a:cs typeface="Arial" panose="020B0604020202020204" pitchFamily="34" charset="0"/>
              </a:rPr>
              <a:t>My friends will ridicule me.</a:t>
            </a:r>
          </a:p>
          <a:p>
            <a:pPr lvl="1">
              <a:defRPr/>
            </a:pPr>
            <a:r>
              <a:rPr lang="en-US" sz="2800" dirty="0">
                <a:solidFill>
                  <a:schemeClr val="bg1"/>
                </a:solidFill>
                <a:latin typeface="Arial" panose="020B0604020202020204" pitchFamily="34" charset="0"/>
                <a:cs typeface="Arial" panose="020B0604020202020204" pitchFamily="34" charset="0"/>
              </a:rPr>
              <a:t>Psalm 1:1</a:t>
            </a:r>
          </a:p>
          <a:p>
            <a:pPr lvl="1">
              <a:defRPr/>
            </a:pPr>
            <a:endParaRPr lang="en-US" sz="2800" dirty="0">
              <a:solidFill>
                <a:schemeClr val="bg1"/>
              </a:solidFill>
              <a:latin typeface="Arial" panose="020B0604020202020204" pitchFamily="34" charset="0"/>
              <a:cs typeface="Arial" panose="020B0604020202020204" pitchFamily="34" charset="0"/>
            </a:endParaRPr>
          </a:p>
          <a:p>
            <a:pPr>
              <a:defRPr/>
            </a:pPr>
            <a:r>
              <a:rPr lang="en-US" dirty="0">
                <a:solidFill>
                  <a:schemeClr val="bg1"/>
                </a:solidFill>
                <a:latin typeface="Arial" panose="020B0604020202020204" pitchFamily="34" charset="0"/>
                <a:cs typeface="Arial" panose="020B0604020202020204" pitchFamily="34" charset="0"/>
              </a:rPr>
              <a:t>I will be saved after I am established in business.</a:t>
            </a:r>
          </a:p>
          <a:p>
            <a:pPr lvl="1">
              <a:defRPr/>
            </a:pPr>
            <a:r>
              <a:rPr lang="en-US" sz="2800" dirty="0">
                <a:solidFill>
                  <a:schemeClr val="bg1"/>
                </a:solidFill>
                <a:latin typeface="Arial" panose="020B0604020202020204" pitchFamily="34" charset="0"/>
                <a:cs typeface="Arial" panose="020B0604020202020204" pitchFamily="34" charset="0"/>
              </a:rPr>
              <a:t>Luke 12:19-21</a:t>
            </a:r>
          </a:p>
          <a:p>
            <a:endParaRPr lang="en-US" dirty="0"/>
          </a:p>
        </p:txBody>
      </p:sp>
    </p:spTree>
    <p:extLst>
      <p:ext uri="{BB962C8B-B14F-4D97-AF65-F5344CB8AC3E}">
        <p14:creationId xmlns:p14="http://schemas.microsoft.com/office/powerpoint/2010/main" val="3823386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CF8B7-61EC-484B-B8B7-389B8A3288FF}"/>
              </a:ext>
            </a:extLst>
          </p:cNvPr>
          <p:cNvSpPr>
            <a:spLocks noGrp="1"/>
          </p:cNvSpPr>
          <p:nvPr>
            <p:ph type="title"/>
          </p:nvPr>
        </p:nvSpPr>
        <p:spPr>
          <a:xfrm>
            <a:off x="628650" y="681037"/>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Scripture to Memorize</a:t>
            </a:r>
          </a:p>
        </p:txBody>
      </p:sp>
      <p:sp>
        <p:nvSpPr>
          <p:cNvPr id="3" name="Content Placeholder 2">
            <a:extLst>
              <a:ext uri="{FF2B5EF4-FFF2-40B4-BE49-F238E27FC236}">
                <a16:creationId xmlns:a16="http://schemas.microsoft.com/office/drawing/2014/main" id="{BE6BB41D-8FBA-5049-8A65-789537466AED}"/>
              </a:ext>
            </a:extLst>
          </p:cNvPr>
          <p:cNvSpPr>
            <a:spLocks noGrp="1"/>
          </p:cNvSpPr>
          <p:nvPr>
            <p:ph idx="1"/>
          </p:nvPr>
        </p:nvSpPr>
        <p:spPr>
          <a:xfrm>
            <a:off x="628650" y="2006600"/>
            <a:ext cx="7886700" cy="4351338"/>
          </a:xfrm>
        </p:spPr>
        <p:txBody>
          <a:bodyPr/>
          <a:lstStyle/>
          <a:p>
            <a:pPr>
              <a:defRPr/>
            </a:pPr>
            <a:r>
              <a:rPr lang="en-US" dirty="0">
                <a:solidFill>
                  <a:schemeClr val="bg1"/>
                </a:solidFill>
                <a:latin typeface="Arial" panose="020B0604020202020204" pitchFamily="34" charset="0"/>
                <a:cs typeface="Arial" panose="020B0604020202020204" pitchFamily="34" charset="0"/>
              </a:rPr>
              <a:t>I will wait until I am older. </a:t>
            </a:r>
          </a:p>
          <a:p>
            <a:pPr lvl="1">
              <a:defRPr/>
            </a:pPr>
            <a:r>
              <a:rPr lang="en-US" sz="2800" dirty="0">
                <a:solidFill>
                  <a:schemeClr val="bg1"/>
                </a:solidFill>
                <a:latin typeface="Arial" panose="020B0604020202020204" pitchFamily="34" charset="0"/>
                <a:cs typeface="Arial" panose="020B0604020202020204" pitchFamily="34" charset="0"/>
              </a:rPr>
              <a:t>Proverbs 8:17, Proverbs 27:1</a:t>
            </a:r>
          </a:p>
          <a:p>
            <a:pPr lvl="1">
              <a:defRPr/>
            </a:pPr>
            <a:endParaRPr lang="en-US" sz="2800" dirty="0">
              <a:solidFill>
                <a:schemeClr val="bg1"/>
              </a:solidFill>
              <a:latin typeface="Arial" panose="020B0604020202020204" pitchFamily="34" charset="0"/>
              <a:cs typeface="Arial" panose="020B0604020202020204" pitchFamily="34" charset="0"/>
            </a:endParaRPr>
          </a:p>
          <a:p>
            <a:pPr>
              <a:defRPr/>
            </a:pPr>
            <a:r>
              <a:rPr lang="en-US" dirty="0">
                <a:solidFill>
                  <a:schemeClr val="bg1"/>
                </a:solidFill>
                <a:latin typeface="Arial" panose="020B0604020202020204" pitchFamily="34" charset="0"/>
                <a:cs typeface="Arial" panose="020B0604020202020204" pitchFamily="34" charset="0"/>
              </a:rPr>
              <a:t>If I were a Christian my loved ones would disown me.</a:t>
            </a:r>
          </a:p>
          <a:p>
            <a:pPr lvl="1">
              <a:defRPr/>
            </a:pPr>
            <a:r>
              <a:rPr lang="en-US" sz="2800" dirty="0">
                <a:solidFill>
                  <a:schemeClr val="bg1"/>
                </a:solidFill>
                <a:latin typeface="Arial" panose="020B0604020202020204" pitchFamily="34" charset="0"/>
                <a:cs typeface="Arial" panose="020B0604020202020204" pitchFamily="34" charset="0"/>
              </a:rPr>
              <a:t>Matthew 10:3 7-38</a:t>
            </a:r>
          </a:p>
          <a:p>
            <a:endParaRPr lang="en-US" dirty="0"/>
          </a:p>
        </p:txBody>
      </p:sp>
    </p:spTree>
    <p:extLst>
      <p:ext uri="{BB962C8B-B14F-4D97-AF65-F5344CB8AC3E}">
        <p14:creationId xmlns:p14="http://schemas.microsoft.com/office/powerpoint/2010/main" val="136999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CF8B7-61EC-484B-B8B7-389B8A3288FF}"/>
              </a:ext>
            </a:extLst>
          </p:cNvPr>
          <p:cNvSpPr>
            <a:spLocks noGrp="1"/>
          </p:cNvSpPr>
          <p:nvPr>
            <p:ph type="title"/>
          </p:nvPr>
        </p:nvSpPr>
        <p:spPr>
          <a:xfrm>
            <a:off x="628650" y="681037"/>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Scripture to Memorize</a:t>
            </a:r>
          </a:p>
        </p:txBody>
      </p:sp>
      <p:sp>
        <p:nvSpPr>
          <p:cNvPr id="3" name="Content Placeholder 2">
            <a:extLst>
              <a:ext uri="{FF2B5EF4-FFF2-40B4-BE49-F238E27FC236}">
                <a16:creationId xmlns:a16="http://schemas.microsoft.com/office/drawing/2014/main" id="{BE6BB41D-8FBA-5049-8A65-789537466AED}"/>
              </a:ext>
            </a:extLst>
          </p:cNvPr>
          <p:cNvSpPr>
            <a:spLocks noGrp="1"/>
          </p:cNvSpPr>
          <p:nvPr>
            <p:ph idx="1"/>
          </p:nvPr>
        </p:nvSpPr>
        <p:spPr>
          <a:xfrm>
            <a:off x="628650" y="2006600"/>
            <a:ext cx="7886700" cy="4351338"/>
          </a:xfrm>
        </p:spPr>
        <p:txBody>
          <a:bodyPr/>
          <a:lstStyle/>
          <a:p>
            <a:pPr>
              <a:defRPr/>
            </a:pPr>
            <a:r>
              <a:rPr lang="en-US" dirty="0">
                <a:solidFill>
                  <a:schemeClr val="bg1"/>
                </a:solidFill>
                <a:latin typeface="Arial" panose="020B0604020202020204" pitchFamily="34" charset="0"/>
                <a:cs typeface="Arial" panose="020B0604020202020204" pitchFamily="34" charset="0"/>
              </a:rPr>
              <a:t>There is some person that I simply cannot forgive.</a:t>
            </a:r>
          </a:p>
          <a:p>
            <a:pPr lvl="1">
              <a:defRPr/>
            </a:pPr>
            <a:r>
              <a:rPr lang="en-US" sz="2800" dirty="0">
                <a:solidFill>
                  <a:schemeClr val="bg1"/>
                </a:solidFill>
                <a:latin typeface="Arial" panose="020B0604020202020204" pitchFamily="34" charset="0"/>
                <a:cs typeface="Arial" panose="020B0604020202020204" pitchFamily="34" charset="0"/>
              </a:rPr>
              <a:t>Matthew 6:14-15</a:t>
            </a:r>
          </a:p>
          <a:p>
            <a:pPr lvl="1">
              <a:defRPr/>
            </a:pPr>
            <a:endParaRPr lang="en-US" sz="2800" dirty="0">
              <a:solidFill>
                <a:schemeClr val="bg1"/>
              </a:solidFill>
              <a:latin typeface="Arial" panose="020B0604020202020204" pitchFamily="34" charset="0"/>
              <a:cs typeface="Arial" panose="020B0604020202020204" pitchFamily="34" charset="0"/>
            </a:endParaRPr>
          </a:p>
          <a:p>
            <a:pPr>
              <a:defRPr/>
            </a:pPr>
            <a:r>
              <a:rPr lang="en-US" dirty="0">
                <a:solidFill>
                  <a:schemeClr val="bg1"/>
                </a:solidFill>
                <a:latin typeface="Arial" panose="020B0604020202020204" pitchFamily="34" charset="0"/>
                <a:cs typeface="Arial" panose="020B0604020202020204" pitchFamily="34" charset="0"/>
              </a:rPr>
              <a:t>I wish to become a Christian but I do not know what to do.</a:t>
            </a:r>
          </a:p>
          <a:p>
            <a:pPr lvl="1">
              <a:defRPr/>
            </a:pPr>
            <a:r>
              <a:rPr lang="en-US" sz="2800" dirty="0">
                <a:solidFill>
                  <a:schemeClr val="bg1"/>
                </a:solidFill>
                <a:latin typeface="Arial" panose="020B0604020202020204" pitchFamily="34" charset="0"/>
                <a:cs typeface="Arial" panose="020B0604020202020204" pitchFamily="34" charset="0"/>
              </a:rPr>
              <a:t>John 1:12, Acts 2:38, Acts 16:31</a:t>
            </a:r>
          </a:p>
          <a:p>
            <a:endParaRPr lang="en-US" dirty="0"/>
          </a:p>
        </p:txBody>
      </p:sp>
    </p:spTree>
    <p:extLst>
      <p:ext uri="{BB962C8B-B14F-4D97-AF65-F5344CB8AC3E}">
        <p14:creationId xmlns:p14="http://schemas.microsoft.com/office/powerpoint/2010/main" val="257110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06487-A9DA-9D47-9BE6-DED65087FE0F}"/>
              </a:ext>
            </a:extLst>
          </p:cNvPr>
          <p:cNvSpPr>
            <a:spLocks noGrp="1"/>
          </p:cNvSpPr>
          <p:nvPr>
            <p:ph type="title"/>
          </p:nvPr>
        </p:nvSpPr>
        <p:spPr>
          <a:xfrm>
            <a:off x="628650" y="646157"/>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How to Deal with a </a:t>
            </a:r>
            <a:br>
              <a:rPr lang="en-US" dirty="0">
                <a:solidFill>
                  <a:schemeClr val="bg1"/>
                </a:solidFill>
                <a:latin typeface="Times New Roman" panose="02020603050405020304" pitchFamily="18" charset="0"/>
                <a:cs typeface="Times New Roman" panose="02020603050405020304" pitchFamily="18" charset="0"/>
              </a:rPr>
            </a:br>
            <a:r>
              <a:rPr lang="en-US" dirty="0">
                <a:solidFill>
                  <a:schemeClr val="bg1"/>
                </a:solidFill>
                <a:latin typeface="Times New Roman" panose="02020603050405020304" pitchFamily="18" charset="0"/>
                <a:cs typeface="Times New Roman" panose="02020603050405020304" pitchFamily="18" charset="0"/>
              </a:rPr>
              <a:t>Procrastinator</a:t>
            </a:r>
          </a:p>
        </p:txBody>
      </p:sp>
      <p:sp>
        <p:nvSpPr>
          <p:cNvPr id="3" name="Content Placeholder 2">
            <a:extLst>
              <a:ext uri="{FF2B5EF4-FFF2-40B4-BE49-F238E27FC236}">
                <a16:creationId xmlns:a16="http://schemas.microsoft.com/office/drawing/2014/main" id="{05E78405-4D53-A140-B8C9-9645F4A54F9C}"/>
              </a:ext>
            </a:extLst>
          </p:cNvPr>
          <p:cNvSpPr>
            <a:spLocks noGrp="1"/>
          </p:cNvSpPr>
          <p:nvPr>
            <p:ph idx="1"/>
          </p:nvPr>
        </p:nvSpPr>
        <p:spPr>
          <a:xfrm>
            <a:off x="628650" y="1998620"/>
            <a:ext cx="7886700" cy="4351338"/>
          </a:xfrm>
        </p:spPr>
        <p:txBody>
          <a:bodyPr/>
          <a:lstStyle/>
          <a:p>
            <a:r>
              <a:rPr lang="en-US" altLang="en-US" dirty="0">
                <a:solidFill>
                  <a:schemeClr val="bg1"/>
                </a:solidFill>
                <a:latin typeface="Arial" panose="020B0604020202020204" pitchFamily="34" charset="0"/>
                <a:cs typeface="Arial" panose="020B0604020202020204" pitchFamily="34" charset="0"/>
              </a:rPr>
              <a:t>Opportunities to deal with the souls of men sometimes only come once. </a:t>
            </a:r>
          </a:p>
          <a:p>
            <a:endParaRPr lang="en-US" alt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A soul can only be saved when the Holy Spirit is convicting him and dealing with him.</a:t>
            </a:r>
          </a:p>
          <a:p>
            <a:endParaRPr lang="en-US" altLang="en-US" dirty="0">
              <a:solidFill>
                <a:schemeClr val="bg1"/>
              </a:solidFill>
              <a:latin typeface="Arial" panose="020B0604020202020204" pitchFamily="34" charset="0"/>
              <a:cs typeface="Arial" panose="020B0604020202020204" pitchFamily="34" charset="0"/>
            </a:endParaRPr>
          </a:p>
          <a:p>
            <a:r>
              <a:rPr lang="en-US" altLang="en-US" dirty="0">
                <a:solidFill>
                  <a:schemeClr val="bg1"/>
                </a:solidFill>
                <a:latin typeface="Arial" panose="020B0604020202020204" pitchFamily="34" charset="0"/>
                <a:cs typeface="Arial" panose="020B0604020202020204" pitchFamily="34" charset="0"/>
              </a:rPr>
              <a:t>It is the weakness of human nature to procrastinate.</a:t>
            </a:r>
          </a:p>
          <a:p>
            <a:endParaRPr lang="en-US" dirty="0"/>
          </a:p>
        </p:txBody>
      </p:sp>
    </p:spTree>
    <p:extLst>
      <p:ext uri="{BB962C8B-B14F-4D97-AF65-F5344CB8AC3E}">
        <p14:creationId xmlns:p14="http://schemas.microsoft.com/office/powerpoint/2010/main" val="178131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06487-A9DA-9D47-9BE6-DED65087FE0F}"/>
              </a:ext>
            </a:extLst>
          </p:cNvPr>
          <p:cNvSpPr>
            <a:spLocks noGrp="1"/>
          </p:cNvSpPr>
          <p:nvPr>
            <p:ph type="title"/>
          </p:nvPr>
        </p:nvSpPr>
        <p:spPr>
          <a:xfrm>
            <a:off x="628650" y="646157"/>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How to Deal with a </a:t>
            </a:r>
            <a:br>
              <a:rPr lang="en-US" dirty="0">
                <a:solidFill>
                  <a:schemeClr val="bg1"/>
                </a:solidFill>
                <a:latin typeface="Times New Roman" panose="02020603050405020304" pitchFamily="18" charset="0"/>
                <a:cs typeface="Times New Roman" panose="02020603050405020304" pitchFamily="18" charset="0"/>
              </a:rPr>
            </a:br>
            <a:r>
              <a:rPr lang="en-US" dirty="0">
                <a:solidFill>
                  <a:schemeClr val="bg1"/>
                </a:solidFill>
                <a:latin typeface="Times New Roman" panose="02020603050405020304" pitchFamily="18" charset="0"/>
                <a:cs typeface="Times New Roman" panose="02020603050405020304" pitchFamily="18" charset="0"/>
              </a:rPr>
              <a:t>Procrastinator</a:t>
            </a:r>
          </a:p>
        </p:txBody>
      </p:sp>
      <p:sp>
        <p:nvSpPr>
          <p:cNvPr id="3" name="Content Placeholder 2">
            <a:extLst>
              <a:ext uri="{FF2B5EF4-FFF2-40B4-BE49-F238E27FC236}">
                <a16:creationId xmlns:a16="http://schemas.microsoft.com/office/drawing/2014/main" id="{05E78405-4D53-A140-B8C9-9645F4A54F9C}"/>
              </a:ext>
            </a:extLst>
          </p:cNvPr>
          <p:cNvSpPr>
            <a:spLocks noGrp="1"/>
          </p:cNvSpPr>
          <p:nvPr>
            <p:ph idx="1"/>
          </p:nvPr>
        </p:nvSpPr>
        <p:spPr>
          <a:xfrm>
            <a:off x="628650" y="1998620"/>
            <a:ext cx="7886700" cy="4351338"/>
          </a:xfrm>
        </p:spPr>
        <p:txBody>
          <a:bodyPr/>
          <a:lstStyle/>
          <a:p>
            <a:pPr>
              <a:defRPr/>
            </a:pPr>
            <a:r>
              <a:rPr lang="en-US" dirty="0">
                <a:solidFill>
                  <a:schemeClr val="bg1"/>
                </a:solidFill>
                <a:latin typeface="Arial" panose="020B0604020202020204" pitchFamily="34" charset="0"/>
                <a:cs typeface="Arial" panose="020B0604020202020204" pitchFamily="34" charset="0"/>
              </a:rPr>
              <a:t>In dealing with the procrastinator impress upon him the following:</a:t>
            </a:r>
          </a:p>
          <a:p>
            <a:pPr>
              <a:defRPr/>
            </a:pPr>
            <a:endParaRPr lang="en-US" dirty="0">
              <a:solidFill>
                <a:schemeClr val="bg1"/>
              </a:solidFill>
              <a:latin typeface="Arial" panose="020B0604020202020204" pitchFamily="34" charset="0"/>
              <a:cs typeface="Arial" panose="020B0604020202020204" pitchFamily="34" charset="0"/>
            </a:endParaRPr>
          </a:p>
          <a:p>
            <a:pPr lvl="1">
              <a:defRPr/>
            </a:pPr>
            <a:r>
              <a:rPr lang="en-US" sz="2800" dirty="0">
                <a:solidFill>
                  <a:schemeClr val="bg1"/>
                </a:solidFill>
                <a:latin typeface="Arial" panose="020B0604020202020204" pitchFamily="34" charset="0"/>
                <a:cs typeface="Arial" panose="020B0604020202020204" pitchFamily="34" charset="0"/>
              </a:rPr>
              <a:t>Procrastination is the thief of time; the opportunity may never return;</a:t>
            </a:r>
          </a:p>
          <a:p>
            <a:pPr lvl="1">
              <a:defRPr/>
            </a:pPr>
            <a:r>
              <a:rPr lang="en-US" sz="2800" dirty="0">
                <a:solidFill>
                  <a:schemeClr val="bg1"/>
                </a:solidFill>
                <a:latin typeface="Arial" panose="020B0604020202020204" pitchFamily="34" charset="0"/>
                <a:cs typeface="Arial" panose="020B0604020202020204" pitchFamily="34" charset="0"/>
              </a:rPr>
              <a:t>There is no better time to be saved than now;</a:t>
            </a:r>
          </a:p>
          <a:p>
            <a:endParaRPr lang="en-US" dirty="0">
              <a:solidFill>
                <a:schemeClr val="bg1"/>
              </a:solidFill>
            </a:endParaRPr>
          </a:p>
        </p:txBody>
      </p:sp>
    </p:spTree>
    <p:extLst>
      <p:ext uri="{BB962C8B-B14F-4D97-AF65-F5344CB8AC3E}">
        <p14:creationId xmlns:p14="http://schemas.microsoft.com/office/powerpoint/2010/main" val="2490790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06487-A9DA-9D47-9BE6-DED65087FE0F}"/>
              </a:ext>
            </a:extLst>
          </p:cNvPr>
          <p:cNvSpPr>
            <a:spLocks noGrp="1"/>
          </p:cNvSpPr>
          <p:nvPr>
            <p:ph type="title"/>
          </p:nvPr>
        </p:nvSpPr>
        <p:spPr>
          <a:xfrm>
            <a:off x="628650" y="646157"/>
            <a:ext cx="7886700" cy="1325563"/>
          </a:xfrm>
        </p:spPr>
        <p:txBody>
          <a:bodyPr/>
          <a:lstStyle/>
          <a:p>
            <a:pPr algn="ctr"/>
            <a:r>
              <a:rPr lang="en-US" dirty="0">
                <a:solidFill>
                  <a:schemeClr val="bg1"/>
                </a:solidFill>
                <a:latin typeface="Times New Roman" panose="02020603050405020304" pitchFamily="18" charset="0"/>
                <a:cs typeface="Times New Roman" panose="02020603050405020304" pitchFamily="18" charset="0"/>
              </a:rPr>
              <a:t>How to Deal with a </a:t>
            </a:r>
            <a:br>
              <a:rPr lang="en-US" dirty="0">
                <a:solidFill>
                  <a:schemeClr val="bg1"/>
                </a:solidFill>
                <a:latin typeface="Times New Roman" panose="02020603050405020304" pitchFamily="18" charset="0"/>
                <a:cs typeface="Times New Roman" panose="02020603050405020304" pitchFamily="18" charset="0"/>
              </a:rPr>
            </a:br>
            <a:r>
              <a:rPr lang="en-US" dirty="0">
                <a:solidFill>
                  <a:schemeClr val="bg1"/>
                </a:solidFill>
                <a:latin typeface="Times New Roman" panose="02020603050405020304" pitchFamily="18" charset="0"/>
                <a:cs typeface="Times New Roman" panose="02020603050405020304" pitchFamily="18" charset="0"/>
              </a:rPr>
              <a:t>Procrastinator</a:t>
            </a:r>
          </a:p>
        </p:txBody>
      </p:sp>
      <p:sp>
        <p:nvSpPr>
          <p:cNvPr id="3" name="Content Placeholder 2">
            <a:extLst>
              <a:ext uri="{FF2B5EF4-FFF2-40B4-BE49-F238E27FC236}">
                <a16:creationId xmlns:a16="http://schemas.microsoft.com/office/drawing/2014/main" id="{05E78405-4D53-A140-B8C9-9645F4A54F9C}"/>
              </a:ext>
            </a:extLst>
          </p:cNvPr>
          <p:cNvSpPr>
            <a:spLocks noGrp="1"/>
          </p:cNvSpPr>
          <p:nvPr>
            <p:ph idx="1"/>
          </p:nvPr>
        </p:nvSpPr>
        <p:spPr>
          <a:xfrm>
            <a:off x="628650" y="1998620"/>
            <a:ext cx="7886700" cy="4351338"/>
          </a:xfrm>
        </p:spPr>
        <p:txBody>
          <a:bodyPr/>
          <a:lstStyle/>
          <a:p>
            <a:pPr lvl="1">
              <a:defRPr/>
            </a:pPr>
            <a:r>
              <a:rPr lang="en-US" sz="2800" dirty="0">
                <a:solidFill>
                  <a:schemeClr val="bg1"/>
                </a:solidFill>
                <a:latin typeface="Arial" panose="020B0604020202020204" pitchFamily="34" charset="0"/>
                <a:cs typeface="Arial" panose="020B0604020202020204" pitchFamily="34" charset="0"/>
              </a:rPr>
              <a:t>There is great danger in delay for he has no guarantee of the future;</a:t>
            </a:r>
          </a:p>
          <a:p>
            <a:pPr lvl="1">
              <a:defRPr/>
            </a:pPr>
            <a:endParaRPr lang="en-US" sz="2800" dirty="0">
              <a:solidFill>
                <a:schemeClr val="bg1"/>
              </a:solidFill>
              <a:latin typeface="Arial" panose="020B0604020202020204" pitchFamily="34" charset="0"/>
              <a:cs typeface="Arial" panose="020B0604020202020204" pitchFamily="34" charset="0"/>
            </a:endParaRPr>
          </a:p>
          <a:p>
            <a:pPr lvl="1">
              <a:defRPr/>
            </a:pPr>
            <a:r>
              <a:rPr lang="en-US" sz="2800" dirty="0">
                <a:solidFill>
                  <a:schemeClr val="bg1"/>
                </a:solidFill>
                <a:latin typeface="Arial" panose="020B0604020202020204" pitchFamily="34" charset="0"/>
                <a:cs typeface="Arial" panose="020B0604020202020204" pitchFamily="34" charset="0"/>
              </a:rPr>
              <a:t>There is no time when he could give the Lord more of his life than at the present and that it is unfair to give to the Lord what is left over from a life dissipated by sin.</a:t>
            </a:r>
          </a:p>
          <a:p>
            <a:endParaRPr lang="en-US" dirty="0"/>
          </a:p>
        </p:txBody>
      </p:sp>
    </p:spTree>
    <p:extLst>
      <p:ext uri="{BB962C8B-B14F-4D97-AF65-F5344CB8AC3E}">
        <p14:creationId xmlns:p14="http://schemas.microsoft.com/office/powerpoint/2010/main" val="16390547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TotalTime>
  <Words>861</Words>
  <Application>Microsoft Macintosh PowerPoint</Application>
  <PresentationFormat>On-screen Show (4:3)</PresentationFormat>
  <Paragraphs>116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PowerPoint Presentation</vt:lpstr>
      <vt:lpstr>Scripture to Memorize</vt:lpstr>
      <vt:lpstr>Scripture to Memorize</vt:lpstr>
      <vt:lpstr>Scripture to Memorize</vt:lpstr>
      <vt:lpstr>Scripture to Memorize</vt:lpstr>
      <vt:lpstr>Scripture to Memorize</vt:lpstr>
      <vt:lpstr>How to Deal with a  Procrastinator</vt:lpstr>
      <vt:lpstr>How to Deal with a  Procrastinator</vt:lpstr>
      <vt:lpstr>How to Deal with a  Procrastinator</vt:lpstr>
      <vt:lpstr>How to Deal with a  Procrastinator</vt:lpstr>
      <vt:lpstr>The nearness of Jesus Effects Personal Evangelism</vt:lpstr>
      <vt:lpstr>The nearness of Jesus Effects Personal Evangelism</vt:lpstr>
      <vt:lpstr>The nearness of Jesus Effects Personal Evangelism</vt:lpstr>
      <vt:lpstr>How to deal with Trinity Tradition</vt:lpstr>
      <vt:lpstr>How to deal with Trinity Tradition</vt:lpstr>
      <vt:lpstr>How to deal with Trinity Tradition</vt:lpstr>
      <vt:lpstr>How to deal with Trinity Tradition</vt:lpstr>
      <vt:lpstr>How to deal with Trinity Tradition</vt:lpstr>
      <vt:lpstr>How to deal with Trinity Tradition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Qual</dc:creator>
  <cp:lastModifiedBy>Hunter Qual</cp:lastModifiedBy>
  <cp:revision>2</cp:revision>
  <dcterms:created xsi:type="dcterms:W3CDTF">2019-11-05T06:05:25Z</dcterms:created>
  <dcterms:modified xsi:type="dcterms:W3CDTF">2019-11-05T06:22:54Z</dcterms:modified>
</cp:coreProperties>
</file>