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53"/>
    <p:restoredTop sz="94581"/>
  </p:normalViewPr>
  <p:slideViewPr>
    <p:cSldViewPr snapToGrid="0" snapToObjects="1">
      <p:cViewPr varScale="1">
        <p:scale>
          <a:sx n="99" d="100"/>
          <a:sy n="99" d="100"/>
        </p:scale>
        <p:origin x="1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A85CE4-2E7F-1E4C-B758-A3B699F6471D}"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136534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85CE4-2E7F-1E4C-B758-A3B699F6471D}"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223735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85CE4-2E7F-1E4C-B758-A3B699F6471D}"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176958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A85CE4-2E7F-1E4C-B758-A3B699F6471D}"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84975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85CE4-2E7F-1E4C-B758-A3B699F6471D}"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208975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A85CE4-2E7F-1E4C-B758-A3B699F6471D}"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425418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A85CE4-2E7F-1E4C-B758-A3B699F6471D}" type="datetimeFigureOut">
              <a:rPr lang="en-US" smtClean="0"/>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257522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A85CE4-2E7F-1E4C-B758-A3B699F6471D}" type="datetimeFigureOut">
              <a:rPr lang="en-US" smtClean="0"/>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742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85CE4-2E7F-1E4C-B758-A3B699F6471D}" type="datetimeFigureOut">
              <a:rPr lang="en-US" smtClean="0"/>
              <a:t>3/12/20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28716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85CE4-2E7F-1E4C-B758-A3B699F6471D}"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146746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85CE4-2E7F-1E4C-B758-A3B699F6471D}"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39A8B-80DF-554C-9DB6-459AC7BDA149}" type="slidenum">
              <a:rPr lang="en-US" smtClean="0"/>
              <a:t>‹#›</a:t>
            </a:fld>
            <a:endParaRPr lang="en-US"/>
          </a:p>
        </p:txBody>
      </p:sp>
    </p:spTree>
    <p:extLst>
      <p:ext uri="{BB962C8B-B14F-4D97-AF65-F5344CB8AC3E}">
        <p14:creationId xmlns:p14="http://schemas.microsoft.com/office/powerpoint/2010/main" val="348795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85CE4-2E7F-1E4C-B758-A3B699F6471D}" type="datetimeFigureOut">
              <a:rPr lang="en-US" smtClean="0"/>
              <a:t>3/12/20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39A8B-80DF-554C-9DB6-459AC7BDA149}" type="slidenum">
              <a:rPr lang="en-US" smtClean="0"/>
              <a:t>‹#›</a:t>
            </a:fld>
            <a:endParaRPr lang="en-US"/>
          </a:p>
        </p:txBody>
      </p:sp>
    </p:spTree>
    <p:extLst>
      <p:ext uri="{BB962C8B-B14F-4D97-AF65-F5344CB8AC3E}">
        <p14:creationId xmlns:p14="http://schemas.microsoft.com/office/powerpoint/2010/main" val="327637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72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FAC3-3F14-B54B-85C3-D1E0B5BEDD7C}"/>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What is Worldliness?</a:t>
            </a:r>
          </a:p>
        </p:txBody>
      </p:sp>
      <p:sp>
        <p:nvSpPr>
          <p:cNvPr id="3" name="Content Placeholder 2">
            <a:extLst>
              <a:ext uri="{FF2B5EF4-FFF2-40B4-BE49-F238E27FC236}">
                <a16:creationId xmlns:a16="http://schemas.microsoft.com/office/drawing/2014/main" id="{1465434C-3A82-3E4B-86FC-2BADC4710F4E}"/>
              </a:ext>
            </a:extLst>
          </p:cNvPr>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1 Kings 22:17-18 (MSG)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We know from the beginning, </a:t>
            </a:r>
            <a:endParaRPr lang="en-US" sz="20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1 Kings 22:19-24 </a:t>
            </a:r>
            <a:endParaRPr lang="en-US" sz="2000" dirty="0">
              <a:solidFill>
                <a:schemeClr val="bg1"/>
              </a:solidFill>
              <a:latin typeface="Arial" panose="020B0604020202020204" pitchFamily="34" charset="0"/>
              <a:cs typeface="Arial" panose="020B0604020202020204" pitchFamily="34" charset="0"/>
            </a:endParaRPr>
          </a:p>
          <a:p>
            <a:pPr lvl="2"/>
            <a:r>
              <a:rPr lang="en-US" dirty="0">
                <a:solidFill>
                  <a:schemeClr val="bg1"/>
                </a:solidFill>
                <a:latin typeface="Arial" panose="020B0604020202020204" pitchFamily="34" charset="0"/>
                <a:cs typeface="Arial" panose="020B0604020202020204" pitchFamily="34" charset="0"/>
              </a:rPr>
              <a:t>It is not unusual for those posing as men of God to attack you for your refusal to "go along to get along." </a:t>
            </a:r>
            <a:endParaRPr lang="en-US" sz="1600" dirty="0">
              <a:solidFill>
                <a:schemeClr val="bg1"/>
              </a:solidFill>
              <a:latin typeface="Arial" panose="020B0604020202020204" pitchFamily="34" charset="0"/>
              <a:cs typeface="Arial" panose="020B0604020202020204" pitchFamily="34" charset="0"/>
            </a:endParaRPr>
          </a:p>
          <a:p>
            <a:pPr lvl="2"/>
            <a:r>
              <a:rPr lang="en-US" dirty="0">
                <a:solidFill>
                  <a:schemeClr val="bg1"/>
                </a:solidFill>
                <a:latin typeface="Arial" panose="020B0604020202020204" pitchFamily="34" charset="0"/>
                <a:cs typeface="Arial" panose="020B0604020202020204" pitchFamily="34" charset="0"/>
              </a:rPr>
              <a:t>If you are seeking acceptance, or if you are overly concerned about popularity and about what people might say and think, you may be tempted to make compromises because certain kinds of attacks can be very painful experiences. </a:t>
            </a:r>
            <a:endParaRPr lang="en-US" sz="16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66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FAC3-3F14-B54B-85C3-D1E0B5BEDD7C}"/>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What is Worldliness?</a:t>
            </a:r>
          </a:p>
        </p:txBody>
      </p:sp>
      <p:sp>
        <p:nvSpPr>
          <p:cNvPr id="3" name="Content Placeholder 2">
            <a:extLst>
              <a:ext uri="{FF2B5EF4-FFF2-40B4-BE49-F238E27FC236}">
                <a16:creationId xmlns:a16="http://schemas.microsoft.com/office/drawing/2014/main" id="{1465434C-3A82-3E4B-86FC-2BADC4710F4E}"/>
              </a:ext>
            </a:extLst>
          </p:cNvPr>
          <p:cNvSpPr>
            <a:spLocks noGrp="1"/>
          </p:cNvSpPr>
          <p:nvPr>
            <p:ph idx="1"/>
          </p:nvPr>
        </p:nvSpPr>
        <p:spPr/>
        <p:txBody>
          <a:bodyPr/>
          <a:lstStyle/>
          <a:p>
            <a:pPr lvl="0"/>
            <a:r>
              <a:rPr lang="en-US" dirty="0">
                <a:solidFill>
                  <a:schemeClr val="bg1"/>
                </a:solidFill>
                <a:latin typeface="Arial" panose="020B0604020202020204" pitchFamily="34" charset="0"/>
                <a:cs typeface="Arial" panose="020B0604020202020204" pitchFamily="34" charset="0"/>
              </a:rPr>
              <a:t>1 Kings 22:26-27 (MSG)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Though the end result was a hostile confrontation, public humiliation, rejection, and incarceration, Micaiah was able to make a clear and unmistakable distinction between a true prophet and the opportunists who were posing as ministers of God. 	</a:t>
            </a:r>
            <a:endParaRPr lang="en-US" sz="20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Those who do not know or respect the authority of the Word of God customarily support the belief that the majority is obviously always right. </a:t>
            </a:r>
            <a:endParaRPr lang="en-US" sz="20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81723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CDC-1376-AB47-8028-36409F98DB36}"/>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words "called" and "calling" </a:t>
            </a:r>
          </a:p>
        </p:txBody>
      </p:sp>
      <p:sp>
        <p:nvSpPr>
          <p:cNvPr id="3" name="Content Placeholder 2">
            <a:extLst>
              <a:ext uri="{FF2B5EF4-FFF2-40B4-BE49-F238E27FC236}">
                <a16:creationId xmlns:a16="http://schemas.microsoft.com/office/drawing/2014/main" id="{245D6FE7-87ED-B041-BBE5-6F02B1030E0E}"/>
              </a:ext>
            </a:extLst>
          </p:cNvPr>
          <p:cNvSpPr>
            <a:spLocks noGrp="1"/>
          </p:cNvSpPr>
          <p:nvPr>
            <p:ph idx="1"/>
          </p:nvPr>
        </p:nvSpPr>
        <p:spPr/>
        <p:txBody>
          <a:bodyPr/>
          <a:lstStyle/>
          <a:p>
            <a:r>
              <a:rPr lang="en-US" dirty="0">
                <a:solidFill>
                  <a:schemeClr val="bg1"/>
                </a:solidFill>
                <a:latin typeface="Arial" panose="020B0604020202020204" pitchFamily="34" charset="0"/>
                <a:cs typeface="Arial" panose="020B0604020202020204" pitchFamily="34" charset="0"/>
              </a:rPr>
              <a:t>First, let me make one thing clear.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Our motivation must be to live our lives completely for God's purpose, God's pleasure, and God's glory. </a:t>
            </a:r>
            <a:endParaRPr lang="en-US" sz="22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6921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CDC-1376-AB47-8028-36409F98DB36}"/>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words "called" and "calling" </a:t>
            </a:r>
          </a:p>
        </p:txBody>
      </p:sp>
      <p:sp>
        <p:nvSpPr>
          <p:cNvPr id="3" name="Content Placeholder 2">
            <a:extLst>
              <a:ext uri="{FF2B5EF4-FFF2-40B4-BE49-F238E27FC236}">
                <a16:creationId xmlns:a16="http://schemas.microsoft.com/office/drawing/2014/main" id="{245D6FE7-87ED-B041-BBE5-6F02B1030E0E}"/>
              </a:ext>
            </a:extLst>
          </p:cNvPr>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Paul said, in 1 Timothy 3:1, </a:t>
            </a:r>
            <a:r>
              <a:rPr lang="en-US" baseline="30000" dirty="0">
                <a:solidFill>
                  <a:schemeClr val="bg1"/>
                </a:solidFill>
                <a:latin typeface="Arial" panose="020B0604020202020204" pitchFamily="34" charset="0"/>
                <a:cs typeface="Arial" panose="020B0604020202020204" pitchFamily="34" charset="0"/>
              </a:rPr>
              <a:t>1</a:t>
            </a:r>
            <a:r>
              <a:rPr lang="en-US" dirty="0">
                <a:solidFill>
                  <a:schemeClr val="bg1"/>
                </a:solidFill>
                <a:latin typeface="Arial" panose="020B0604020202020204" pitchFamily="34" charset="0"/>
                <a:cs typeface="Arial" panose="020B0604020202020204" pitchFamily="34" charset="0"/>
              </a:rPr>
              <a:t> "This is a true saying: If a man is eager to be a church leader, he desires an excellent work." (GNT) </a:t>
            </a:r>
            <a:endParaRPr lang="en-US" sz="2400" dirty="0">
              <a:solidFill>
                <a:schemeClr val="bg1"/>
              </a:solidFill>
              <a:latin typeface="Arial" panose="020B0604020202020204" pitchFamily="34" charset="0"/>
              <a:cs typeface="Arial" panose="020B0604020202020204" pitchFamily="34" charset="0"/>
            </a:endParaRPr>
          </a:p>
          <a:p>
            <a:pPr lvl="0"/>
            <a:r>
              <a:rPr lang="en-US" dirty="0">
                <a:solidFill>
                  <a:schemeClr val="bg1"/>
                </a:solidFill>
                <a:latin typeface="Arial" panose="020B0604020202020204" pitchFamily="34" charset="0"/>
                <a:cs typeface="Arial" panose="020B0604020202020204" pitchFamily="34" charset="0"/>
              </a:rPr>
              <a:t>There are many   people who possess the natural gift of leadership; </a:t>
            </a:r>
            <a:endParaRPr lang="en-US" sz="2400" dirty="0">
              <a:solidFill>
                <a:schemeClr val="bg1"/>
              </a:solidFill>
              <a:latin typeface="Arial" panose="020B0604020202020204" pitchFamily="34" charset="0"/>
              <a:cs typeface="Arial" panose="020B0604020202020204" pitchFamily="34" charset="0"/>
            </a:endParaRPr>
          </a:p>
          <a:p>
            <a:pPr lvl="2"/>
            <a:r>
              <a:rPr lang="en-US" dirty="0">
                <a:solidFill>
                  <a:schemeClr val="bg1"/>
                </a:solidFill>
                <a:latin typeface="Arial" panose="020B0604020202020204" pitchFamily="34" charset="0"/>
                <a:cs typeface="Arial" panose="020B0604020202020204" pitchFamily="34" charset="0"/>
              </a:rPr>
              <a:t>However, the Bible (God's Word) is not the ultimate authority for their belief system; </a:t>
            </a:r>
            <a:endParaRPr lang="en-US" sz="2400" dirty="0">
              <a:solidFill>
                <a:schemeClr val="bg1"/>
              </a:solidFill>
              <a:latin typeface="Arial" panose="020B0604020202020204" pitchFamily="34" charset="0"/>
              <a:cs typeface="Arial" panose="020B0604020202020204" pitchFamily="34" charset="0"/>
            </a:endParaRPr>
          </a:p>
          <a:p>
            <a:pPr lvl="2"/>
            <a:r>
              <a:rPr lang="en-US" dirty="0">
                <a:solidFill>
                  <a:schemeClr val="bg1"/>
                </a:solidFill>
                <a:latin typeface="Arial" panose="020B0604020202020204" pitchFamily="34" charset="0"/>
                <a:cs typeface="Arial" panose="020B0604020202020204" pitchFamily="34" charset="0"/>
              </a:rPr>
              <a:t>For the most part, popular culture, human reasoning, and emotions govern many professing believers. 	</a:t>
            </a:r>
            <a:endParaRPr lang="en-US" sz="18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9197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CDC-1376-AB47-8028-36409F98DB36}"/>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words "called" and "calling" </a:t>
            </a:r>
          </a:p>
        </p:txBody>
      </p:sp>
      <p:sp>
        <p:nvSpPr>
          <p:cNvPr id="3" name="Content Placeholder 2">
            <a:extLst>
              <a:ext uri="{FF2B5EF4-FFF2-40B4-BE49-F238E27FC236}">
                <a16:creationId xmlns:a16="http://schemas.microsoft.com/office/drawing/2014/main" id="{245D6FE7-87ED-B041-BBE5-6F02B1030E0E}"/>
              </a:ext>
            </a:extLst>
          </p:cNvPr>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The masses say,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"this is what we want to hear! This is what we want to believe! This is what we like and don't like!"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"We don't want to hear anything about some straight and narrow road of holiness, self-denial, and sacrificial service. We want to hear all about </a:t>
            </a:r>
            <a:r>
              <a:rPr lang="en-US" dirty="0" err="1">
                <a:solidFill>
                  <a:schemeClr val="bg1"/>
                </a:solidFill>
                <a:latin typeface="Arial" panose="020B0604020202020204" pitchFamily="34" charset="0"/>
                <a:cs typeface="Arial" panose="020B0604020202020204" pitchFamily="34" charset="0"/>
              </a:rPr>
              <a:t>christianity's</a:t>
            </a:r>
            <a:r>
              <a:rPr lang="en-US" dirty="0">
                <a:solidFill>
                  <a:schemeClr val="bg1"/>
                </a:solidFill>
                <a:latin typeface="Arial" panose="020B0604020202020204" pitchFamily="34" charset="0"/>
                <a:cs typeface="Arial" panose="020B0604020202020204" pitchFamily="34" charset="0"/>
              </a:rPr>
              <a:t> great benefits package." </a:t>
            </a:r>
            <a:endParaRPr lang="en-US" sz="24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6989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CDC-1376-AB47-8028-36409F98DB36}"/>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words "called" and "calling" </a:t>
            </a:r>
          </a:p>
        </p:txBody>
      </p:sp>
      <p:sp>
        <p:nvSpPr>
          <p:cNvPr id="3" name="Content Placeholder 2">
            <a:extLst>
              <a:ext uri="{FF2B5EF4-FFF2-40B4-BE49-F238E27FC236}">
                <a16:creationId xmlns:a16="http://schemas.microsoft.com/office/drawing/2014/main" id="{245D6FE7-87ED-B041-BBE5-6F02B1030E0E}"/>
              </a:ext>
            </a:extLst>
          </p:cNvPr>
          <p:cNvSpPr>
            <a:spLocks noGrp="1"/>
          </p:cNvSpPr>
          <p:nvPr>
            <p:ph idx="1"/>
          </p:nvPr>
        </p:nvSpPr>
        <p:spPr/>
        <p:txBody>
          <a:bodyPr>
            <a:normAutofit/>
          </a:bodyPr>
          <a:lstStyle/>
          <a:p>
            <a:pPr lvl="1"/>
            <a:r>
              <a:rPr lang="en-US" dirty="0">
                <a:solidFill>
                  <a:schemeClr val="bg1"/>
                </a:solidFill>
                <a:latin typeface="Arial" panose="020B0604020202020204" pitchFamily="34" charset="0"/>
                <a:cs typeface="Arial" panose="020B0604020202020204" pitchFamily="34" charset="0"/>
              </a:rPr>
              <a:t>"Please don't try to frighten us with messages about missing heaven or going to hell. That's negative and it makes us feel uncomfortable."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"This  is who we are, this is what we are, and this is what we believe life is all about, so don't tell us how to change it—that's bondage. Tell us how to enjoy it—that's freedom."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"Preacher, we want you to be our voice of freedom. Show us how to access the promises and take advantage of all our Christian liberties." </a:t>
            </a:r>
            <a:endParaRPr lang="en-US" sz="20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8110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1CDC-1376-AB47-8028-36409F98DB36}"/>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The words "called" and "calling" </a:t>
            </a:r>
          </a:p>
        </p:txBody>
      </p:sp>
      <p:sp>
        <p:nvSpPr>
          <p:cNvPr id="3" name="Content Placeholder 2">
            <a:extLst>
              <a:ext uri="{FF2B5EF4-FFF2-40B4-BE49-F238E27FC236}">
                <a16:creationId xmlns:a16="http://schemas.microsoft.com/office/drawing/2014/main" id="{245D6FE7-87ED-B041-BBE5-6F02B1030E0E}"/>
              </a:ext>
            </a:extLst>
          </p:cNvPr>
          <p:cNvSpPr>
            <a:spLocks noGrp="1"/>
          </p:cNvSpPr>
          <p:nvPr>
            <p:ph idx="1"/>
          </p:nvPr>
        </p:nvSpPr>
        <p:spPr/>
        <p:txBody>
          <a:bodyPr/>
          <a:lstStyle/>
          <a:p>
            <a:pPr lvl="0"/>
            <a:r>
              <a:rPr lang="en-US" dirty="0">
                <a:solidFill>
                  <a:schemeClr val="bg1"/>
                </a:solidFill>
                <a:latin typeface="Arial" panose="020B0604020202020204" pitchFamily="34" charset="0"/>
                <a:cs typeface="Arial" panose="020B0604020202020204" pitchFamily="34" charset="0"/>
              </a:rPr>
              <a:t>The Bible is filled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Therefore, it's conceivable for almost anyone to apply these principles and experience enormous earthly success.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This is where the line has become so distorted. </a:t>
            </a:r>
            <a:endParaRPr lang="en-US" sz="2400" dirty="0">
              <a:solidFill>
                <a:schemeClr val="bg1"/>
              </a:solidFill>
              <a:latin typeface="Arial" panose="020B0604020202020204" pitchFamily="34" charset="0"/>
              <a:cs typeface="Arial" panose="020B0604020202020204" pitchFamily="34" charset="0"/>
            </a:endParaRPr>
          </a:p>
          <a:p>
            <a:pPr lvl="0"/>
            <a:r>
              <a:rPr lang="en-US" dirty="0">
                <a:solidFill>
                  <a:schemeClr val="bg1"/>
                </a:solidFill>
                <a:latin typeface="Arial" panose="020B0604020202020204" pitchFamily="34" charset="0"/>
                <a:cs typeface="Arial" panose="020B0604020202020204" pitchFamily="34" charset="0"/>
              </a:rPr>
              <a:t>1 john 3:13 (</a:t>
            </a:r>
            <a:r>
              <a:rPr lang="en-US" dirty="0" err="1">
                <a:solidFill>
                  <a:schemeClr val="bg1"/>
                </a:solidFill>
                <a:latin typeface="Arial" panose="020B0604020202020204" pitchFamily="34" charset="0"/>
                <a:cs typeface="Arial" panose="020B0604020202020204" pitchFamily="34" charset="0"/>
              </a:rPr>
              <a:t>tlb</a:t>
            </a:r>
            <a:r>
              <a:rPr lang="en-US" dirty="0">
                <a:solidFill>
                  <a:schemeClr val="bg1"/>
                </a:solidFill>
                <a:latin typeface="Arial" panose="020B0604020202020204" pitchFamily="34" charset="0"/>
                <a:cs typeface="Arial" panose="020B0604020202020204" pitchFamily="34" charset="0"/>
              </a:rPr>
              <a:t>) 13 so don't be surprised, dear friends, if the world hates you. </a:t>
            </a:r>
            <a:endParaRPr lang="en-US" sz="24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9957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FAC3-3F14-B54B-85C3-D1E0B5BEDD7C}"/>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What is Worldliness?</a:t>
            </a:r>
          </a:p>
        </p:txBody>
      </p:sp>
      <p:sp>
        <p:nvSpPr>
          <p:cNvPr id="3" name="Content Placeholder 2">
            <a:extLst>
              <a:ext uri="{FF2B5EF4-FFF2-40B4-BE49-F238E27FC236}">
                <a16:creationId xmlns:a16="http://schemas.microsoft.com/office/drawing/2014/main" id="{1465434C-3A82-3E4B-86FC-2BADC4710F4E}"/>
              </a:ext>
            </a:extLst>
          </p:cNvPr>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Worldliness is when the things you live your life to achieve, the things you desire the most, and whatever fuels your drive and ambition—come   to an end on the day you die.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You must not be afraid to pay the price </a:t>
            </a:r>
            <a:endParaRPr lang="en-US" sz="28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Jeremiah 23:16-18, 21-22 (MSG) </a:t>
            </a:r>
            <a:endParaRPr lang="en-US" sz="28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On the surface, </a:t>
            </a:r>
            <a:endParaRPr lang="en-US" sz="28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There is the ever-pressing temptation to "go along to get along." </a:t>
            </a:r>
            <a:endParaRPr lang="en-US" sz="22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4948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FAC3-3F14-B54B-85C3-D1E0B5BEDD7C}"/>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What is Worldliness?</a:t>
            </a:r>
          </a:p>
        </p:txBody>
      </p:sp>
      <p:sp>
        <p:nvSpPr>
          <p:cNvPr id="3" name="Content Placeholder 2">
            <a:extLst>
              <a:ext uri="{FF2B5EF4-FFF2-40B4-BE49-F238E27FC236}">
                <a16:creationId xmlns:a16="http://schemas.microsoft.com/office/drawing/2014/main" id="{1465434C-3A82-3E4B-86FC-2BADC4710F4E}"/>
              </a:ext>
            </a:extLst>
          </p:cNvPr>
          <p:cNvSpPr>
            <a:spLocks noGrp="1"/>
          </p:cNvSpPr>
          <p:nvPr>
            <p:ph idx="1"/>
          </p:nvPr>
        </p:nvSpPr>
        <p:spPr/>
        <p:txBody>
          <a:bodyPr/>
          <a:lstStyle/>
          <a:p>
            <a:pPr lvl="0"/>
            <a:r>
              <a:rPr lang="en-US" dirty="0">
                <a:solidFill>
                  <a:schemeClr val="bg1"/>
                </a:solidFill>
                <a:latin typeface="Arial" panose="020B0604020202020204" pitchFamily="34" charset="0"/>
                <a:cs typeface="Arial" panose="020B0604020202020204" pitchFamily="34" charset="0"/>
              </a:rPr>
              <a:t>First Kings 22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Sometimes the willingness to stand unaccompanied, hated and rejected for the truth, is the dividing line between true men of God and those driven by deceitful ambition. </a:t>
            </a:r>
            <a:endParaRPr lang="en-US" sz="2400" dirty="0">
              <a:solidFill>
                <a:schemeClr val="bg1"/>
              </a:solidFill>
              <a:latin typeface="Arial" panose="020B0604020202020204" pitchFamily="34" charset="0"/>
              <a:cs typeface="Arial" panose="020B0604020202020204" pitchFamily="34" charset="0"/>
            </a:endParaRPr>
          </a:p>
          <a:p>
            <a:pPr lvl="0"/>
            <a:r>
              <a:rPr lang="en-US" dirty="0">
                <a:solidFill>
                  <a:schemeClr val="bg1"/>
                </a:solidFill>
                <a:latin typeface="Arial" panose="020B0604020202020204" pitchFamily="34" charset="0"/>
                <a:cs typeface="Arial" panose="020B0604020202020204" pitchFamily="34" charset="0"/>
              </a:rPr>
              <a:t>1 Kings 22:1-10 (MSG) </a:t>
            </a:r>
            <a:endParaRPr lang="en-US" sz="24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0926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FAC3-3F14-B54B-85C3-D1E0B5BEDD7C}"/>
              </a:ext>
            </a:extLst>
          </p:cNvPr>
          <p:cNvSpPr>
            <a:spLocks noGrp="1"/>
          </p:cNvSpPr>
          <p:nvPr>
            <p:ph type="title"/>
          </p:nvPr>
        </p:nvSpPr>
        <p:spPr/>
        <p:txBody>
          <a:bodyPr/>
          <a:lstStyle/>
          <a:p>
            <a:pPr algn="ctr"/>
            <a:r>
              <a:rPr lang="en-US" dirty="0">
                <a:solidFill>
                  <a:schemeClr val="bg1"/>
                </a:solidFill>
                <a:latin typeface="Times New Roman" panose="02020603050405020304" pitchFamily="18" charset="0"/>
                <a:cs typeface="Times New Roman" panose="02020603050405020304" pitchFamily="18" charset="0"/>
              </a:rPr>
              <a:t>What is Worldliness?</a:t>
            </a:r>
          </a:p>
        </p:txBody>
      </p:sp>
      <p:sp>
        <p:nvSpPr>
          <p:cNvPr id="3" name="Content Placeholder 2">
            <a:extLst>
              <a:ext uri="{FF2B5EF4-FFF2-40B4-BE49-F238E27FC236}">
                <a16:creationId xmlns:a16="http://schemas.microsoft.com/office/drawing/2014/main" id="{1465434C-3A82-3E4B-86FC-2BADC4710F4E}"/>
              </a:ext>
            </a:extLst>
          </p:cNvPr>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Jehoshaphat said</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They were compelled to do what many pastors and leaders are being pressured to do in this generation—affirm his desires and confirm his plans. </a:t>
            </a:r>
            <a:endParaRPr lang="en-US" sz="2400" dirty="0">
              <a:solidFill>
                <a:schemeClr val="bg1"/>
              </a:solidFill>
              <a:latin typeface="Arial" panose="020B0604020202020204" pitchFamily="34" charset="0"/>
              <a:cs typeface="Arial" panose="020B0604020202020204" pitchFamily="34" charset="0"/>
            </a:endParaRPr>
          </a:p>
          <a:p>
            <a:pPr lvl="0"/>
            <a:r>
              <a:rPr lang="en-US" dirty="0">
                <a:solidFill>
                  <a:schemeClr val="bg1"/>
                </a:solidFill>
                <a:latin typeface="Arial" panose="020B0604020202020204" pitchFamily="34" charset="0"/>
                <a:cs typeface="Arial" panose="020B0604020202020204" pitchFamily="34" charset="0"/>
              </a:rPr>
              <a:t>1 kings 22:11-16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(warning to all young pastors!) </a:t>
            </a:r>
            <a:endParaRPr lang="en-US" sz="2400" dirty="0">
              <a:solidFill>
                <a:schemeClr val="bg1"/>
              </a:solidFill>
              <a:latin typeface="Arial" panose="020B0604020202020204" pitchFamily="34" charset="0"/>
              <a:cs typeface="Arial" panose="020B0604020202020204" pitchFamily="34" charset="0"/>
            </a:endParaRPr>
          </a:p>
          <a:p>
            <a:pPr lvl="1"/>
            <a:r>
              <a:rPr lang="en-US" dirty="0">
                <a:solidFill>
                  <a:schemeClr val="bg1"/>
                </a:solidFill>
                <a:latin typeface="Arial" panose="020B0604020202020204" pitchFamily="34" charset="0"/>
                <a:cs typeface="Arial" panose="020B0604020202020204" pitchFamily="34" charset="0"/>
              </a:rPr>
              <a:t>If you do not want to suffer bitter criticism, ridicule, rejection, or false accusation, </a:t>
            </a:r>
            <a:endParaRPr lang="en-US" sz="20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36299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689</Words>
  <Application>Microsoft Macintosh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The words "called" and "calling" </vt:lpstr>
      <vt:lpstr>The words "called" and "calling" </vt:lpstr>
      <vt:lpstr>The words "called" and "calling" </vt:lpstr>
      <vt:lpstr>The words "called" and "calling" </vt:lpstr>
      <vt:lpstr>The words "called" and "calling" </vt:lpstr>
      <vt:lpstr>What is Worldliness?</vt:lpstr>
      <vt:lpstr>What is Worldliness?</vt:lpstr>
      <vt:lpstr>What is Worldliness?</vt:lpstr>
      <vt:lpstr>What is Worldliness?</vt:lpstr>
      <vt:lpstr>What is Worldliness?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Qual</dc:creator>
  <cp:lastModifiedBy>Hunter Qual</cp:lastModifiedBy>
  <cp:revision>3</cp:revision>
  <dcterms:created xsi:type="dcterms:W3CDTF">2020-03-10T07:39:43Z</dcterms:created>
  <dcterms:modified xsi:type="dcterms:W3CDTF">2020-03-12T15:31:40Z</dcterms:modified>
</cp:coreProperties>
</file>