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AB4"/>
    <a:srgbClr val="F8F6FC"/>
    <a:srgbClr val="A8E5E1"/>
    <a:srgbClr val="0C275B"/>
    <a:srgbClr val="C91D37"/>
    <a:srgbClr val="FCFBF9"/>
    <a:srgbClr val="5C325B"/>
    <a:srgbClr val="F4F2D2"/>
    <a:srgbClr val="F9CB9A"/>
    <a:srgbClr val="6842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autoAdjust="0"/>
    <p:restoredTop sz="94694"/>
  </p:normalViewPr>
  <p:slideViewPr>
    <p:cSldViewPr snapToGrid="0" snapToObjects="1">
      <p:cViewPr varScale="1">
        <p:scale>
          <a:sx n="70" d="100"/>
          <a:sy n="70" d="100"/>
        </p:scale>
        <p:origin x="60" y="9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A31436-635E-8E48-816C-43275EEA8DC5}"/>
              </a:ext>
            </a:extLst>
          </p:cNvPr>
          <p:cNvSpPr>
            <a:spLocks noGrp="1"/>
          </p:cNvSpPr>
          <p:nvPr>
            <p:ph type="title" hasCustomPrompt="1"/>
          </p:nvPr>
        </p:nvSpPr>
        <p:spPr>
          <a:xfrm>
            <a:off x="1411357" y="3190461"/>
            <a:ext cx="6301408" cy="45720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8B931D0-5A9B-6D41-B62A-EEDC5FEE481B}"/>
              </a:ext>
            </a:extLst>
          </p:cNvPr>
          <p:cNvSpPr>
            <a:spLocks noGrp="1"/>
          </p:cNvSpPr>
          <p:nvPr>
            <p:ph type="body" sz="quarter" idx="10" hasCustomPrompt="1"/>
          </p:nvPr>
        </p:nvSpPr>
        <p:spPr>
          <a:xfrm>
            <a:off x="457200" y="993913"/>
            <a:ext cx="8229599" cy="537707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9E741AD1-FE7E-0D4F-8C7A-A17110BB2BF6}"/>
              </a:ext>
            </a:extLst>
          </p:cNvPr>
          <p:cNvSpPr>
            <a:spLocks noGrp="1"/>
          </p:cNvSpPr>
          <p:nvPr>
            <p:ph type="body" sz="quarter" idx="10" hasCustomPrompt="1"/>
          </p:nvPr>
        </p:nvSpPr>
        <p:spPr>
          <a:xfrm>
            <a:off x="457200" y="993913"/>
            <a:ext cx="8229599" cy="537707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a:extLst>
              <a:ext uri="{FF2B5EF4-FFF2-40B4-BE49-F238E27FC236}">
                <a16:creationId xmlns:a16="http://schemas.microsoft.com/office/drawing/2014/main" id="{0BBFF286-80EE-4349-8D78-6F5E786A51EC}"/>
              </a:ext>
            </a:extLst>
          </p:cNvPr>
          <p:cNvSpPr>
            <a:spLocks noGrp="1"/>
          </p:cNvSpPr>
          <p:nvPr>
            <p:ph type="title" hasCustomPrompt="1"/>
          </p:nvPr>
        </p:nvSpPr>
        <p:spPr>
          <a:xfrm>
            <a:off x="2812775" y="397564"/>
            <a:ext cx="3498574" cy="298175"/>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rgbClr val="D4CAB4"/>
                </a:solidFill>
              </a:defRPr>
            </a:lvl1pPr>
          </a:lstStyle>
          <a:p>
            <a:fld id="{6BFECD78-3C8E-49F2-8FAB-59489D168ABB}" type="datetimeFigureOut">
              <a:rPr lang="en-US" smtClean="0"/>
              <a:pPr/>
              <a:t>5/12/2020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rgbClr val="D4CAB4"/>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rgbClr val="D4CAB4"/>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Lst>
  <p:txStyles>
    <p:titleStyle>
      <a:lvl1pPr algn="ctr" defTabSz="914400" rtl="0" eaLnBrk="1" latinLnBrk="0" hangingPunct="1">
        <a:spcBef>
          <a:spcPct val="0"/>
        </a:spcBef>
        <a:buNone/>
        <a:defRPr sz="4400" kern="1200">
          <a:solidFill>
            <a:srgbClr val="D4CAB4"/>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D4CAB4"/>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4CAB4"/>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4CAB4"/>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4CAB4"/>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4CAB4"/>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2A56B-B483-0146-885F-9AC948A639AD}"/>
              </a:ext>
            </a:extLst>
          </p:cNvPr>
          <p:cNvSpPr>
            <a:spLocks noGrp="1"/>
          </p:cNvSpPr>
          <p:nvPr>
            <p:ph type="title"/>
          </p:nvPr>
        </p:nvSpPr>
        <p:spPr>
          <a:xfrm>
            <a:off x="1085689" y="3524904"/>
            <a:ext cx="6972622" cy="457200"/>
          </a:xfrm>
        </p:spPr>
        <p:txBody>
          <a:bodyPr>
            <a:noAutofit/>
          </a:bodyPr>
          <a:lstStyle/>
          <a:p>
            <a:r>
              <a:rPr lang="en-US" sz="9600" dirty="0" smtClean="0">
                <a:latin typeface="Anisha" panose="02000500000000000000" pitchFamily="50" charset="0"/>
              </a:rPr>
              <a:t>Handwriting</a:t>
            </a:r>
            <a:endParaRPr lang="en-US" sz="9600" dirty="0">
              <a:latin typeface="Anisha" panose="02000500000000000000" pitchFamily="50" charset="0"/>
            </a:endParaRPr>
          </a:p>
        </p:txBody>
      </p:sp>
      <p:sp>
        <p:nvSpPr>
          <p:cNvPr id="2" name="TextBox 1"/>
          <p:cNvSpPr txBox="1"/>
          <p:nvPr/>
        </p:nvSpPr>
        <p:spPr>
          <a:xfrm>
            <a:off x="2707574" y="2968832"/>
            <a:ext cx="737702" cy="369332"/>
          </a:xfrm>
          <a:prstGeom prst="rect">
            <a:avLst/>
          </a:prstGeom>
          <a:noFill/>
        </p:spPr>
        <p:txBody>
          <a:bodyPr wrap="none" rtlCol="0">
            <a:spAutoFit/>
          </a:bodyPr>
          <a:lstStyle/>
          <a:p>
            <a:r>
              <a:rPr lang="en-US" dirty="0" smtClean="0">
                <a:latin typeface="Azonix" pitchFamily="50" charset="0"/>
              </a:rPr>
              <a:t>THE</a:t>
            </a:r>
            <a:endParaRPr lang="en-US" dirty="0">
              <a:latin typeface="Azonix" pitchFamily="50" charset="0"/>
            </a:endParaRPr>
          </a:p>
        </p:txBody>
      </p:sp>
      <p:sp>
        <p:nvSpPr>
          <p:cNvPr id="5" name="TextBox 4"/>
          <p:cNvSpPr txBox="1"/>
          <p:nvPr/>
        </p:nvSpPr>
        <p:spPr>
          <a:xfrm>
            <a:off x="4498770" y="3809320"/>
            <a:ext cx="1982402" cy="369332"/>
          </a:xfrm>
          <a:prstGeom prst="rect">
            <a:avLst/>
          </a:prstGeom>
          <a:noFill/>
        </p:spPr>
        <p:txBody>
          <a:bodyPr wrap="none" rtlCol="0">
            <a:spAutoFit/>
          </a:bodyPr>
          <a:lstStyle/>
          <a:p>
            <a:r>
              <a:rPr lang="en-US" dirty="0" smtClean="0">
                <a:latin typeface="Azonix" pitchFamily="50" charset="0"/>
              </a:rPr>
              <a:t>ON THE WALL</a:t>
            </a:r>
            <a:endParaRPr lang="en-US" dirty="0">
              <a:latin typeface="Azonix"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refused to humble himself even though he knew the way God had dealt with Nebuchadnezzar</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serious sin was blasphemy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Swift </a:t>
            </a:r>
            <a:r>
              <a:rPr lang="en-US" dirty="0">
                <a:latin typeface="Times New Roman" panose="02020603050405020304" pitchFamily="18" charset="0"/>
                <a:cs typeface="Times New Roman" panose="02020603050405020304" pitchFamily="18" charset="0"/>
              </a:rPr>
              <a:t>judgment came when he used these vessels in idolatrous worship</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122231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Babylon </a:t>
            </a:r>
            <a:r>
              <a:rPr lang="en-US" dirty="0">
                <a:latin typeface="Times New Roman" panose="02020603050405020304" pitchFamily="18" charset="0"/>
                <a:cs typeface="Times New Roman" panose="02020603050405020304" pitchFamily="18" charset="0"/>
              </a:rPr>
              <a:t>was and had been founded by Nimrod the great-grandson of Noah</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Over </a:t>
            </a:r>
            <a:r>
              <a:rPr lang="en-US" dirty="0">
                <a:latin typeface="Times New Roman" panose="02020603050405020304" pitchFamily="18" charset="0"/>
                <a:cs typeface="Times New Roman" panose="02020603050405020304" pitchFamily="18" charset="0"/>
              </a:rPr>
              <a:t>the years it had been fortified until by the time of Belshazzar it was thought to be invincible.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Darius </a:t>
            </a:r>
            <a:r>
              <a:rPr lang="en-US" dirty="0">
                <a:latin typeface="Times New Roman" panose="02020603050405020304" pitchFamily="18" charset="0"/>
                <a:cs typeface="Times New Roman" panose="02020603050405020304" pitchFamily="18" charset="0"/>
              </a:rPr>
              <a:t>conquered Babylon while Cyrus was busy fighting wars elsewhere</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18030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Darius </a:t>
            </a:r>
            <a:r>
              <a:rPr lang="en-US" dirty="0">
                <a:latin typeface="Times New Roman" panose="02020603050405020304" pitchFamily="18" charset="0"/>
                <a:cs typeface="Times New Roman" panose="02020603050405020304" pitchFamily="18" charset="0"/>
              </a:rPr>
              <a:t>gained entrance to the city by diverting the water of the Euphrates into the moats that surrounded the city</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army of the Medes and Persians then walked into the city on the riverbed from both directions</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of the feast many of the interior gates were open and Babylon fell into the hands of the enemy with little resistance.</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66703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first lesson is to know the seriousness of desecrating the sacred vessels consecrated to the Lord</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second lesson to learn is the deception of Satan-the false security that sin brings</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third lesson is to learn from Belshazzar and be quick to remember the mistakes of others and be willing to humble ourselves.</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300432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Let </a:t>
            </a:r>
            <a:r>
              <a:rPr lang="en-US" dirty="0">
                <a:latin typeface="Times New Roman" panose="02020603050405020304" pitchFamily="18" charset="0"/>
                <a:cs typeface="Times New Roman" panose="02020603050405020304" pitchFamily="18" charset="0"/>
              </a:rPr>
              <a:t>us remember that we are all being weighed in the balances.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People </a:t>
            </a:r>
            <a:r>
              <a:rPr lang="en-US" dirty="0">
                <a:latin typeface="Times New Roman" panose="02020603050405020304" pitchFamily="18" charset="0"/>
                <a:cs typeface="Times New Roman" panose="02020603050405020304" pitchFamily="18" charset="0"/>
              </a:rPr>
              <a:t>desire to go from one extreme to another to defy God and revel against everything that is decent and right.</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the positive side we can learn from Daniel that doubts may be dissolved by the proclamation of the Truth of God’s Word.</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273301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fontScale="92500" lnSpcReduction="10000"/>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Belshazzar </a:t>
            </a:r>
            <a:r>
              <a:rPr lang="en-US" dirty="0">
                <a:latin typeface="Times New Roman" panose="02020603050405020304" pitchFamily="18" charset="0"/>
                <a:cs typeface="Times New Roman" panose="02020603050405020304" pitchFamily="18" charset="0"/>
              </a:rPr>
              <a:t>represents the kings and nations that have and will put forth their hands against Israel</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will have no fear of God and no respect to that which belongs to the Lord.</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will entertain a false sense of security and boast.</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will be destroyed even as Belshazzar was destroyed.</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390293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interpretation of the handwriting, Daniel called Belshazzar the son of Nebuchadnezzar (Daniel 5:22)</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offers no problem for in the language of that day there was no word for ''grandfather'' or ''grandson.''</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quite evident that he was the grandson of Nebuchadnezzar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14054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lnSpcReduction="10000"/>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king of Babylon, </a:t>
            </a:r>
            <a:r>
              <a:rPr lang="en-US" dirty="0" err="1">
                <a:latin typeface="Times New Roman" panose="02020603050405020304" pitchFamily="18" charset="0"/>
                <a:cs typeface="Times New Roman" panose="02020603050405020304" pitchFamily="18" charset="0"/>
              </a:rPr>
              <a:t>Nabonnaid</a:t>
            </a:r>
            <a:r>
              <a:rPr lang="en-US" dirty="0">
                <a:latin typeface="Times New Roman" panose="02020603050405020304" pitchFamily="18" charset="0"/>
                <a:cs typeface="Times New Roman" panose="02020603050405020304" pitchFamily="18" charset="0"/>
              </a:rPr>
              <a:t>, was his father, and Belshazzar was the vice-regent of the empire.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was for this reason that Belshazzar promised to make Daniel the third ruler in the kingdom (Daniel 5:16).</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Apparently</a:t>
            </a:r>
            <a:r>
              <a:rPr lang="en-US" dirty="0">
                <a:latin typeface="Times New Roman" panose="02020603050405020304" pitchFamily="18" charset="0"/>
                <a:cs typeface="Times New Roman" panose="02020603050405020304" pitchFamily="18" charset="0"/>
              </a:rPr>
              <a:t>, at this time </a:t>
            </a:r>
            <a:r>
              <a:rPr lang="en-US" dirty="0" err="1">
                <a:latin typeface="Times New Roman" panose="02020603050405020304" pitchFamily="18" charset="0"/>
                <a:cs typeface="Times New Roman" panose="02020603050405020304" pitchFamily="18" charset="0"/>
              </a:rPr>
              <a:t>Nabonnaid</a:t>
            </a:r>
            <a:r>
              <a:rPr lang="en-US" dirty="0">
                <a:latin typeface="Times New Roman" panose="02020603050405020304" pitchFamily="18" charset="0"/>
                <a:cs typeface="Times New Roman" panose="02020603050405020304" pitchFamily="18" charset="0"/>
              </a:rPr>
              <a:t> was away on some military expedition and had left Belshazzar in charge of Babylon.</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47601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the second time that it is recorded in the Bible that God Himself wrote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upon the wall of Babylon God wrote a message of judgment</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Belshazzar </a:t>
            </a:r>
            <a:r>
              <a:rPr lang="en-US" dirty="0">
                <a:latin typeface="Times New Roman" panose="02020603050405020304" pitchFamily="18" charset="0"/>
                <a:cs typeface="Times New Roman" panose="02020603050405020304" pitchFamily="18" charset="0"/>
              </a:rPr>
              <a:t>had called for a great feast, at the feast he had invited a thousand lords and princes with their wives and concubines</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305117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Belshazzar </a:t>
            </a:r>
            <a:r>
              <a:rPr lang="en-US" dirty="0">
                <a:latin typeface="Times New Roman" panose="02020603050405020304" pitchFamily="18" charset="0"/>
                <a:cs typeface="Times New Roman" panose="02020603050405020304" pitchFamily="18" charset="0"/>
              </a:rPr>
              <a:t>was not satisfied with the drunkenness and gross sins so he called for the sacrifice of the vessels that had been brought from Jerusalem and used them in drinking to the pagan </a:t>
            </a:r>
            <a:r>
              <a:rPr lang="en-US" dirty="0" smtClean="0">
                <a:latin typeface="Times New Roman" panose="02020603050405020304" pitchFamily="18" charset="0"/>
                <a:cs typeface="Times New Roman" panose="02020603050405020304" pitchFamily="18" charset="0"/>
              </a:rPr>
              <a:t>gods.</a:t>
            </a: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Suddenly </a:t>
            </a:r>
            <a:r>
              <a:rPr lang="en-US" dirty="0">
                <a:latin typeface="Times New Roman" panose="02020603050405020304" pitchFamily="18" charset="0"/>
                <a:cs typeface="Times New Roman" panose="02020603050405020304" pitchFamily="18" charset="0"/>
              </a:rPr>
              <a:t>the fingers of a man's hand appeared and wrote on the wall by the candlestick where it could be seen by </a:t>
            </a:r>
            <a:r>
              <a:rPr lang="en-US" dirty="0" smtClean="0">
                <a:latin typeface="Times New Roman" panose="02020603050405020304" pitchFamily="18" charset="0"/>
                <a:cs typeface="Times New Roman" panose="02020603050405020304" pitchFamily="18" charset="0"/>
              </a:rPr>
              <a:t>all.</a:t>
            </a: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laughter and gaiety soon turned to soberness and </a:t>
            </a:r>
            <a:r>
              <a:rPr lang="en-US" dirty="0" smtClean="0">
                <a:latin typeface="Times New Roman" panose="02020603050405020304" pitchFamily="18" charset="0"/>
                <a:cs typeface="Times New Roman" panose="02020603050405020304" pitchFamily="18" charset="0"/>
              </a:rPr>
              <a:t>fear.</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2447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trembled at the supernatural sight and Belshazzar called for the wise men to tell the meaning of the writing.</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words were: </a:t>
            </a:r>
            <a:r>
              <a:rPr lang="en-US" dirty="0" smtClean="0">
                <a:latin typeface="Times New Roman" panose="02020603050405020304" pitchFamily="18" charset="0"/>
                <a:cs typeface="Times New Roman" panose="02020603050405020304" pitchFamily="18" charset="0"/>
              </a:rPr>
              <a:t>“MENE </a:t>
            </a:r>
            <a:r>
              <a:rPr lang="en-US" dirty="0" err="1">
                <a:latin typeface="Times New Roman" panose="02020603050405020304" pitchFamily="18" charset="0"/>
                <a:cs typeface="Times New Roman" panose="02020603050405020304" pitchFamily="18" charset="0"/>
              </a:rPr>
              <a:t>MENE</a:t>
            </a:r>
            <a:r>
              <a:rPr lang="en-US" dirty="0">
                <a:latin typeface="Times New Roman" panose="02020603050405020304" pitchFamily="18" charset="0"/>
                <a:cs typeface="Times New Roman" panose="02020603050405020304" pitchFamily="18" charset="0"/>
              </a:rPr>
              <a:t> TEKEL </a:t>
            </a:r>
            <a:r>
              <a:rPr lang="en-US" dirty="0" smtClean="0">
                <a:latin typeface="Times New Roman" panose="02020603050405020304" pitchFamily="18" charset="0"/>
                <a:cs typeface="Times New Roman" panose="02020603050405020304" pitchFamily="18" charset="0"/>
              </a:rPr>
              <a:t>UPHARSIN”</a:t>
            </a: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words were apparently Aramaic and could be read by everyone. However, no one knew the meaning.</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259690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lnSpcReduction="10000"/>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wise men could not interpret the message, the Queen Mother came into the Banquet Hall and told Belshazzar to call for Daniel</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Daniel </a:t>
            </a:r>
            <a:r>
              <a:rPr lang="en-US" dirty="0">
                <a:latin typeface="Times New Roman" panose="02020603050405020304" pitchFamily="18" charset="0"/>
                <a:cs typeface="Times New Roman" panose="02020603050405020304" pitchFamily="18" charset="0"/>
              </a:rPr>
              <a:t>was not interested in the gifts he was offered but agreed to interpret the message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reproved Belshazzar for not humbling himself even though he knew how God had dwelt with his grandfather, Nebuchadnezzar</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372691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Mene </a:t>
            </a:r>
            <a:r>
              <a:rPr lang="en-US" dirty="0">
                <a:latin typeface="Times New Roman" panose="02020603050405020304" pitchFamily="18" charset="0"/>
                <a:cs typeface="Times New Roman" panose="02020603050405020304" pitchFamily="18" charset="0"/>
              </a:rPr>
              <a:t>– Numbered - God hath numbered thy kingdom and finished it.</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Tekel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Weighed – Thou art weighed in the balances and found wanting</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Peres </a:t>
            </a:r>
            <a:r>
              <a:rPr lang="en-US" dirty="0">
                <a:latin typeface="Times New Roman" panose="02020603050405020304" pitchFamily="18" charset="0"/>
                <a:cs typeface="Times New Roman" panose="02020603050405020304" pitchFamily="18" charset="0"/>
              </a:rPr>
              <a:t>– Divisions – Thy kingdom is divided and given to the Medes and Persians </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78592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978FF7-8C08-2B44-8060-42752BFF66FD}"/>
              </a:ext>
            </a:extLst>
          </p:cNvPr>
          <p:cNvSpPr>
            <a:spLocks noGrp="1"/>
          </p:cNvSpPr>
          <p:nvPr>
            <p:ph type="body" sz="quarter" idx="10"/>
          </p:nvPr>
        </p:nvSpPr>
        <p:spPr>
          <a:xfrm>
            <a:off x="457200" y="439387"/>
            <a:ext cx="8229599" cy="5165766"/>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were several ways in which  Belshazzar was bringing God’s judgment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was drinking and revealing while the enemy was at the gate of the city</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was arrogant and presumptuous </a:t>
            </a:r>
          </a:p>
        </p:txBody>
      </p:sp>
      <p:pic>
        <p:nvPicPr>
          <p:cNvPr id="3" name="Picture 2"/>
          <p:cNvPicPr>
            <a:picLocks noChangeAspect="1"/>
          </p:cNvPicPr>
          <p:nvPr/>
        </p:nvPicPr>
        <p:blipFill>
          <a:blip r:embed="rId2"/>
          <a:stretch>
            <a:fillRect/>
          </a:stretch>
        </p:blipFill>
        <p:spPr>
          <a:xfrm>
            <a:off x="2933068" y="5824307"/>
            <a:ext cx="3277862" cy="1033693"/>
          </a:xfrm>
          <a:prstGeom prst="rect">
            <a:avLst/>
          </a:prstGeom>
        </p:spPr>
      </p:pic>
    </p:spTree>
    <p:extLst>
      <p:ext uri="{BB962C8B-B14F-4D97-AF65-F5344CB8AC3E}">
        <p14:creationId xmlns:p14="http://schemas.microsoft.com/office/powerpoint/2010/main" val="3233658035"/>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143</TotalTime>
  <Words>733</Words>
  <Application>Microsoft Office PowerPoint</Application>
  <PresentationFormat>On-screen Show (4:3)</PresentationFormat>
  <Paragraphs>73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Adelle-Regular</vt:lpstr>
      <vt:lpstr>Anisha</vt:lpstr>
      <vt:lpstr>Apple Chancery</vt:lpstr>
      <vt:lpstr>Arial</vt:lpstr>
      <vt:lpstr>Azonix</vt:lpstr>
      <vt:lpstr>Times New Roman</vt:lpstr>
      <vt:lpstr>Trebuchet MS</vt:lpstr>
      <vt:lpstr>Default</vt:lpstr>
      <vt:lpstr>Handwriting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42</cp:revision>
  <dcterms:created xsi:type="dcterms:W3CDTF">2014-03-26T14:03:34Z</dcterms:created>
  <dcterms:modified xsi:type="dcterms:W3CDTF">2020-05-12T19:08:35Z</dcterms:modified>
</cp:coreProperties>
</file>