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731"/>
    <a:srgbClr val="FEE2BA"/>
    <a:srgbClr val="FDAB35"/>
    <a:srgbClr val="48565A"/>
    <a:srgbClr val="79C498"/>
    <a:srgbClr val="FAF0E4"/>
    <a:srgbClr val="4C4F5B"/>
    <a:srgbClr val="FC8238"/>
    <a:srgbClr val="6FAA86"/>
    <a:srgbClr val="EDEB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7" autoAdjust="0"/>
    <p:restoredTop sz="95496" autoAdjust="0"/>
  </p:normalViewPr>
  <p:slideViewPr>
    <p:cSldViewPr snapToGrid="0" snapToObjects="1">
      <p:cViewPr varScale="1">
        <p:scale>
          <a:sx n="72" d="100"/>
          <a:sy n="72" d="100"/>
        </p:scale>
        <p:origin x="54" y="8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193459" y="5067906"/>
            <a:ext cx="3124067" cy="931333"/>
          </a:xfrm>
        </p:spPr>
        <p:txBody>
          <a:bodyPr anchor="ct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2" hasCustomPrompt="1"/>
          </p:nvPr>
        </p:nvSpPr>
        <p:spPr>
          <a:xfrm>
            <a:off x="3193459" y="5067906"/>
            <a:ext cx="3124067" cy="931333"/>
          </a:xfrm>
        </p:spPr>
        <p:txBody>
          <a:bodyPr anchor="ctr">
            <a:noAutofit/>
          </a:bodyPr>
          <a:lstStyle>
            <a:lvl1pPr>
              <a:defRPr sz="1200"/>
            </a:lvl1pPr>
          </a:lstStyle>
          <a:p>
            <a:pPr lvl="0"/>
            <a:r>
              <a:rPr lang="en-US" dirty="0" smtClean="0"/>
              <a:t>Add Your Subtitle</a:t>
            </a:r>
            <a:endParaRPr lang="en-US" dirty="0"/>
          </a:p>
        </p:txBody>
      </p:sp>
      <p:sp>
        <p:nvSpPr>
          <p:cNvPr id="9" name="Title 1"/>
          <p:cNvSpPr>
            <a:spLocks noGrp="1"/>
          </p:cNvSpPr>
          <p:nvPr>
            <p:ph type="title" hasCustomPrompt="1"/>
          </p:nvPr>
        </p:nvSpPr>
        <p:spPr>
          <a:xfrm rot="21222743">
            <a:off x="1211890" y="2260330"/>
            <a:ext cx="6642705" cy="2052260"/>
          </a:xfrm>
        </p:spPr>
        <p:txBody>
          <a:bodyPr>
            <a:normAutofit/>
          </a:bodyPr>
          <a:lstStyle>
            <a:lvl1pPr>
              <a:defRPr sz="32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81000" y="471718"/>
            <a:ext cx="8382000" cy="399142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81000" y="471718"/>
            <a:ext cx="8382000" cy="399142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381000" y="471718"/>
            <a:ext cx="8382000" cy="399142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rot="21160310">
            <a:off x="3663957" y="5235147"/>
            <a:ext cx="1713742" cy="763847"/>
          </a:xfrm>
        </p:spPr>
        <p:txBody>
          <a:bodyPr>
            <a:noAutofit/>
          </a:bodyPr>
          <a:lstStyle>
            <a:lvl1pPr>
              <a:defRPr sz="14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1669144" y="737810"/>
            <a:ext cx="5760356" cy="538238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6/23/2020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FAF0E4"/>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4C4F5B"/>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4C4F5B"/>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4C4F5B"/>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4C4F5B"/>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4C4F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1287701">
            <a:off x="701203" y="2426105"/>
            <a:ext cx="8063967" cy="1862048"/>
          </a:xfrm>
          <a:prstGeom prst="rect">
            <a:avLst/>
          </a:prstGeom>
          <a:noFill/>
          <a:effectLst>
            <a:glow rad="228600">
              <a:schemeClr val="accent6">
                <a:satMod val="175000"/>
                <a:alpha val="40000"/>
              </a:schemeClr>
            </a:glow>
          </a:effectLst>
        </p:spPr>
        <p:txBody>
          <a:bodyPr wrap="square" rtlCol="0">
            <a:spAutoFit/>
          </a:bodyPr>
          <a:lstStyle/>
          <a:p>
            <a:pPr algn="ctr"/>
            <a:r>
              <a:rPr lang="en-US" sz="11500" dirty="0" smtClean="0">
                <a:effectLst>
                  <a:glow rad="228600">
                    <a:schemeClr val="accent6">
                      <a:satMod val="175000"/>
                      <a:alpha val="40000"/>
                    </a:schemeClr>
                  </a:glow>
                </a:effectLst>
                <a:latin typeface="Qualy" panose="02000800000000000000" pitchFamily="2" charset="0"/>
              </a:rPr>
              <a:t>POTENTIAL</a:t>
            </a:r>
            <a:endParaRPr lang="en-US" sz="11500" dirty="0">
              <a:effectLst>
                <a:glow rad="228600">
                  <a:schemeClr val="accent6">
                    <a:satMod val="175000"/>
                    <a:alpha val="40000"/>
                  </a:schemeClr>
                </a:glow>
              </a:effectLst>
              <a:latin typeface="Qualy" panose="02000800000000000000" pitchFamily="2" charset="0"/>
            </a:endParaRPr>
          </a:p>
        </p:txBody>
      </p:sp>
      <p:sp>
        <p:nvSpPr>
          <p:cNvPr id="4" name="TextBox 3"/>
          <p:cNvSpPr txBox="1"/>
          <p:nvPr/>
        </p:nvSpPr>
        <p:spPr>
          <a:xfrm rot="21391876">
            <a:off x="1643268" y="2464904"/>
            <a:ext cx="4651513" cy="830997"/>
          </a:xfrm>
          <a:prstGeom prst="rect">
            <a:avLst/>
          </a:prstGeom>
          <a:noFill/>
        </p:spPr>
        <p:txBody>
          <a:bodyPr wrap="square" rtlCol="0">
            <a:spAutoFit/>
          </a:bodyPr>
          <a:lstStyle/>
          <a:p>
            <a:r>
              <a:rPr lang="en-US" sz="4800" dirty="0" smtClean="0">
                <a:solidFill>
                  <a:srgbClr val="48565A"/>
                </a:solidFill>
                <a:latin typeface="Anisha" panose="02000500000000000000" pitchFamily="50" charset="0"/>
              </a:rPr>
              <a:t>Reaching Peak</a:t>
            </a:r>
            <a:endParaRPr lang="en-US" sz="4800" dirty="0">
              <a:solidFill>
                <a:srgbClr val="48565A"/>
              </a:solidFill>
              <a:latin typeface="Anisha" panose="02000500000000000000" pitchFamily="50" charset="0"/>
            </a:endParaRPr>
          </a:p>
        </p:txBody>
      </p:sp>
      <p:sp>
        <p:nvSpPr>
          <p:cNvPr id="8" name="TextBox 7"/>
          <p:cNvSpPr txBox="1"/>
          <p:nvPr/>
        </p:nvSpPr>
        <p:spPr>
          <a:xfrm rot="21391876">
            <a:off x="2301414" y="4428238"/>
            <a:ext cx="4651513" cy="523220"/>
          </a:xfrm>
          <a:prstGeom prst="rect">
            <a:avLst/>
          </a:prstGeom>
          <a:noFill/>
        </p:spPr>
        <p:txBody>
          <a:bodyPr wrap="square" rtlCol="0">
            <a:spAutoFit/>
          </a:bodyPr>
          <a:lstStyle/>
          <a:p>
            <a:pPr algn="ctr"/>
            <a:r>
              <a:rPr lang="en-US" sz="2800" dirty="0" smtClean="0">
                <a:solidFill>
                  <a:srgbClr val="48565A"/>
                </a:solidFill>
                <a:latin typeface="Anisha" panose="02000500000000000000" pitchFamily="50" charset="0"/>
              </a:rPr>
              <a:t>Steve Smith</a:t>
            </a:r>
            <a:endParaRPr lang="en-US" sz="2800" dirty="0">
              <a:solidFill>
                <a:srgbClr val="48565A"/>
              </a:solidFill>
              <a:latin typeface="Anisha" panose="02000500000000000000" pitchFamily="50"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See Judges 11:3-8</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Although </a:t>
            </a:r>
            <a:r>
              <a:rPr lang="en-US" sz="3000" dirty="0">
                <a:solidFill>
                  <a:srgbClr val="092731"/>
                </a:solidFill>
                <a:latin typeface="Times New Roman" panose="02020603050405020304" pitchFamily="18" charset="0"/>
                <a:cs typeface="Times New Roman" panose="02020603050405020304" pitchFamily="18" charset="0"/>
              </a:rPr>
              <a:t>Jephthah wasn't born destined to be a great leader, he became the head of all of the inhabitants of Gilead. He truly reached his peak potential.</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Through </a:t>
            </a:r>
            <a:r>
              <a:rPr lang="en-US" sz="3000" dirty="0">
                <a:solidFill>
                  <a:srgbClr val="092731"/>
                </a:solidFill>
                <a:latin typeface="Times New Roman" panose="02020603050405020304" pitchFamily="18" charset="0"/>
                <a:cs typeface="Times New Roman" panose="02020603050405020304" pitchFamily="18" charset="0"/>
              </a:rPr>
              <a:t>the power of choice, he determined that circumstances wouldn't dictate to him what he could or would become.</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85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5170646"/>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Amazingly</a:t>
            </a:r>
            <a:r>
              <a:rPr lang="en-US" sz="3000" dirty="0">
                <a:solidFill>
                  <a:srgbClr val="092731"/>
                </a:solidFill>
                <a:latin typeface="Times New Roman" panose="02020603050405020304" pitchFamily="18" charset="0"/>
                <a:cs typeface="Times New Roman" panose="02020603050405020304" pitchFamily="18" charset="0"/>
              </a:rPr>
              <a:t>, he decided not to stay stuck in the quagmire he found himself in. He moved on. He could have stayed in a state of bitterness because of what had happened with his `family' but instead decided to reach beyond and exceed other's expectations.</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As </a:t>
            </a:r>
            <a:r>
              <a:rPr lang="en-US" sz="3000" dirty="0">
                <a:solidFill>
                  <a:srgbClr val="092731"/>
                </a:solidFill>
                <a:latin typeface="Times New Roman" panose="02020603050405020304" pitchFamily="18" charset="0"/>
                <a:cs typeface="Times New Roman" panose="02020603050405020304" pitchFamily="18" charset="0"/>
              </a:rPr>
              <a:t>someone said, we can either let life's circumstances and experiences make us bitter or better. Jephthah had low expectations' but produced 'high returns'!</a:t>
            </a:r>
          </a:p>
        </p:txBody>
      </p:sp>
    </p:spTree>
    <p:extLst>
      <p:ext uri="{BB962C8B-B14F-4D97-AF65-F5344CB8AC3E}">
        <p14:creationId xmlns:p14="http://schemas.microsoft.com/office/powerpoint/2010/main" val="315861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3785652"/>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The </a:t>
            </a:r>
            <a:r>
              <a:rPr lang="en-US" sz="3000" dirty="0">
                <a:solidFill>
                  <a:srgbClr val="092731"/>
                </a:solidFill>
                <a:latin typeface="Times New Roman" panose="02020603050405020304" pitchFamily="18" charset="0"/>
                <a:cs typeface="Times New Roman" panose="02020603050405020304" pitchFamily="18" charset="0"/>
              </a:rPr>
              <a:t>odds may be against a person becoming a powerful leader, a peak leader, and reaching their peak potential, but leaders shouldn't let those odds determine the outcome.</a:t>
            </a:r>
          </a:p>
          <a:p>
            <a:pPr marL="285750" indent="-285750">
              <a:buFont typeface="Arial" panose="020B0604020202020204" pitchFamily="34" charset="0"/>
              <a:buChar char="•"/>
            </a:pPr>
            <a:endParaRPr lang="en-US" sz="3000" dirty="0" smtClean="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Choose </a:t>
            </a:r>
            <a:r>
              <a:rPr lang="en-US" sz="3000" dirty="0">
                <a:solidFill>
                  <a:srgbClr val="092731"/>
                </a:solidFill>
                <a:latin typeface="Times New Roman" panose="02020603050405020304" pitchFamily="18" charset="0"/>
                <a:cs typeface="Times New Roman" panose="02020603050405020304" pitchFamily="18" charset="0"/>
              </a:rPr>
              <a:t>to be a better leader! </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Decide </a:t>
            </a:r>
            <a:r>
              <a:rPr lang="en-US" sz="3000" dirty="0">
                <a:solidFill>
                  <a:srgbClr val="092731"/>
                </a:solidFill>
                <a:latin typeface="Times New Roman" panose="02020603050405020304" pitchFamily="18" charset="0"/>
                <a:cs typeface="Times New Roman" panose="02020603050405020304" pitchFamily="18" charset="0"/>
              </a:rPr>
              <a:t>to reach your peak potential!</a:t>
            </a:r>
          </a:p>
        </p:txBody>
      </p:sp>
    </p:spTree>
    <p:extLst>
      <p:ext uri="{BB962C8B-B14F-4D97-AF65-F5344CB8AC3E}">
        <p14:creationId xmlns:p14="http://schemas.microsoft.com/office/powerpoint/2010/main" val="272263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6093976"/>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Leadership </a:t>
            </a:r>
            <a:r>
              <a:rPr lang="en-US" sz="3000" dirty="0">
                <a:solidFill>
                  <a:srgbClr val="092731"/>
                </a:solidFill>
                <a:latin typeface="Times New Roman" panose="02020603050405020304" pitchFamily="18" charset="0"/>
                <a:cs typeface="Times New Roman" panose="02020603050405020304" pitchFamily="18" charset="0"/>
              </a:rPr>
              <a:t>Thought</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The </a:t>
            </a:r>
            <a:r>
              <a:rPr lang="en-US" sz="3000" dirty="0">
                <a:solidFill>
                  <a:srgbClr val="092731"/>
                </a:solidFill>
                <a:latin typeface="Times New Roman" panose="02020603050405020304" pitchFamily="18" charset="0"/>
                <a:cs typeface="Times New Roman" panose="02020603050405020304" pitchFamily="18" charset="0"/>
              </a:rPr>
              <a:t>ability, for each leader to reach peak potential is always within grasp. It is only reached through their power of choice in making right decisions</a:t>
            </a:r>
            <a:r>
              <a:rPr lang="en-US" sz="3000" dirty="0" smtClean="0">
                <a:solidFill>
                  <a:srgbClr val="09273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Scripture </a:t>
            </a:r>
            <a:r>
              <a:rPr lang="en-US" sz="3000" dirty="0">
                <a:solidFill>
                  <a:srgbClr val="092731"/>
                </a:solidFill>
                <a:latin typeface="Times New Roman" panose="02020603050405020304" pitchFamily="18" charset="0"/>
                <a:cs typeface="Times New Roman" panose="02020603050405020304" pitchFamily="18" charset="0"/>
              </a:rPr>
              <a:t>Reading:</a:t>
            </a:r>
          </a:p>
          <a:p>
            <a:pPr marL="285750" indent="-285750">
              <a:buFont typeface="Arial" panose="020B0604020202020204" pitchFamily="34" charset="0"/>
              <a:buChar char="•"/>
            </a:pPr>
            <a:endParaRPr lang="en-US" sz="3000" dirty="0" smtClean="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Give </a:t>
            </a:r>
            <a:r>
              <a:rPr lang="en-US" sz="3000" dirty="0">
                <a:solidFill>
                  <a:srgbClr val="092731"/>
                </a:solidFill>
                <a:latin typeface="Times New Roman" panose="02020603050405020304" pitchFamily="18" charset="0"/>
                <a:cs typeface="Times New Roman" panose="02020603050405020304" pitchFamily="18" charset="0"/>
              </a:rPr>
              <a:t>instruction to a wise man, and he will be yet wiser: teach a just man, and he will increase in learning. </a:t>
            </a:r>
            <a:r>
              <a:rPr lang="en-US" sz="3000" dirty="0" smtClean="0">
                <a:solidFill>
                  <a:srgbClr val="092731"/>
                </a:solidFill>
                <a:latin typeface="Times New Roman" panose="02020603050405020304" pitchFamily="18" charset="0"/>
                <a:cs typeface="Times New Roman" panose="02020603050405020304" pitchFamily="18" charset="0"/>
              </a:rPr>
              <a:t>--</a:t>
            </a:r>
            <a:r>
              <a:rPr lang="en-US" sz="3000" dirty="0">
                <a:solidFill>
                  <a:srgbClr val="092731"/>
                </a:solidFill>
                <a:latin typeface="Times New Roman" panose="02020603050405020304" pitchFamily="18" charset="0"/>
                <a:cs typeface="Times New Roman" panose="02020603050405020304" pitchFamily="18" charset="0"/>
              </a:rPr>
              <a:t>Proverbs 9:9</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69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Reaching </a:t>
            </a:r>
            <a:r>
              <a:rPr lang="en-US" sz="3000" dirty="0">
                <a:solidFill>
                  <a:srgbClr val="092731"/>
                </a:solidFill>
                <a:latin typeface="Times New Roman" panose="02020603050405020304" pitchFamily="18" charset="0"/>
                <a:cs typeface="Times New Roman" panose="02020603050405020304" pitchFamily="18" charset="0"/>
              </a:rPr>
              <a:t>Peak Potential should be the goal of every leader. Nothing else will do.</a:t>
            </a:r>
          </a:p>
          <a:p>
            <a:pPr marL="285750" indent="-285750">
              <a:buFont typeface="Arial" panose="020B0604020202020204" pitchFamily="34" charset="0"/>
              <a:buChar char="•"/>
            </a:pPr>
            <a:endParaRPr lang="en-US" sz="3000" dirty="0" smtClean="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Perhaps </a:t>
            </a:r>
            <a:r>
              <a:rPr lang="en-US" sz="3000" dirty="0">
                <a:solidFill>
                  <a:srgbClr val="092731"/>
                </a:solidFill>
                <a:latin typeface="Times New Roman" panose="02020603050405020304" pitchFamily="18" charset="0"/>
                <a:cs typeface="Times New Roman" panose="02020603050405020304" pitchFamily="18" charset="0"/>
              </a:rPr>
              <a:t>the peak for ach individual leader is different, some higher than others, and some lower, but we all have a peak potential and we should all be reaching for it.</a:t>
            </a:r>
          </a:p>
          <a:p>
            <a:pPr marL="285750" indent="-285750">
              <a:buFont typeface="Arial" panose="020B0604020202020204" pitchFamily="34" charset="0"/>
              <a:buChar char="•"/>
            </a:pPr>
            <a:endParaRPr lang="en-US" sz="3000" dirty="0" smtClean="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Peak </a:t>
            </a:r>
            <a:r>
              <a:rPr lang="en-US" sz="3000" dirty="0">
                <a:solidFill>
                  <a:srgbClr val="092731"/>
                </a:solidFill>
                <a:latin typeface="Times New Roman" panose="02020603050405020304" pitchFamily="18" charset="0"/>
                <a:cs typeface="Times New Roman" panose="02020603050405020304" pitchFamily="18" charset="0"/>
              </a:rPr>
              <a:t>potential is something every leader </a:t>
            </a:r>
            <a:r>
              <a:rPr lang="en-US" sz="3000" dirty="0" smtClean="0">
                <a:solidFill>
                  <a:srgbClr val="092731"/>
                </a:solidFill>
                <a:latin typeface="Times New Roman" panose="02020603050405020304" pitchFamily="18" charset="0"/>
                <a:cs typeface="Times New Roman" panose="02020603050405020304" pitchFamily="18" charset="0"/>
              </a:rPr>
              <a:t>can </a:t>
            </a:r>
            <a:r>
              <a:rPr lang="en-US" sz="3000" dirty="0">
                <a:solidFill>
                  <a:srgbClr val="092731"/>
                </a:solidFill>
                <a:latin typeface="Times New Roman" panose="02020603050405020304" pitchFamily="18" charset="0"/>
                <a:cs typeface="Times New Roman" panose="02020603050405020304" pitchFamily="18" charset="0"/>
              </a:rPr>
              <a:t>reach in their leadership areas of responsibility.</a:t>
            </a:r>
          </a:p>
        </p:txBody>
      </p:sp>
    </p:spTree>
    <p:extLst>
      <p:ext uri="{BB962C8B-B14F-4D97-AF65-F5344CB8AC3E}">
        <p14:creationId xmlns:p14="http://schemas.microsoft.com/office/powerpoint/2010/main" val="384898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3785652"/>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Some </a:t>
            </a:r>
            <a:r>
              <a:rPr lang="en-US" sz="3000" dirty="0">
                <a:solidFill>
                  <a:srgbClr val="092731"/>
                </a:solidFill>
                <a:latin typeface="Times New Roman" panose="02020603050405020304" pitchFamily="18" charset="0"/>
                <a:cs typeface="Times New Roman" panose="02020603050405020304" pitchFamily="18" charset="0"/>
              </a:rPr>
              <a:t>leaders come with high expectations and some with low expectations. Some leaders have high returns on those expectations and some have low returns.</a:t>
            </a:r>
          </a:p>
          <a:p>
            <a:pPr marL="285750" indent="-285750">
              <a:buFont typeface="Arial" panose="020B0604020202020204" pitchFamily="34" charset="0"/>
              <a:buChar char="•"/>
            </a:pPr>
            <a:endParaRPr lang="en-US" sz="3000" dirty="0" smtClean="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The </a:t>
            </a:r>
            <a:r>
              <a:rPr lang="en-US" sz="3000" dirty="0">
                <a:solidFill>
                  <a:srgbClr val="092731"/>
                </a:solidFill>
                <a:latin typeface="Times New Roman" panose="02020603050405020304" pitchFamily="18" charset="0"/>
                <a:cs typeface="Times New Roman" panose="02020603050405020304" pitchFamily="18" charset="0"/>
              </a:rPr>
              <a:t>result of leaders reaching their peak potential, though, lies in the power of choice that each one has and the decisions that they make with those choices.</a:t>
            </a:r>
          </a:p>
        </p:txBody>
      </p:sp>
    </p:spTree>
    <p:extLst>
      <p:ext uri="{BB962C8B-B14F-4D97-AF65-F5344CB8AC3E}">
        <p14:creationId xmlns:p14="http://schemas.microsoft.com/office/powerpoint/2010/main" val="155780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332398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Let's </a:t>
            </a:r>
            <a:r>
              <a:rPr lang="en-US" sz="3000" dirty="0">
                <a:solidFill>
                  <a:srgbClr val="092731"/>
                </a:solidFill>
                <a:latin typeface="Times New Roman" panose="02020603050405020304" pitchFamily="18" charset="0"/>
                <a:cs typeface="Times New Roman" panose="02020603050405020304" pitchFamily="18" charset="0"/>
              </a:rPr>
              <a:t>look at two different leaders that had two different levels of expectations, two different returns, and how each, through their power of choice in their decisions, determined the peak potential that they reached.</a:t>
            </a:r>
          </a:p>
          <a:p>
            <a:pPr marL="285750" indent="-285750">
              <a:buFont typeface="Arial" panose="020B0604020202020204" pitchFamily="34" charset="0"/>
              <a:buChar char="•"/>
            </a:pPr>
            <a:endParaRPr lang="en-US" sz="3000" dirty="0" smtClean="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Reuben </a:t>
            </a:r>
            <a:r>
              <a:rPr lang="en-US" sz="3000" dirty="0">
                <a:solidFill>
                  <a:srgbClr val="092731"/>
                </a:solidFill>
                <a:latin typeface="Times New Roman" panose="02020603050405020304" pitchFamily="18" charset="0"/>
                <a:cs typeface="Times New Roman" panose="02020603050405020304" pitchFamily="18" charset="0"/>
              </a:rPr>
              <a:t>— The Leader that Failed to Lead</a:t>
            </a:r>
          </a:p>
        </p:txBody>
      </p:sp>
    </p:spTree>
    <p:extLst>
      <p:ext uri="{BB962C8B-B14F-4D97-AF65-F5344CB8AC3E}">
        <p14:creationId xmlns:p14="http://schemas.microsoft.com/office/powerpoint/2010/main" val="32142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3785652"/>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a:t>
            </a:r>
            <a:r>
              <a:rPr lang="en-US" sz="3000" dirty="0">
                <a:solidFill>
                  <a:srgbClr val="092731"/>
                </a:solidFill>
                <a:latin typeface="Times New Roman" panose="02020603050405020304" pitchFamily="18" charset="0"/>
                <a:cs typeface="Times New Roman" panose="02020603050405020304" pitchFamily="18" charset="0"/>
              </a:rPr>
              <a:t>High Expectations - Low Returns"</a:t>
            </a:r>
          </a:p>
          <a:p>
            <a:pPr marL="285750" indent="-285750">
              <a:buFont typeface="Arial" panose="020B0604020202020204" pitchFamily="34" charset="0"/>
              <a:buChar char="•"/>
            </a:pPr>
            <a:endParaRPr lang="en-US" sz="3000" dirty="0" smtClean="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And </a:t>
            </a:r>
            <a:r>
              <a:rPr lang="en-US" sz="3000" dirty="0">
                <a:solidFill>
                  <a:srgbClr val="092731"/>
                </a:solidFill>
                <a:latin typeface="Times New Roman" panose="02020603050405020304" pitchFamily="18" charset="0"/>
                <a:cs typeface="Times New Roman" panose="02020603050405020304" pitchFamily="18" charset="0"/>
              </a:rPr>
              <a:t>Leah conceived, and bare a son, and she called his name Reuben: fir she said, Surely the LORD hath looked upon my affliction; now therefore my husband will love me.</a:t>
            </a:r>
          </a:p>
          <a:p>
            <a:pPr marL="285750" indent="-285750">
              <a:buFont typeface="Arial" panose="020B0604020202020204" pitchFamily="34" charset="0"/>
              <a:buChar char="•"/>
            </a:pPr>
            <a:endParaRPr lang="en-US" sz="3000" dirty="0" smtClean="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Genesis </a:t>
            </a:r>
            <a:r>
              <a:rPr lang="en-US" sz="3000" dirty="0">
                <a:solidFill>
                  <a:srgbClr val="092731"/>
                </a:solidFill>
                <a:latin typeface="Times New Roman" panose="02020603050405020304" pitchFamily="18" charset="0"/>
                <a:cs typeface="Times New Roman" panose="02020603050405020304" pitchFamily="18" charset="0"/>
              </a:rPr>
              <a:t>29:32</a:t>
            </a:r>
          </a:p>
        </p:txBody>
      </p:sp>
    </p:spTree>
    <p:extLst>
      <p:ext uri="{BB962C8B-B14F-4D97-AF65-F5344CB8AC3E}">
        <p14:creationId xmlns:p14="http://schemas.microsoft.com/office/powerpoint/2010/main" val="29130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563231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Reuben </a:t>
            </a:r>
            <a:r>
              <a:rPr lang="en-US" sz="3000" dirty="0">
                <a:solidFill>
                  <a:srgbClr val="092731"/>
                </a:solidFill>
                <a:latin typeface="Times New Roman" panose="02020603050405020304" pitchFamily="18" charset="0"/>
                <a:cs typeface="Times New Roman" panose="02020603050405020304" pitchFamily="18" charset="0"/>
              </a:rPr>
              <a:t>was the first-born son of Jacob, one of the patriarchs. He was born to be a leader. He was 'destined to be a man of greatness, a great man, and a great leader.</a:t>
            </a:r>
          </a:p>
          <a:p>
            <a:pPr marL="285750" indent="-285750">
              <a:buFont typeface="Arial" panose="020B0604020202020204" pitchFamily="34" charset="0"/>
              <a:buChar char="•"/>
            </a:pPr>
            <a:endParaRPr lang="en-US" sz="3000" dirty="0" smtClean="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He </a:t>
            </a:r>
            <a:r>
              <a:rPr lang="en-US" sz="3000" dirty="0">
                <a:solidFill>
                  <a:srgbClr val="092731"/>
                </a:solidFill>
                <a:latin typeface="Times New Roman" panose="02020603050405020304" pitchFamily="18" charset="0"/>
                <a:cs typeface="Times New Roman" panose="02020603050405020304" pitchFamily="18" charset="0"/>
              </a:rPr>
              <a:t>was born with high hopes and high expectations, especially of love as his mother tried to secure the love of her husband, Jacob</a:t>
            </a:r>
            <a:r>
              <a:rPr lang="en-US" sz="3000" dirty="0" smtClean="0">
                <a:solidFill>
                  <a:srgbClr val="09273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Reuben </a:t>
            </a:r>
            <a:r>
              <a:rPr lang="en-US" sz="3000" dirty="0">
                <a:solidFill>
                  <a:srgbClr val="092731"/>
                </a:solidFill>
                <a:latin typeface="Times New Roman" panose="02020603050405020304" pitchFamily="18" charset="0"/>
                <a:cs typeface="Times New Roman" panose="02020603050405020304" pitchFamily="18" charset="0"/>
              </a:rPr>
              <a:t>was supposed to be a man of influence and power, a man's man, but he failed to lead in the right direction.</a:t>
            </a:r>
          </a:p>
        </p:txBody>
      </p:sp>
    </p:spTree>
    <p:extLst>
      <p:ext uri="{BB962C8B-B14F-4D97-AF65-F5344CB8AC3E}">
        <p14:creationId xmlns:p14="http://schemas.microsoft.com/office/powerpoint/2010/main" val="175666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6093976"/>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Jephthah </a:t>
            </a:r>
            <a:r>
              <a:rPr lang="en-US" sz="3000" dirty="0">
                <a:solidFill>
                  <a:srgbClr val="092731"/>
                </a:solidFill>
                <a:latin typeface="Times New Roman" panose="02020603050405020304" pitchFamily="18" charset="0"/>
                <a:cs typeface="Times New Roman" panose="02020603050405020304" pitchFamily="18" charset="0"/>
              </a:rPr>
              <a:t>— The Leader that Chose not to Fail</a:t>
            </a:r>
          </a:p>
          <a:p>
            <a:pPr marL="285750" indent="-285750">
              <a:buFont typeface="Arial" panose="020B0604020202020204" pitchFamily="34" charset="0"/>
              <a:buChar char="•"/>
            </a:pPr>
            <a:endParaRPr lang="en-US" sz="3000" dirty="0" smtClean="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a:t>
            </a:r>
            <a:r>
              <a:rPr lang="en-US" sz="3000" dirty="0">
                <a:solidFill>
                  <a:srgbClr val="092731"/>
                </a:solidFill>
                <a:latin typeface="Times New Roman" panose="02020603050405020304" pitchFamily="18" charset="0"/>
                <a:cs typeface="Times New Roman" panose="02020603050405020304" pitchFamily="18" charset="0"/>
              </a:rPr>
              <a:t>Low Expectations — High </a:t>
            </a:r>
            <a:r>
              <a:rPr lang="en-US" sz="3000" dirty="0" smtClean="0">
                <a:solidFill>
                  <a:srgbClr val="092731"/>
                </a:solidFill>
                <a:latin typeface="Times New Roman" panose="02020603050405020304" pitchFamily="18" charset="0"/>
                <a:cs typeface="Times New Roman" panose="02020603050405020304" pitchFamily="18" charset="0"/>
              </a:rPr>
              <a:t>Returns“</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Jephthah </a:t>
            </a:r>
            <a:r>
              <a:rPr lang="en-US" sz="3000" dirty="0">
                <a:solidFill>
                  <a:srgbClr val="092731"/>
                </a:solidFill>
                <a:latin typeface="Times New Roman" panose="02020603050405020304" pitchFamily="18" charset="0"/>
                <a:cs typeface="Times New Roman" panose="02020603050405020304" pitchFamily="18" charset="0"/>
              </a:rPr>
              <a:t>was born without any kind of high expectations or any sense of destiny. He was not born to lead. He was not born to be great.</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He </a:t>
            </a:r>
            <a:r>
              <a:rPr lang="en-US" sz="3000" dirty="0">
                <a:solidFill>
                  <a:srgbClr val="092731"/>
                </a:solidFill>
                <a:latin typeface="Times New Roman" panose="02020603050405020304" pitchFamily="18" charset="0"/>
                <a:cs typeface="Times New Roman" panose="02020603050405020304" pitchFamily="18" charset="0"/>
              </a:rPr>
              <a:t>was born the son of a harlot. No </a:t>
            </a:r>
            <a:r>
              <a:rPr lang="en-US" sz="3000" dirty="0" err="1" smtClean="0">
                <a:solidFill>
                  <a:srgbClr val="092731"/>
                </a:solidFill>
                <a:latin typeface="Times New Roman" panose="02020603050405020304" pitchFamily="18" charset="0"/>
                <a:cs typeface="Times New Roman" panose="02020603050405020304" pitchFamily="18" charset="0"/>
              </a:rPr>
              <a:t>fanfare.If</a:t>
            </a:r>
            <a:r>
              <a:rPr lang="en-US" sz="3000" dirty="0" smtClean="0">
                <a:solidFill>
                  <a:srgbClr val="092731"/>
                </a:solidFill>
                <a:latin typeface="Times New Roman" panose="02020603050405020304" pitchFamily="18" charset="0"/>
                <a:cs typeface="Times New Roman" panose="02020603050405020304" pitchFamily="18" charset="0"/>
              </a:rPr>
              <a:t> </a:t>
            </a:r>
            <a:r>
              <a:rPr lang="en-US" sz="3000" dirty="0">
                <a:solidFill>
                  <a:srgbClr val="092731"/>
                </a:solidFill>
                <a:latin typeface="Times New Roman" panose="02020603050405020304" pitchFamily="18" charset="0"/>
                <a:cs typeface="Times New Roman" panose="02020603050405020304" pitchFamily="18" charset="0"/>
              </a:rPr>
              <a:t>he had any sense of destiny at all, he was destined to never be a man of greatness, never to be a great man. He was an outcast with no power or influence.</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550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EE2B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0242" y="5691513"/>
            <a:ext cx="2807169" cy="1321761"/>
          </a:xfrm>
          <a:prstGeom prst="rect">
            <a:avLst/>
          </a:prstGeom>
        </p:spPr>
      </p:pic>
      <p:sp>
        <p:nvSpPr>
          <p:cNvPr id="4" name="TextBox 3"/>
          <p:cNvSpPr txBox="1"/>
          <p:nvPr/>
        </p:nvSpPr>
        <p:spPr>
          <a:xfrm>
            <a:off x="293298" y="215660"/>
            <a:ext cx="8626415" cy="3785652"/>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Yet </a:t>
            </a:r>
            <a:r>
              <a:rPr lang="en-US" sz="3000" dirty="0">
                <a:solidFill>
                  <a:srgbClr val="092731"/>
                </a:solidFill>
                <a:latin typeface="Times New Roman" panose="02020603050405020304" pitchFamily="18" charset="0"/>
                <a:cs typeface="Times New Roman" panose="02020603050405020304" pitchFamily="18" charset="0"/>
              </a:rPr>
              <a:t>Jephthah did lead. He became a great leader. He was a mighty man of valor and he became this by making right decisions.</a:t>
            </a:r>
          </a:p>
          <a:p>
            <a:pPr marL="285750" indent="-285750">
              <a:buFont typeface="Arial" panose="020B0604020202020204" pitchFamily="34" charset="0"/>
              <a:buChar char="•"/>
            </a:pPr>
            <a:endParaRPr lang="en-US" sz="3000" dirty="0">
              <a:solidFill>
                <a:srgbClr val="09273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smtClean="0">
                <a:solidFill>
                  <a:srgbClr val="092731"/>
                </a:solidFill>
                <a:latin typeface="Times New Roman" panose="02020603050405020304" pitchFamily="18" charset="0"/>
                <a:cs typeface="Times New Roman" panose="02020603050405020304" pitchFamily="18" charset="0"/>
              </a:rPr>
              <a:t>He </a:t>
            </a:r>
            <a:r>
              <a:rPr lang="en-US" sz="3000" dirty="0">
                <a:solidFill>
                  <a:srgbClr val="092731"/>
                </a:solidFill>
                <a:latin typeface="Times New Roman" panose="02020603050405020304" pitchFamily="18" charset="0"/>
                <a:cs typeface="Times New Roman" panose="02020603050405020304" pitchFamily="18" charset="0"/>
              </a:rPr>
              <a:t>did lead in the right direction and he took others with him. None of the low expectations others had of him mattered because he became God's `man for the hour'!</a:t>
            </a:r>
          </a:p>
        </p:txBody>
      </p:sp>
    </p:spTree>
    <p:extLst>
      <p:ext uri="{BB962C8B-B14F-4D97-AF65-F5344CB8AC3E}">
        <p14:creationId xmlns:p14="http://schemas.microsoft.com/office/powerpoint/2010/main" val="171694755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207</TotalTime>
  <Words>710</Words>
  <Application>Microsoft Office PowerPoint</Application>
  <PresentationFormat>On-screen Show (4:3)</PresentationFormat>
  <Paragraphs>54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Anisha</vt:lpstr>
      <vt:lpstr>Arial</vt:lpstr>
      <vt:lpstr>Qualy</vt:lpstr>
      <vt:lpstr>Times New Roman</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58</cp:revision>
  <dcterms:created xsi:type="dcterms:W3CDTF">2014-03-26T14:03:34Z</dcterms:created>
  <dcterms:modified xsi:type="dcterms:W3CDTF">2020-06-23T18:34:14Z</dcterms:modified>
</cp:coreProperties>
</file>