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952"/>
    <a:srgbClr val="E5BFB2"/>
    <a:srgbClr val="CCD7D0"/>
    <a:srgbClr val="86452E"/>
    <a:srgbClr val="454961"/>
    <a:srgbClr val="F8F6FC"/>
    <a:srgbClr val="F9CB9A"/>
    <a:srgbClr val="EBE8C8"/>
    <a:srgbClr val="402F5A"/>
    <a:srgbClr val="E59C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4609"/>
  </p:normalViewPr>
  <p:slideViewPr>
    <p:cSldViewPr snapToGrid="0" snapToObjects="1">
      <p:cViewPr varScale="1">
        <p:scale>
          <a:sx n="139" d="100"/>
          <a:sy n="139" d="100"/>
        </p:scale>
        <p:origin x="1362" y="114"/>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661795" y="3347208"/>
            <a:ext cx="912302" cy="234892"/>
          </a:xfrm>
        </p:spPr>
        <p:txBody>
          <a:bodyPr anchor="ct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2246152" y="1484851"/>
            <a:ext cx="2434904" cy="1577131"/>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6/23/2020</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Lst>
  <p:txStyles>
    <p:titleStyle>
      <a:lvl1pPr algn="ctr" defTabSz="914400" rtl="0" eaLnBrk="1" latinLnBrk="0" hangingPunct="1">
        <a:spcBef>
          <a:spcPct val="0"/>
        </a:spcBef>
        <a:buNone/>
        <a:defRPr sz="4400" kern="1200">
          <a:solidFill>
            <a:srgbClr val="34395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45496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45496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45496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45496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45496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57970"/>
            <a:ext cx="6857999" cy="1577131"/>
          </a:xfrm>
        </p:spPr>
        <p:txBody>
          <a:bodyPr>
            <a:noAutofit/>
          </a:bodyPr>
          <a:lstStyle/>
          <a:p>
            <a:r>
              <a:rPr lang="en-US" sz="11500" b="1" dirty="0" smtClean="0">
                <a:latin typeface="Niagara Solid" panose="04020502070702020202" pitchFamily="82" charset="0"/>
              </a:rPr>
              <a:t>FAITHFULNESS</a:t>
            </a:r>
            <a:endParaRPr lang="en-US" sz="11500" b="1" dirty="0">
              <a:latin typeface="Niagara Solid" panose="04020502070702020202" pitchFamily="82" charset="0"/>
            </a:endParaRPr>
          </a:p>
        </p:txBody>
      </p:sp>
      <p:sp>
        <p:nvSpPr>
          <p:cNvPr id="4" name="TextBox 3"/>
          <p:cNvSpPr txBox="1"/>
          <p:nvPr/>
        </p:nvSpPr>
        <p:spPr>
          <a:xfrm>
            <a:off x="3382595" y="2419283"/>
            <a:ext cx="1311128" cy="707886"/>
          </a:xfrm>
          <a:prstGeom prst="rect">
            <a:avLst/>
          </a:prstGeom>
          <a:noFill/>
        </p:spPr>
        <p:txBody>
          <a:bodyPr wrap="none" rtlCol="0">
            <a:spAutoFit/>
          </a:bodyPr>
          <a:lstStyle/>
          <a:p>
            <a:r>
              <a:rPr lang="en-US" sz="4000" dirty="0" smtClean="0">
                <a:solidFill>
                  <a:srgbClr val="86452E"/>
                </a:solidFill>
                <a:latin typeface="CloisterBlack BT" panose="03040802040608030504" pitchFamily="66" charset="0"/>
              </a:rPr>
              <a:t>Factor</a:t>
            </a:r>
            <a:endParaRPr lang="en-US" sz="4000" dirty="0">
              <a:solidFill>
                <a:srgbClr val="86452E"/>
              </a:solidFill>
              <a:latin typeface="CloisterBlack BT" panose="03040802040608030504" pitchFamily="66" charset="0"/>
            </a:endParaRPr>
          </a:p>
        </p:txBody>
      </p:sp>
      <p:sp>
        <p:nvSpPr>
          <p:cNvPr id="5" name="TextBox 4"/>
          <p:cNvSpPr txBox="1"/>
          <p:nvPr/>
        </p:nvSpPr>
        <p:spPr>
          <a:xfrm>
            <a:off x="1211180" y="1039300"/>
            <a:ext cx="872355" cy="707886"/>
          </a:xfrm>
          <a:prstGeom prst="rect">
            <a:avLst/>
          </a:prstGeom>
          <a:noFill/>
        </p:spPr>
        <p:txBody>
          <a:bodyPr wrap="none" rtlCol="0">
            <a:spAutoFit/>
          </a:bodyPr>
          <a:lstStyle/>
          <a:p>
            <a:r>
              <a:rPr lang="en-US" sz="4000" dirty="0" smtClean="0">
                <a:solidFill>
                  <a:srgbClr val="86452E"/>
                </a:solidFill>
                <a:latin typeface="CloisterBlack BT" panose="03040802040608030504" pitchFamily="66" charset="0"/>
              </a:rPr>
              <a:t>The</a:t>
            </a:r>
            <a:endParaRPr lang="en-US" sz="4000" dirty="0">
              <a:solidFill>
                <a:srgbClr val="86452E"/>
              </a:solidFill>
              <a:latin typeface="CloisterBlack BT" panose="03040802040608030504" pitchFamily="66" charset="0"/>
            </a:endParaRPr>
          </a:p>
        </p:txBody>
      </p:sp>
      <p:sp>
        <p:nvSpPr>
          <p:cNvPr id="6" name="Title 1"/>
          <p:cNvSpPr txBox="1">
            <a:spLocks/>
          </p:cNvSpPr>
          <p:nvPr/>
        </p:nvSpPr>
        <p:spPr>
          <a:xfrm>
            <a:off x="4379495" y="3354309"/>
            <a:ext cx="1977762" cy="568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43952"/>
                </a:solidFill>
                <a:latin typeface="+mj-lt"/>
                <a:ea typeface="+mj-ea"/>
                <a:cs typeface="Adelle-Regular"/>
              </a:defRPr>
            </a:lvl1pPr>
          </a:lstStyle>
          <a:p>
            <a:r>
              <a:rPr lang="en-US" sz="2400" b="1" dirty="0" smtClean="0">
                <a:latin typeface="Niagara Solid" panose="04020502070702020202" pitchFamily="82" charset="0"/>
              </a:rPr>
              <a:t>TIM MASSENGALE</a:t>
            </a:r>
            <a:endParaRPr lang="en-US" sz="2400" b="1" dirty="0">
              <a:latin typeface="Niagara Solid" panose="04020502070702020202"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Some </a:t>
            </a:r>
            <a:r>
              <a:rPr lang="en-US" sz="2400" dirty="0">
                <a:solidFill>
                  <a:srgbClr val="343952"/>
                </a:solidFill>
                <a:latin typeface="Times New Roman" panose="02020603050405020304" pitchFamily="18" charset="0"/>
                <a:cs typeface="Times New Roman" panose="02020603050405020304" pitchFamily="18" charset="0"/>
              </a:rPr>
              <a:t>classes begin one-half hour before Youth Service time and ends one-half hour after Youth Service begins (allowing a person to still attend the bulk of youth service if they wish</a:t>
            </a:r>
            <a:r>
              <a:rPr lang="en-US" sz="2400" dirty="0" smtClean="0">
                <a:solidFill>
                  <a:srgbClr val="343952"/>
                </a:solidFill>
                <a:latin typeface="Times New Roman" panose="02020603050405020304" pitchFamily="18" charset="0"/>
                <a:cs typeface="Times New Roman" panose="02020603050405020304" pitchFamily="18" charset="0"/>
              </a:rPr>
              <a:t>).</a:t>
            </a: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What </a:t>
            </a:r>
            <a:r>
              <a:rPr lang="en-US" sz="2400" dirty="0">
                <a:solidFill>
                  <a:srgbClr val="343952"/>
                </a:solidFill>
                <a:latin typeface="Times New Roman" panose="02020603050405020304" pitchFamily="18" charset="0"/>
                <a:cs typeface="Times New Roman" panose="02020603050405020304" pitchFamily="18" charset="0"/>
              </a:rPr>
              <a:t>time you begin should be determined by the work schedules of your potential leadership. The training should begin with group prayer. Instruction then follows. </a:t>
            </a:r>
          </a:p>
        </p:txBody>
      </p:sp>
    </p:spTree>
    <p:extLst>
      <p:ext uri="{BB962C8B-B14F-4D97-AF65-F5344CB8AC3E}">
        <p14:creationId xmlns:p14="http://schemas.microsoft.com/office/powerpoint/2010/main" val="370353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 </a:t>
            </a:r>
            <a:r>
              <a:rPr lang="en-US" sz="2400" dirty="0">
                <a:solidFill>
                  <a:srgbClr val="343952"/>
                </a:solidFill>
                <a:latin typeface="Times New Roman" panose="02020603050405020304" pitchFamily="18" charset="0"/>
                <a:cs typeface="Times New Roman" panose="02020603050405020304" pitchFamily="18" charset="0"/>
              </a:rPr>
              <a:t>beginning class in leadership development should be open to all who desires to labor in God's harvest field.</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Therefore</a:t>
            </a:r>
            <a:r>
              <a:rPr lang="en-US" sz="2400" dirty="0">
                <a:solidFill>
                  <a:srgbClr val="343952"/>
                </a:solidFill>
                <a:latin typeface="Times New Roman" panose="02020603050405020304" pitchFamily="18" charset="0"/>
                <a:cs typeface="Times New Roman" panose="02020603050405020304" pitchFamily="18" charset="0"/>
              </a:rPr>
              <a:t>, the subjects taught in this "beginners class" of leadership should be general enough that anyone could benefit by attendance.</a:t>
            </a:r>
          </a:p>
        </p:txBody>
      </p:sp>
    </p:spTree>
    <p:extLst>
      <p:ext uri="{BB962C8B-B14F-4D97-AF65-F5344CB8AC3E}">
        <p14:creationId xmlns:p14="http://schemas.microsoft.com/office/powerpoint/2010/main" val="5955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But </a:t>
            </a:r>
            <a:r>
              <a:rPr lang="en-US" sz="2400" dirty="0">
                <a:solidFill>
                  <a:srgbClr val="343952"/>
                </a:solidFill>
                <a:latin typeface="Times New Roman" panose="02020603050405020304" pitchFamily="18" charset="0"/>
                <a:cs typeface="Times New Roman" panose="02020603050405020304" pitchFamily="18" charset="0"/>
              </a:rPr>
              <a:t>if a person begins to slip in attendance, don't mark them off too quick. They may only need some encouragement to realize that their attendance is important.</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Work </a:t>
            </a:r>
            <a:r>
              <a:rPr lang="en-US" sz="2400" dirty="0">
                <a:solidFill>
                  <a:srgbClr val="343952"/>
                </a:solidFill>
                <a:latin typeface="Times New Roman" panose="02020603050405020304" pitchFamily="18" charset="0"/>
                <a:cs typeface="Times New Roman" panose="02020603050405020304" pitchFamily="18" charset="0"/>
              </a:rPr>
              <a:t>with them, train them and motivate them. Faithfulness can be developed.</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 </a:t>
            </a:r>
            <a:r>
              <a:rPr lang="en-US" sz="2400" dirty="0">
                <a:solidFill>
                  <a:srgbClr val="343952"/>
                </a:solidFill>
                <a:latin typeface="Times New Roman" panose="02020603050405020304" pitchFamily="18" charset="0"/>
                <a:cs typeface="Times New Roman" panose="02020603050405020304" pitchFamily="18" charset="0"/>
              </a:rPr>
              <a:t>pastor must be careful that he doesn't set the mark of faithfulness so high that no one could obtain it. </a:t>
            </a:r>
          </a:p>
        </p:txBody>
      </p:sp>
    </p:spTree>
    <p:extLst>
      <p:ext uri="{BB962C8B-B14F-4D97-AF65-F5344CB8AC3E}">
        <p14:creationId xmlns:p14="http://schemas.microsoft.com/office/powerpoint/2010/main" val="208314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It </a:t>
            </a:r>
            <a:r>
              <a:rPr lang="en-US" sz="2400" dirty="0">
                <a:solidFill>
                  <a:srgbClr val="343952"/>
                </a:solidFill>
                <a:latin typeface="Times New Roman" panose="02020603050405020304" pitchFamily="18" charset="0"/>
                <a:cs typeface="Times New Roman" panose="02020603050405020304" pitchFamily="18" charset="0"/>
              </a:rPr>
              <a:t>is best once you've picked a subject to announce it to the church. Then a text book is almost always selected and used as a basis of instruction.</a:t>
            </a:r>
          </a:p>
          <a:p>
            <a:pPr marL="457200" indent="-457200">
              <a:buFont typeface="Arial" panose="020B0604020202020204" pitchFamily="34" charset="0"/>
              <a:buChar char="•"/>
            </a:pPr>
            <a:endParaRPr lang="en-US" sz="2400" dirty="0" smtClean="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Some </a:t>
            </a:r>
            <a:r>
              <a:rPr lang="en-US" sz="2400" dirty="0">
                <a:solidFill>
                  <a:srgbClr val="343952"/>
                </a:solidFill>
                <a:latin typeface="Times New Roman" panose="02020603050405020304" pitchFamily="18" charset="0"/>
                <a:cs typeface="Times New Roman" panose="02020603050405020304" pitchFamily="18" charset="0"/>
              </a:rPr>
              <a:t>pastors provide the text book free, others charge whatever the book cost them.</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 </a:t>
            </a:r>
            <a:r>
              <a:rPr lang="en-US" sz="2400" dirty="0">
                <a:solidFill>
                  <a:srgbClr val="343952"/>
                </a:solidFill>
                <a:latin typeface="Times New Roman" panose="02020603050405020304" pitchFamily="18" charset="0"/>
                <a:cs typeface="Times New Roman" panose="02020603050405020304" pitchFamily="18" charset="0"/>
              </a:rPr>
              <a:t>unique concept refunds the text book price if the individual attends at least 90% of the classes. If they miss more than that, the price is retained. </a:t>
            </a:r>
          </a:p>
        </p:txBody>
      </p:sp>
    </p:spTree>
    <p:extLst>
      <p:ext uri="{BB962C8B-B14F-4D97-AF65-F5344CB8AC3E}">
        <p14:creationId xmlns:p14="http://schemas.microsoft.com/office/powerpoint/2010/main" val="183260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 </a:t>
            </a:r>
            <a:r>
              <a:rPr lang="en-US" sz="2400" dirty="0">
                <a:solidFill>
                  <a:srgbClr val="343952"/>
                </a:solidFill>
                <a:latin typeface="Times New Roman" panose="02020603050405020304" pitchFamily="18" charset="0"/>
                <a:cs typeface="Times New Roman" panose="02020603050405020304" pitchFamily="18" charset="0"/>
              </a:rPr>
              <a:t>text that you choose may have twelve to fourteen chapters. The pastor might pick ten of these chapters as his lesson topics and teach for ten weeks.</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At </a:t>
            </a:r>
            <a:r>
              <a:rPr lang="en-US" sz="2400" dirty="0">
                <a:solidFill>
                  <a:srgbClr val="343952"/>
                </a:solidFill>
                <a:latin typeface="Times New Roman" panose="02020603050405020304" pitchFamily="18" charset="0"/>
                <a:cs typeface="Times New Roman" panose="02020603050405020304" pitchFamily="18" charset="0"/>
              </a:rPr>
              <a:t>the end of the course, all graduates should be given an attractive, framed graduation certificate in a church service.</a:t>
            </a:r>
          </a:p>
        </p:txBody>
      </p:sp>
    </p:spTree>
    <p:extLst>
      <p:ext uri="{BB962C8B-B14F-4D97-AF65-F5344CB8AC3E}">
        <p14:creationId xmlns:p14="http://schemas.microsoft.com/office/powerpoint/2010/main" val="346590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 </a:t>
            </a:r>
            <a:r>
              <a:rPr lang="en-US" sz="2400" dirty="0">
                <a:solidFill>
                  <a:srgbClr val="343952"/>
                </a:solidFill>
                <a:latin typeface="Times New Roman" panose="02020603050405020304" pitchFamily="18" charset="0"/>
                <a:cs typeface="Times New Roman" panose="02020603050405020304" pitchFamily="18" charset="0"/>
              </a:rPr>
              <a:t>man can only reproduce himself into his leaders if he is willing to spend time with them. Such is the example we have in the life of Christ.</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He </a:t>
            </a:r>
            <a:r>
              <a:rPr lang="en-US" sz="2400" dirty="0">
                <a:solidFill>
                  <a:srgbClr val="343952"/>
                </a:solidFill>
                <a:latin typeface="Times New Roman" panose="02020603050405020304" pitchFamily="18" charset="0"/>
                <a:cs typeface="Times New Roman" panose="02020603050405020304" pitchFamily="18" charset="0"/>
              </a:rPr>
              <a:t>spent three and a half years training </a:t>
            </a:r>
            <a:r>
              <a:rPr lang="en-US" sz="2400" dirty="0" smtClean="0">
                <a:solidFill>
                  <a:srgbClr val="343952"/>
                </a:solidFill>
                <a:latin typeface="Times New Roman" panose="02020603050405020304" pitchFamily="18" charset="0"/>
                <a:cs typeface="Times New Roman" panose="02020603050405020304" pitchFamily="18" charset="0"/>
              </a:rPr>
              <a:t>leadership </a:t>
            </a:r>
            <a:r>
              <a:rPr lang="en-US" sz="2400" dirty="0">
                <a:solidFill>
                  <a:srgbClr val="343952"/>
                </a:solidFill>
                <a:latin typeface="Times New Roman" panose="02020603050405020304" pitchFamily="18" charset="0"/>
                <a:cs typeface="Times New Roman" panose="02020603050405020304" pitchFamily="18" charset="0"/>
              </a:rPr>
              <a:t>before he ever tried to establish a church.</a:t>
            </a:r>
          </a:p>
        </p:txBody>
      </p:sp>
    </p:spTree>
    <p:extLst>
      <p:ext uri="{BB962C8B-B14F-4D97-AF65-F5344CB8AC3E}">
        <p14:creationId xmlns:p14="http://schemas.microsoft.com/office/powerpoint/2010/main" val="342537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How </a:t>
            </a:r>
            <a:r>
              <a:rPr lang="en-US" sz="2400" dirty="0">
                <a:solidFill>
                  <a:srgbClr val="343952"/>
                </a:solidFill>
                <a:latin typeface="Times New Roman" panose="02020603050405020304" pitchFamily="18" charset="0"/>
                <a:cs typeface="Times New Roman" panose="02020603050405020304" pitchFamily="18" charset="0"/>
              </a:rPr>
              <a:t>about it, pastor? Are you placing your burden, vision, and ministry into the lives of others?</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Are </a:t>
            </a:r>
            <a:r>
              <a:rPr lang="en-US" sz="2400" dirty="0">
                <a:solidFill>
                  <a:srgbClr val="343952"/>
                </a:solidFill>
                <a:latin typeface="Times New Roman" panose="02020603050405020304" pitchFamily="18" charset="0"/>
                <a:cs typeface="Times New Roman" panose="02020603050405020304" pitchFamily="18" charset="0"/>
              </a:rPr>
              <a:t>you investing time, money, and effort into developing strong and healthy body? God help us!</a:t>
            </a:r>
          </a:p>
        </p:txBody>
      </p:sp>
    </p:spTree>
    <p:extLst>
      <p:ext uri="{BB962C8B-B14F-4D97-AF65-F5344CB8AC3E}">
        <p14:creationId xmlns:p14="http://schemas.microsoft.com/office/powerpoint/2010/main" val="395557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Developing </a:t>
            </a:r>
            <a:r>
              <a:rPr lang="en-US" sz="2400" dirty="0">
                <a:solidFill>
                  <a:srgbClr val="343952"/>
                </a:solidFill>
                <a:latin typeface="Times New Roman" panose="02020603050405020304" pitchFamily="18" charset="0"/>
                <a:cs typeface="Times New Roman" panose="02020603050405020304" pitchFamily="18" charset="0"/>
              </a:rPr>
              <a:t>future leaders and workers is essential for growth. But this is not the only type of training that is needed.</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Those </a:t>
            </a:r>
            <a:r>
              <a:rPr lang="en-US" sz="2400" dirty="0">
                <a:solidFill>
                  <a:srgbClr val="343952"/>
                </a:solidFill>
                <a:latin typeface="Times New Roman" panose="02020603050405020304" pitchFamily="18" charset="0"/>
                <a:cs typeface="Times New Roman" panose="02020603050405020304" pitchFamily="18" charset="0"/>
              </a:rPr>
              <a:t>that you currently have in leadership positions need to be trained also. They need to become skilled in the areas of administration, organization, and management.</a:t>
            </a:r>
          </a:p>
        </p:txBody>
      </p:sp>
    </p:spTree>
    <p:extLst>
      <p:ext uri="{BB962C8B-B14F-4D97-AF65-F5344CB8AC3E}">
        <p14:creationId xmlns:p14="http://schemas.microsoft.com/office/powerpoint/2010/main" val="181781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 </a:t>
            </a:r>
            <a:r>
              <a:rPr lang="en-US" sz="2400" dirty="0">
                <a:solidFill>
                  <a:srgbClr val="343952"/>
                </a:solidFill>
                <a:latin typeface="Times New Roman" panose="02020603050405020304" pitchFamily="18" charset="0"/>
                <a:cs typeface="Times New Roman" panose="02020603050405020304" pitchFamily="18" charset="0"/>
              </a:rPr>
              <a:t>same management principles that a pastor utilizes within the church are the principles needed within the departments. The church will grow as the departments grow - and the department will grow only as it's leader grows. </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Your </a:t>
            </a:r>
            <a:r>
              <a:rPr lang="en-US" sz="2400" dirty="0">
                <a:solidFill>
                  <a:srgbClr val="343952"/>
                </a:solidFill>
                <a:latin typeface="Times New Roman" panose="02020603050405020304" pitchFamily="18" charset="0"/>
                <a:cs typeface="Times New Roman" panose="02020603050405020304" pitchFamily="18" charset="0"/>
              </a:rPr>
              <a:t>department leaders all desire to be successful in the work of God. No one wants to be a failure.</a:t>
            </a:r>
          </a:p>
        </p:txBody>
      </p:sp>
    </p:spTree>
    <p:extLst>
      <p:ext uri="{BB962C8B-B14F-4D97-AF65-F5344CB8AC3E}">
        <p14:creationId xmlns:p14="http://schemas.microsoft.com/office/powerpoint/2010/main" val="171501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What </a:t>
            </a:r>
            <a:r>
              <a:rPr lang="en-US" sz="2400" dirty="0">
                <a:solidFill>
                  <a:srgbClr val="343952"/>
                </a:solidFill>
                <a:latin typeface="Times New Roman" panose="02020603050405020304" pitchFamily="18" charset="0"/>
                <a:cs typeface="Times New Roman" panose="02020603050405020304" pitchFamily="18" charset="0"/>
              </a:rPr>
              <a:t>has been successful in many churches is to have a half hour of leadership instruction for your department heads at the Monthly Planning Council.</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This </a:t>
            </a:r>
            <a:r>
              <a:rPr lang="en-US" sz="2400" dirty="0">
                <a:solidFill>
                  <a:srgbClr val="343952"/>
                </a:solidFill>
                <a:latin typeface="Times New Roman" panose="02020603050405020304" pitchFamily="18" charset="0"/>
                <a:cs typeface="Times New Roman" panose="02020603050405020304" pitchFamily="18" charset="0"/>
              </a:rPr>
              <a:t>training can be very "management specific." But rather than a book to read, you will find that cassette tapes work best here.</a:t>
            </a:r>
          </a:p>
        </p:txBody>
      </p:sp>
    </p:spTree>
    <p:extLst>
      <p:ext uri="{BB962C8B-B14F-4D97-AF65-F5344CB8AC3E}">
        <p14:creationId xmlns:p14="http://schemas.microsoft.com/office/powerpoint/2010/main" val="18642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Before </a:t>
            </a:r>
            <a:r>
              <a:rPr lang="en-US" sz="2400" dirty="0">
                <a:solidFill>
                  <a:srgbClr val="343952"/>
                </a:solidFill>
                <a:latin typeface="Times New Roman" panose="02020603050405020304" pitchFamily="18" charset="0"/>
                <a:cs typeface="Times New Roman" panose="02020603050405020304" pitchFamily="18" charset="0"/>
              </a:rPr>
              <a:t>any individual can be placed in a position of leadership, the question must first be asked, "Will this person be faithful</a:t>
            </a:r>
            <a:r>
              <a:rPr lang="en-US" sz="2400" dirty="0" smtClean="0">
                <a:solidFill>
                  <a:srgbClr val="343952"/>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You </a:t>
            </a:r>
            <a:r>
              <a:rPr lang="en-US" sz="2400" dirty="0">
                <a:solidFill>
                  <a:srgbClr val="343952"/>
                </a:solidFill>
                <a:latin typeface="Times New Roman" panose="02020603050405020304" pitchFamily="18" charset="0"/>
                <a:cs typeface="Times New Roman" panose="02020603050405020304" pitchFamily="18" charset="0"/>
              </a:rPr>
              <a:t>would much rather have a person of lesser natural talent, but is faithful and dependable. This type of person can be trained and developed into a strong, powerful, leader for God.</a:t>
            </a:r>
          </a:p>
        </p:txBody>
      </p:sp>
    </p:spTree>
    <p:extLst>
      <p:ext uri="{BB962C8B-B14F-4D97-AF65-F5344CB8AC3E}">
        <p14:creationId xmlns:p14="http://schemas.microsoft.com/office/powerpoint/2010/main" val="204899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After </a:t>
            </a:r>
            <a:r>
              <a:rPr lang="en-US" sz="2400" dirty="0">
                <a:solidFill>
                  <a:srgbClr val="343952"/>
                </a:solidFill>
                <a:latin typeface="Times New Roman" panose="02020603050405020304" pitchFamily="18" charset="0"/>
                <a:cs typeface="Times New Roman" panose="02020603050405020304" pitchFamily="18" charset="0"/>
              </a:rPr>
              <a:t>providing a copy of one of the tapes to each director, ask them to listen to it at least twice during the month.</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Then</a:t>
            </a:r>
            <a:r>
              <a:rPr lang="en-US" sz="2400" dirty="0">
                <a:solidFill>
                  <a:srgbClr val="343952"/>
                </a:solidFill>
                <a:latin typeface="Times New Roman" panose="02020603050405020304" pitchFamily="18" charset="0"/>
                <a:cs typeface="Times New Roman" panose="02020603050405020304" pitchFamily="18" charset="0"/>
              </a:rPr>
              <a:t>, at the next Monthly Council, you should teach the same material, giving it a proper biblical foundation and applying it to each department's need.</a:t>
            </a:r>
          </a:p>
        </p:txBody>
      </p:sp>
    </p:spTree>
    <p:extLst>
      <p:ext uri="{BB962C8B-B14F-4D97-AF65-F5344CB8AC3E}">
        <p14:creationId xmlns:p14="http://schemas.microsoft.com/office/powerpoint/2010/main" val="25850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How </a:t>
            </a:r>
            <a:r>
              <a:rPr lang="en-US" sz="2400" dirty="0">
                <a:solidFill>
                  <a:srgbClr val="343952"/>
                </a:solidFill>
                <a:latin typeface="Times New Roman" panose="02020603050405020304" pitchFamily="18" charset="0"/>
                <a:cs typeface="Times New Roman" panose="02020603050405020304" pitchFamily="18" charset="0"/>
              </a:rPr>
              <a:t>you see and treat your people will reflect your attitude toward them, and will also influence their capability to perform.</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Michelangelo </a:t>
            </a:r>
            <a:r>
              <a:rPr lang="en-US" sz="2400" dirty="0">
                <a:solidFill>
                  <a:srgbClr val="343952"/>
                </a:solidFill>
                <a:latin typeface="Times New Roman" panose="02020603050405020304" pitchFamily="18" charset="0"/>
                <a:cs typeface="Times New Roman" panose="02020603050405020304" pitchFamily="18" charset="0"/>
              </a:rPr>
              <a:t>is said to have been pulling a block of granite in a cart down the street one afternoon. Someone called out, "What have you got?" He replied, "An angel that wants to come out."</a:t>
            </a:r>
          </a:p>
        </p:txBody>
      </p:sp>
    </p:spTree>
    <p:extLst>
      <p:ext uri="{BB962C8B-B14F-4D97-AF65-F5344CB8AC3E}">
        <p14:creationId xmlns:p14="http://schemas.microsoft.com/office/powerpoint/2010/main" val="74589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How </a:t>
            </a:r>
            <a:r>
              <a:rPr lang="en-US" sz="2400" dirty="0">
                <a:solidFill>
                  <a:srgbClr val="343952"/>
                </a:solidFill>
                <a:latin typeface="Times New Roman" panose="02020603050405020304" pitchFamily="18" charset="0"/>
                <a:cs typeface="Times New Roman" panose="02020603050405020304" pitchFamily="18" charset="0"/>
              </a:rPr>
              <a:t>you see and treat your people will reflect your attitude toward them, and will also influence their capability to perform.</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Michelangelo </a:t>
            </a:r>
            <a:r>
              <a:rPr lang="en-US" sz="2400" dirty="0">
                <a:solidFill>
                  <a:srgbClr val="343952"/>
                </a:solidFill>
                <a:latin typeface="Times New Roman" panose="02020603050405020304" pitchFamily="18" charset="0"/>
                <a:cs typeface="Times New Roman" panose="02020603050405020304" pitchFamily="18" charset="0"/>
              </a:rPr>
              <a:t>is said to have been pulling a block of granite in a cart down the street one afternoon. Someone called out, "What have you got?" He replied, "An angel that wants to come out."</a:t>
            </a:r>
          </a:p>
        </p:txBody>
      </p:sp>
    </p:spTree>
    <p:extLst>
      <p:ext uri="{BB962C8B-B14F-4D97-AF65-F5344CB8AC3E}">
        <p14:creationId xmlns:p14="http://schemas.microsoft.com/office/powerpoint/2010/main" val="226586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What </a:t>
            </a:r>
            <a:r>
              <a:rPr lang="en-US" sz="2400" dirty="0">
                <a:solidFill>
                  <a:srgbClr val="343952"/>
                </a:solidFill>
                <a:latin typeface="Times New Roman" panose="02020603050405020304" pitchFamily="18" charset="0"/>
                <a:cs typeface="Times New Roman" panose="02020603050405020304" pitchFamily="18" charset="0"/>
              </a:rPr>
              <a:t>have you got, pastor? Do you have leaders waiting to be carved out of the ruff rock of </a:t>
            </a:r>
            <a:r>
              <a:rPr lang="en-US" sz="2400" dirty="0" smtClean="0">
                <a:solidFill>
                  <a:srgbClr val="343952"/>
                </a:solidFill>
                <a:latin typeface="Times New Roman" panose="02020603050405020304" pitchFamily="18" charset="0"/>
                <a:cs typeface="Times New Roman" panose="02020603050405020304" pitchFamily="18" charset="0"/>
              </a:rPr>
              <a:t>humanity?</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Is </a:t>
            </a:r>
            <a:r>
              <a:rPr lang="en-US" sz="2400" dirty="0">
                <a:solidFill>
                  <a:srgbClr val="343952"/>
                </a:solidFill>
                <a:latin typeface="Times New Roman" panose="02020603050405020304" pitchFamily="18" charset="0"/>
                <a:cs typeface="Times New Roman" panose="02020603050405020304" pitchFamily="18" charset="0"/>
              </a:rPr>
              <a:t>there a David or Saul that's only waiting for the "Man of God" to call them? </a:t>
            </a:r>
          </a:p>
        </p:txBody>
      </p:sp>
    </p:spTree>
    <p:extLst>
      <p:ext uri="{BB962C8B-B14F-4D97-AF65-F5344CB8AC3E}">
        <p14:creationId xmlns:p14="http://schemas.microsoft.com/office/powerpoint/2010/main" val="329425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Allow </a:t>
            </a:r>
            <a:r>
              <a:rPr lang="en-US" sz="2400" dirty="0">
                <a:solidFill>
                  <a:srgbClr val="343952"/>
                </a:solidFill>
                <a:latin typeface="Times New Roman" panose="02020603050405020304" pitchFamily="18" charset="0"/>
                <a:cs typeface="Times New Roman" panose="02020603050405020304" pitchFamily="18" charset="0"/>
              </a:rPr>
              <a:t>this chapter to conclude with a simple, yet profound statement you may have read on a dime-store plaque: </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Everyone </a:t>
            </a:r>
            <a:r>
              <a:rPr lang="en-US" sz="2400" dirty="0">
                <a:solidFill>
                  <a:srgbClr val="343952"/>
                </a:solidFill>
                <a:latin typeface="Times New Roman" panose="02020603050405020304" pitchFamily="18" charset="0"/>
                <a:cs typeface="Times New Roman" panose="02020603050405020304" pitchFamily="18" charset="0"/>
              </a:rPr>
              <a:t>Is A Potential Winner</a:t>
            </a:r>
          </a:p>
          <a:p>
            <a:pPr marL="914400" lvl="1"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Some </a:t>
            </a:r>
            <a:r>
              <a:rPr lang="en-US" sz="2400" dirty="0">
                <a:solidFill>
                  <a:srgbClr val="343952"/>
                </a:solidFill>
                <a:latin typeface="Times New Roman" panose="02020603050405020304" pitchFamily="18" charset="0"/>
                <a:cs typeface="Times New Roman" panose="02020603050405020304" pitchFamily="18" charset="0"/>
              </a:rPr>
              <a:t>People Are Disguised As </a:t>
            </a:r>
            <a:r>
              <a:rPr lang="en-US" sz="2400" dirty="0" smtClean="0">
                <a:solidFill>
                  <a:srgbClr val="343952"/>
                </a:solidFill>
                <a:latin typeface="Times New Roman" panose="02020603050405020304" pitchFamily="18" charset="0"/>
                <a:cs typeface="Times New Roman" panose="02020603050405020304" pitchFamily="18" charset="0"/>
              </a:rPr>
              <a:t>Losers</a:t>
            </a:r>
          </a:p>
          <a:p>
            <a:pPr marL="914400" lvl="1"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Don't </a:t>
            </a:r>
            <a:r>
              <a:rPr lang="en-US" sz="2400" dirty="0">
                <a:solidFill>
                  <a:srgbClr val="343952"/>
                </a:solidFill>
                <a:latin typeface="Times New Roman" panose="02020603050405020304" pitchFamily="18" charset="0"/>
                <a:cs typeface="Times New Roman" panose="02020603050405020304" pitchFamily="18" charset="0"/>
              </a:rPr>
              <a:t>Let Their Appearance Fool </a:t>
            </a:r>
            <a:r>
              <a:rPr lang="en-US" sz="2400" dirty="0" smtClean="0">
                <a:solidFill>
                  <a:srgbClr val="343952"/>
                </a:solidFill>
                <a:latin typeface="Times New Roman" panose="02020603050405020304" pitchFamily="18" charset="0"/>
                <a:cs typeface="Times New Roman" panose="02020603050405020304" pitchFamily="18" charset="0"/>
              </a:rPr>
              <a:t>You</a:t>
            </a:r>
            <a:endParaRPr lang="en-US" sz="2400" dirty="0">
              <a:solidFill>
                <a:srgbClr val="3439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74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Can </a:t>
            </a:r>
            <a:r>
              <a:rPr lang="en-US" sz="2400" dirty="0">
                <a:solidFill>
                  <a:srgbClr val="343952"/>
                </a:solidFill>
                <a:latin typeface="Times New Roman" panose="02020603050405020304" pitchFamily="18" charset="0"/>
                <a:cs typeface="Times New Roman" panose="02020603050405020304" pitchFamily="18" charset="0"/>
              </a:rPr>
              <a:t>faithfulness and dependability be trained into a person? Yes . . . sometimes.</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But </a:t>
            </a:r>
            <a:r>
              <a:rPr lang="en-US" sz="2400" dirty="0">
                <a:solidFill>
                  <a:srgbClr val="343952"/>
                </a:solidFill>
                <a:latin typeface="Times New Roman" panose="02020603050405020304" pitchFamily="18" charset="0"/>
                <a:cs typeface="Times New Roman" panose="02020603050405020304" pitchFamily="18" charset="0"/>
              </a:rPr>
              <a:t>it is often a long process, and many a shipwreck has resulted, because dependability is a spiritual problem rather than intellectual.</a:t>
            </a:r>
          </a:p>
        </p:txBody>
      </p:sp>
    </p:spTree>
    <p:extLst>
      <p:ext uri="{BB962C8B-B14F-4D97-AF65-F5344CB8AC3E}">
        <p14:creationId xmlns:p14="http://schemas.microsoft.com/office/powerpoint/2010/main" val="230923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Leadership </a:t>
            </a:r>
            <a:r>
              <a:rPr lang="en-US" sz="2400" dirty="0">
                <a:solidFill>
                  <a:srgbClr val="343952"/>
                </a:solidFill>
                <a:latin typeface="Times New Roman" panose="02020603050405020304" pitchFamily="18" charset="0"/>
                <a:cs typeface="Times New Roman" panose="02020603050405020304" pitchFamily="18" charset="0"/>
              </a:rPr>
              <a:t>training can often turn a person around. The key is the directing hand of the Holy Ghost. Let the Spirit speak to you concerning an individual.</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God </a:t>
            </a:r>
            <a:r>
              <a:rPr lang="en-US" sz="2400" dirty="0">
                <a:solidFill>
                  <a:srgbClr val="343952"/>
                </a:solidFill>
                <a:latin typeface="Times New Roman" panose="02020603050405020304" pitchFamily="18" charset="0"/>
                <a:cs typeface="Times New Roman" panose="02020603050405020304" pitchFamily="18" charset="0"/>
              </a:rPr>
              <a:t>knows the heart and whether the person is useful to His work or not. </a:t>
            </a:r>
          </a:p>
        </p:txBody>
      </p:sp>
    </p:spTree>
    <p:extLst>
      <p:ext uri="{BB962C8B-B14F-4D97-AF65-F5344CB8AC3E}">
        <p14:creationId xmlns:p14="http://schemas.microsoft.com/office/powerpoint/2010/main" val="231039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Any </a:t>
            </a:r>
            <a:r>
              <a:rPr lang="en-US" sz="2400" dirty="0">
                <a:solidFill>
                  <a:srgbClr val="343952"/>
                </a:solidFill>
                <a:latin typeface="Times New Roman" panose="02020603050405020304" pitchFamily="18" charset="0"/>
                <a:cs typeface="Times New Roman" panose="02020603050405020304" pitchFamily="18" charset="0"/>
              </a:rPr>
              <a:t>potential leader should be started out slow and given only minor tasks and responsibilities. </a:t>
            </a:r>
            <a:r>
              <a:rPr lang="en-US" sz="2400" dirty="0" smtClean="0">
                <a:solidFill>
                  <a:srgbClr val="343952"/>
                </a:solidFill>
                <a:latin typeface="Times New Roman" panose="02020603050405020304" pitchFamily="18" charset="0"/>
                <a:cs typeface="Times New Roman" panose="02020603050405020304" pitchFamily="18" charset="0"/>
              </a:rPr>
              <a:t>As </a:t>
            </a:r>
            <a:r>
              <a:rPr lang="en-US" sz="2400" dirty="0">
                <a:solidFill>
                  <a:srgbClr val="343952"/>
                </a:solidFill>
                <a:latin typeface="Times New Roman" panose="02020603050405020304" pitchFamily="18" charset="0"/>
                <a:cs typeface="Times New Roman" panose="02020603050405020304" pitchFamily="18" charset="0"/>
              </a:rPr>
              <a:t>they show themselves trustworthy, you can add more responsibility.</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Slowly </a:t>
            </a:r>
            <a:r>
              <a:rPr lang="en-US" sz="2400" dirty="0">
                <a:solidFill>
                  <a:srgbClr val="343952"/>
                </a:solidFill>
                <a:latin typeface="Times New Roman" panose="02020603050405020304" pitchFamily="18" charset="0"/>
                <a:cs typeface="Times New Roman" panose="02020603050405020304" pitchFamily="18" charset="0"/>
              </a:rPr>
              <a:t>build them and let them grow into a full leadership position. Many a pastor has regretted giving a person "too much, too quick." Leadership is a "gift" and if a person has the gift, it will "make room for them."</a:t>
            </a:r>
          </a:p>
        </p:txBody>
      </p:sp>
    </p:spTree>
    <p:extLst>
      <p:ext uri="{BB962C8B-B14F-4D97-AF65-F5344CB8AC3E}">
        <p14:creationId xmlns:p14="http://schemas.microsoft.com/office/powerpoint/2010/main" val="377622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An </a:t>
            </a:r>
            <a:r>
              <a:rPr lang="en-US" sz="2400" dirty="0">
                <a:solidFill>
                  <a:srgbClr val="343952"/>
                </a:solidFill>
                <a:latin typeface="Times New Roman" panose="02020603050405020304" pitchFamily="18" charset="0"/>
                <a:cs typeface="Times New Roman" panose="02020603050405020304" pitchFamily="18" charset="0"/>
              </a:rPr>
              <a:t>old proverb states, "The mighty oak </a:t>
            </a:r>
            <a:r>
              <a:rPr lang="en-US" sz="2400" dirty="0" err="1">
                <a:solidFill>
                  <a:srgbClr val="343952"/>
                </a:solidFill>
                <a:latin typeface="Times New Roman" panose="02020603050405020304" pitchFamily="18" charset="0"/>
                <a:cs typeface="Times New Roman" panose="02020603050405020304" pitchFamily="18" charset="0"/>
              </a:rPr>
              <a:t>groweth</a:t>
            </a:r>
            <a:r>
              <a:rPr lang="en-US" sz="2400" dirty="0">
                <a:solidFill>
                  <a:srgbClr val="343952"/>
                </a:solidFill>
                <a:latin typeface="Times New Roman" panose="02020603050405020304" pitchFamily="18" charset="0"/>
                <a:cs typeface="Times New Roman" panose="02020603050405020304" pitchFamily="18" charset="0"/>
              </a:rPr>
              <a:t> not in a day."</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By </a:t>
            </a:r>
            <a:r>
              <a:rPr lang="en-US" sz="2400" dirty="0">
                <a:solidFill>
                  <a:srgbClr val="343952"/>
                </a:solidFill>
                <a:latin typeface="Times New Roman" panose="02020603050405020304" pitchFamily="18" charset="0"/>
                <a:cs typeface="Times New Roman" panose="02020603050405020304" pitchFamily="18" charset="0"/>
              </a:rPr>
              <a:t>the same token, great churches do not spring up overnight. Somewhere, many years before, someone laid the foundation that allowed the church to progress to its present state. Someone with vision and foresight.</a:t>
            </a:r>
          </a:p>
        </p:txBody>
      </p:sp>
    </p:spTree>
    <p:extLst>
      <p:ext uri="{BB962C8B-B14F-4D97-AF65-F5344CB8AC3E}">
        <p14:creationId xmlns:p14="http://schemas.microsoft.com/office/powerpoint/2010/main" val="19095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 </a:t>
            </a:r>
            <a:r>
              <a:rPr lang="en-US" sz="2400" dirty="0">
                <a:solidFill>
                  <a:srgbClr val="343952"/>
                </a:solidFill>
                <a:latin typeface="Times New Roman" panose="02020603050405020304" pitchFamily="18" charset="0"/>
                <a:cs typeface="Times New Roman" panose="02020603050405020304" pitchFamily="18" charset="0"/>
              </a:rPr>
              <a:t>metaphor is similar to that of a farmer.</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 </a:t>
            </a:r>
            <a:r>
              <a:rPr lang="en-US" sz="2400" dirty="0">
                <a:solidFill>
                  <a:srgbClr val="343952"/>
                </a:solidFill>
                <a:latin typeface="Times New Roman" panose="02020603050405020304" pitchFamily="18" charset="0"/>
                <a:cs typeface="Times New Roman" panose="02020603050405020304" pitchFamily="18" charset="0"/>
              </a:rPr>
              <a:t>farmer will spend hundreds of hours cultivating and fertilizing soil, put thousands of dollars worth of seed into the ground, before a crop is ever harvested.</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So </a:t>
            </a:r>
            <a:r>
              <a:rPr lang="en-US" sz="2400" dirty="0">
                <a:solidFill>
                  <a:srgbClr val="343952"/>
                </a:solidFill>
                <a:latin typeface="Times New Roman" panose="02020603050405020304" pitchFamily="18" charset="0"/>
                <a:cs typeface="Times New Roman" panose="02020603050405020304" pitchFamily="18" charset="0"/>
              </a:rPr>
              <a:t>a pastor must plant and cultivate his people to grow the needed leadership of tomorrow. </a:t>
            </a:r>
          </a:p>
        </p:txBody>
      </p:sp>
    </p:spTree>
    <p:extLst>
      <p:ext uri="{BB962C8B-B14F-4D97-AF65-F5344CB8AC3E}">
        <p14:creationId xmlns:p14="http://schemas.microsoft.com/office/powerpoint/2010/main" val="182732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Many </a:t>
            </a:r>
            <a:r>
              <a:rPr lang="en-US" sz="2400" dirty="0">
                <a:solidFill>
                  <a:srgbClr val="343952"/>
                </a:solidFill>
                <a:latin typeface="Times New Roman" panose="02020603050405020304" pitchFamily="18" charset="0"/>
                <a:cs typeface="Times New Roman" panose="02020603050405020304" pitchFamily="18" charset="0"/>
              </a:rPr>
              <a:t>methods of leadership training could be described, and all have some merit.</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But </a:t>
            </a:r>
            <a:r>
              <a:rPr lang="en-US" sz="2400" dirty="0">
                <a:solidFill>
                  <a:srgbClr val="343952"/>
                </a:solidFill>
                <a:latin typeface="Times New Roman" panose="02020603050405020304" pitchFamily="18" charset="0"/>
                <a:cs typeface="Times New Roman" panose="02020603050405020304" pitchFamily="18" charset="0"/>
              </a:rPr>
              <a:t>the best seems to be that of a simple weekly leadership training class that is made available to all who desire to work for God.</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This </a:t>
            </a:r>
            <a:r>
              <a:rPr lang="en-US" sz="2400" dirty="0">
                <a:solidFill>
                  <a:srgbClr val="343952"/>
                </a:solidFill>
                <a:latin typeface="Times New Roman" panose="02020603050405020304" pitchFamily="18" charset="0"/>
                <a:cs typeface="Times New Roman" panose="02020603050405020304" pitchFamily="18" charset="0"/>
              </a:rPr>
              <a:t>class is often taught the same night as Youth Service. Sunday afternoon and before mid-week Bible study is also acceptable.</a:t>
            </a:r>
          </a:p>
        </p:txBody>
      </p:sp>
    </p:spTree>
    <p:extLst>
      <p:ext uri="{BB962C8B-B14F-4D97-AF65-F5344CB8AC3E}">
        <p14:creationId xmlns:p14="http://schemas.microsoft.com/office/powerpoint/2010/main" val="51350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5BF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5070" y="4303693"/>
            <a:ext cx="2190044" cy="983087"/>
          </a:xfrm>
          <a:prstGeom prst="rect">
            <a:avLst/>
          </a:prstGeom>
        </p:spPr>
      </p:pic>
      <p:sp>
        <p:nvSpPr>
          <p:cNvPr id="6" name="TextBox 5"/>
          <p:cNvSpPr txBox="1"/>
          <p:nvPr/>
        </p:nvSpPr>
        <p:spPr>
          <a:xfrm>
            <a:off x="261257" y="231112"/>
            <a:ext cx="6260123"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The </a:t>
            </a:r>
            <a:r>
              <a:rPr lang="en-US" sz="2400" dirty="0">
                <a:solidFill>
                  <a:srgbClr val="343952"/>
                </a:solidFill>
                <a:latin typeface="Times New Roman" panose="02020603050405020304" pitchFamily="18" charset="0"/>
                <a:cs typeface="Times New Roman" panose="02020603050405020304" pitchFamily="18" charset="0"/>
              </a:rPr>
              <a:t>class is usually 45 minutes to an hour long. It begins promptly on time and ends promptly also.</a:t>
            </a:r>
          </a:p>
          <a:p>
            <a:pPr marL="457200" indent="-457200">
              <a:buFont typeface="Arial" panose="020B0604020202020204" pitchFamily="34" charset="0"/>
              <a:buChar char="•"/>
            </a:pPr>
            <a:endParaRPr lang="en-US" sz="2400" dirty="0" smtClean="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This</a:t>
            </a:r>
            <a:r>
              <a:rPr lang="en-US" sz="2400" dirty="0">
                <a:solidFill>
                  <a:srgbClr val="343952"/>
                </a:solidFill>
                <a:latin typeface="Times New Roman" panose="02020603050405020304" pitchFamily="18" charset="0"/>
                <a:cs typeface="Times New Roman" panose="02020603050405020304" pitchFamily="18" charset="0"/>
              </a:rPr>
              <a:t>, too, is important.</a:t>
            </a:r>
          </a:p>
          <a:p>
            <a:pPr marL="457200" indent="-457200">
              <a:buFont typeface="Arial" panose="020B0604020202020204" pitchFamily="34" charset="0"/>
              <a:buChar char="•"/>
            </a:pPr>
            <a:endParaRPr lang="en-US" sz="2400" dirty="0">
              <a:solidFill>
                <a:srgbClr val="343952"/>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343952"/>
                </a:solidFill>
                <a:latin typeface="Times New Roman" panose="02020603050405020304" pitchFamily="18" charset="0"/>
                <a:cs typeface="Times New Roman" panose="02020603050405020304" pitchFamily="18" charset="0"/>
              </a:rPr>
              <a:t>If </a:t>
            </a:r>
            <a:r>
              <a:rPr lang="en-US" sz="2400" dirty="0">
                <a:solidFill>
                  <a:srgbClr val="343952"/>
                </a:solidFill>
                <a:latin typeface="Times New Roman" panose="02020603050405020304" pitchFamily="18" charset="0"/>
                <a:cs typeface="Times New Roman" panose="02020603050405020304" pitchFamily="18" charset="0"/>
              </a:rPr>
              <a:t>a pastor expects his leaders to be on time, he must be also. </a:t>
            </a:r>
          </a:p>
        </p:txBody>
      </p:sp>
    </p:spTree>
    <p:extLst>
      <p:ext uri="{BB962C8B-B14F-4D97-AF65-F5344CB8AC3E}">
        <p14:creationId xmlns:p14="http://schemas.microsoft.com/office/powerpoint/2010/main" val="82802914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TotalTime>
  <Words>1283</Words>
  <Application>Microsoft Office PowerPoint</Application>
  <PresentationFormat>Custom</PresentationFormat>
  <Paragraphs>85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Adelle-Regular</vt:lpstr>
      <vt:lpstr>Apple Chancery</vt:lpstr>
      <vt:lpstr>Arial</vt:lpstr>
      <vt:lpstr>CloisterBlack BT</vt:lpstr>
      <vt:lpstr>Niagara Solid</vt:lpstr>
      <vt:lpstr>Times New Roman</vt:lpstr>
      <vt:lpstr>Trebuchet MS</vt:lpstr>
      <vt:lpstr>Default</vt:lpstr>
      <vt:lpstr>FAITHFULNESS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38</cp:revision>
  <dcterms:created xsi:type="dcterms:W3CDTF">2014-03-26T14:03:34Z</dcterms:created>
  <dcterms:modified xsi:type="dcterms:W3CDTF">2020-06-23T18:35:54Z</dcterms:modified>
</cp:coreProperties>
</file>