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55" d="100"/>
          <a:sy n="55" d="100"/>
        </p:scale>
        <p:origin x="43" y="6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E4CABE-46F7-4688-80C0-07171512862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14385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4CABE-46F7-4688-80C0-07171512862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8839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4CABE-46F7-4688-80C0-07171512862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151815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4CABE-46F7-4688-80C0-07171512862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392574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E4CABE-46F7-4688-80C0-071715128622}"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381035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E4CABE-46F7-4688-80C0-07171512862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133479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E4CABE-46F7-4688-80C0-071715128622}"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24985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E4CABE-46F7-4688-80C0-071715128622}"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422425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4CABE-46F7-4688-80C0-071715128622}"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247244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E4CABE-46F7-4688-80C0-07171512862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34011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E4CABE-46F7-4688-80C0-071715128622}"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E6ABA-FD0E-4D42-BFD2-2B81C503BD22}" type="slidenum">
              <a:rPr lang="en-US" smtClean="0"/>
              <a:t>‹#›</a:t>
            </a:fld>
            <a:endParaRPr lang="en-US"/>
          </a:p>
        </p:txBody>
      </p:sp>
    </p:spTree>
    <p:extLst>
      <p:ext uri="{BB962C8B-B14F-4D97-AF65-F5344CB8AC3E}">
        <p14:creationId xmlns:p14="http://schemas.microsoft.com/office/powerpoint/2010/main" val="23479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4CABE-46F7-4688-80C0-071715128622}" type="datetimeFigureOut">
              <a:rPr lang="en-US" smtClean="0"/>
              <a:t>7/22/2020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E6ABA-FD0E-4D42-BFD2-2B81C503BD22}" type="slidenum">
              <a:rPr lang="en-US" smtClean="0"/>
              <a:t>‹#›</a:t>
            </a:fld>
            <a:endParaRPr lang="en-US"/>
          </a:p>
        </p:txBody>
      </p:sp>
    </p:spTree>
    <p:extLst>
      <p:ext uri="{BB962C8B-B14F-4D97-AF65-F5344CB8AC3E}">
        <p14:creationId xmlns:p14="http://schemas.microsoft.com/office/powerpoint/2010/main" val="1345510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929752"/>
            <a:ext cx="7772400" cy="1973223"/>
          </a:xfrm>
        </p:spPr>
        <p:txBody>
          <a:bodyPr>
            <a:noAutofit/>
          </a:bodyPr>
          <a:lstStyle/>
          <a:p>
            <a:r>
              <a:rPr lang="en-US" sz="11500" dirty="0" smtClean="0">
                <a:solidFill>
                  <a:schemeClr val="bg1"/>
                </a:solidFill>
                <a:latin typeface="AvantGarde Bk BT" panose="020B0402020202020204" pitchFamily="34" charset="0"/>
              </a:rPr>
              <a:t>COMMON</a:t>
            </a:r>
            <a:endParaRPr lang="en-US" sz="11500" dirty="0">
              <a:solidFill>
                <a:schemeClr val="bg1"/>
              </a:solidFill>
              <a:latin typeface="AvantGarde Bk BT" panose="020B0402020202020204" pitchFamily="34" charset="0"/>
            </a:endParaRPr>
          </a:p>
        </p:txBody>
      </p:sp>
      <p:sp>
        <p:nvSpPr>
          <p:cNvPr id="7" name="TextBox 6"/>
          <p:cNvSpPr txBox="1"/>
          <p:nvPr/>
        </p:nvSpPr>
        <p:spPr>
          <a:xfrm>
            <a:off x="1938528" y="2816352"/>
            <a:ext cx="3605474" cy="1015663"/>
          </a:xfrm>
          <a:prstGeom prst="rect">
            <a:avLst/>
          </a:prstGeom>
          <a:noFill/>
        </p:spPr>
        <p:txBody>
          <a:bodyPr wrap="none" rtlCol="0">
            <a:spAutoFit/>
          </a:bodyPr>
          <a:lstStyle/>
          <a:p>
            <a:r>
              <a:rPr lang="en-US" sz="6000" dirty="0" smtClean="0">
                <a:solidFill>
                  <a:schemeClr val="bg1"/>
                </a:solidFill>
                <a:latin typeface="Rage Italic" panose="03070502040507070304" pitchFamily="66" charset="0"/>
              </a:rPr>
              <a:t>all things in</a:t>
            </a:r>
            <a:endParaRPr lang="en-US" sz="6000" dirty="0">
              <a:solidFill>
                <a:schemeClr val="bg1"/>
              </a:solidFill>
              <a:latin typeface="Rage Italic" panose="03070502040507070304" pitchFamily="66"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6103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632311"/>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The Sin of Lying to the Holy Ghost</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Judgment </a:t>
            </a:r>
            <a:r>
              <a:rPr lang="en-US" sz="3000" dirty="0">
                <a:solidFill>
                  <a:schemeClr val="bg1"/>
                </a:solidFill>
                <a:latin typeface="Times New Roman" panose="02020603050405020304" pitchFamily="18" charset="0"/>
                <a:cs typeface="Times New Roman" panose="02020603050405020304" pitchFamily="18" charset="0"/>
              </a:rPr>
              <a:t>did not overtake Ananias and </a:t>
            </a:r>
            <a:r>
              <a:rPr lang="en-US" sz="3000" dirty="0" err="1">
                <a:solidFill>
                  <a:schemeClr val="bg1"/>
                </a:solidFill>
                <a:latin typeface="Times New Roman" panose="02020603050405020304" pitchFamily="18" charset="0"/>
                <a:cs typeface="Times New Roman" panose="02020603050405020304" pitchFamily="18" charset="0"/>
              </a:rPr>
              <a:t>Sapphira</a:t>
            </a:r>
            <a:r>
              <a:rPr lang="en-US" sz="3000" dirty="0">
                <a:solidFill>
                  <a:schemeClr val="bg1"/>
                </a:solidFill>
                <a:latin typeface="Times New Roman" panose="02020603050405020304" pitchFamily="18" charset="0"/>
                <a:cs typeface="Times New Roman" panose="02020603050405020304" pitchFamily="18" charset="0"/>
              </a:rPr>
              <a:t> because they kept back the part of price. </a:t>
            </a:r>
          </a:p>
          <a:p>
            <a:pPr marL="457200" indent="-457200">
              <a:buFont typeface="Arial" panose="020B0604020202020204" pitchFamily="34" charset="0"/>
              <a:buChar char="•"/>
            </a:pPr>
            <a:endParaRPr lang="en-US" sz="3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Judgment </a:t>
            </a:r>
            <a:r>
              <a:rPr lang="en-US" sz="3000" dirty="0">
                <a:solidFill>
                  <a:schemeClr val="bg1"/>
                </a:solidFill>
                <a:latin typeface="Times New Roman" panose="02020603050405020304" pitchFamily="18" charset="0"/>
                <a:cs typeface="Times New Roman" panose="02020603050405020304" pitchFamily="18" charset="0"/>
              </a:rPr>
              <a:t>overtook them because they said they brought all when they were keeping back part of the price.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If </a:t>
            </a:r>
            <a:r>
              <a:rPr lang="en-US" sz="3000" dirty="0">
                <a:solidFill>
                  <a:schemeClr val="bg1"/>
                </a:solidFill>
                <a:latin typeface="Times New Roman" panose="02020603050405020304" pitchFamily="18" charset="0"/>
                <a:cs typeface="Times New Roman" panose="02020603050405020304" pitchFamily="18" charset="0"/>
              </a:rPr>
              <a:t>they had been honest and had confessed that it was only part of the price they would never have dropped dead. </a:t>
            </a:r>
          </a:p>
        </p:txBody>
      </p:sp>
    </p:spTree>
    <p:extLst>
      <p:ext uri="{BB962C8B-B14F-4D97-AF65-F5344CB8AC3E}">
        <p14:creationId xmlns:p14="http://schemas.microsoft.com/office/powerpoint/2010/main" val="35273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632311"/>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The Sin of Lying to the Holy Ghost</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Judgment </a:t>
            </a:r>
            <a:r>
              <a:rPr lang="en-US" sz="3000" dirty="0">
                <a:solidFill>
                  <a:schemeClr val="bg1"/>
                </a:solidFill>
                <a:latin typeface="Times New Roman" panose="02020603050405020304" pitchFamily="18" charset="0"/>
                <a:cs typeface="Times New Roman" panose="02020603050405020304" pitchFamily="18" charset="0"/>
              </a:rPr>
              <a:t>did not overtake Ananias and </a:t>
            </a:r>
            <a:r>
              <a:rPr lang="en-US" sz="3000" dirty="0" err="1">
                <a:solidFill>
                  <a:schemeClr val="bg1"/>
                </a:solidFill>
                <a:latin typeface="Times New Roman" panose="02020603050405020304" pitchFamily="18" charset="0"/>
                <a:cs typeface="Times New Roman" panose="02020603050405020304" pitchFamily="18" charset="0"/>
              </a:rPr>
              <a:t>Sapphira</a:t>
            </a:r>
            <a:r>
              <a:rPr lang="en-US" sz="3000" dirty="0">
                <a:solidFill>
                  <a:schemeClr val="bg1"/>
                </a:solidFill>
                <a:latin typeface="Times New Roman" panose="02020603050405020304" pitchFamily="18" charset="0"/>
                <a:cs typeface="Times New Roman" panose="02020603050405020304" pitchFamily="18" charset="0"/>
              </a:rPr>
              <a:t> because they kept back the part of price. </a:t>
            </a:r>
          </a:p>
          <a:p>
            <a:pPr marL="457200" indent="-457200">
              <a:buFont typeface="Arial" panose="020B0604020202020204" pitchFamily="34" charset="0"/>
              <a:buChar char="•"/>
            </a:pPr>
            <a:endParaRPr lang="en-US" sz="3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Judgment </a:t>
            </a:r>
            <a:r>
              <a:rPr lang="en-US" sz="3000" dirty="0">
                <a:solidFill>
                  <a:schemeClr val="bg1"/>
                </a:solidFill>
                <a:latin typeface="Times New Roman" panose="02020603050405020304" pitchFamily="18" charset="0"/>
                <a:cs typeface="Times New Roman" panose="02020603050405020304" pitchFamily="18" charset="0"/>
              </a:rPr>
              <a:t>overtook them because they said they brought all when they were keeping back part of the price.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If </a:t>
            </a:r>
            <a:r>
              <a:rPr lang="en-US" sz="3000" dirty="0">
                <a:solidFill>
                  <a:schemeClr val="bg1"/>
                </a:solidFill>
                <a:latin typeface="Times New Roman" panose="02020603050405020304" pitchFamily="18" charset="0"/>
                <a:cs typeface="Times New Roman" panose="02020603050405020304" pitchFamily="18" charset="0"/>
              </a:rPr>
              <a:t>they had been honest and had confessed that it was only part of the price they would never have dropped dead. </a:t>
            </a:r>
          </a:p>
        </p:txBody>
      </p:sp>
    </p:spTree>
    <p:extLst>
      <p:ext uri="{BB962C8B-B14F-4D97-AF65-F5344CB8AC3E}">
        <p14:creationId xmlns:p14="http://schemas.microsoft.com/office/powerpoint/2010/main" val="178031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17064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The Sin of Lying to the Holy Ghost</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A </a:t>
            </a:r>
            <a:r>
              <a:rPr lang="en-US" sz="3000" dirty="0">
                <a:solidFill>
                  <a:schemeClr val="bg1"/>
                </a:solidFill>
                <a:latin typeface="Times New Roman" panose="02020603050405020304" pitchFamily="18" charset="0"/>
                <a:cs typeface="Times New Roman" panose="02020603050405020304" pitchFamily="18" charset="0"/>
              </a:rPr>
              <a:t>person should never sing, "I surrender all" when they know that they are not surrendering all.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A </a:t>
            </a:r>
            <a:r>
              <a:rPr lang="en-US" sz="3000" dirty="0">
                <a:solidFill>
                  <a:schemeClr val="bg1"/>
                </a:solidFill>
                <a:latin typeface="Times New Roman" panose="02020603050405020304" pitchFamily="18" charset="0"/>
                <a:cs typeface="Times New Roman" panose="02020603050405020304" pitchFamily="18" charset="0"/>
              </a:rPr>
              <a:t>person should never make a dedication to the Lord unless he is prepared to pay the price and go all the way.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Otherwise </a:t>
            </a:r>
            <a:r>
              <a:rPr lang="en-US" sz="3000" dirty="0">
                <a:solidFill>
                  <a:schemeClr val="bg1"/>
                </a:solidFill>
                <a:latin typeface="Times New Roman" panose="02020603050405020304" pitchFamily="18" charset="0"/>
                <a:cs typeface="Times New Roman" panose="02020603050405020304" pitchFamily="18" charset="0"/>
              </a:rPr>
              <a:t>it is the same sin as committed by Ananias and </a:t>
            </a:r>
            <a:r>
              <a:rPr lang="en-US" sz="3000" dirty="0" err="1">
                <a:solidFill>
                  <a:schemeClr val="bg1"/>
                </a:solidFill>
                <a:latin typeface="Times New Roman" panose="02020603050405020304" pitchFamily="18" charset="0"/>
                <a:cs typeface="Times New Roman" panose="02020603050405020304" pitchFamily="18" charset="0"/>
              </a:rPr>
              <a:t>Sapphira</a:t>
            </a:r>
            <a:r>
              <a:rPr lang="en-US" sz="30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454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609397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Judgment Begins at the House of God</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Persecution </a:t>
            </a:r>
            <a:r>
              <a:rPr lang="en-US" sz="3000" dirty="0">
                <a:solidFill>
                  <a:schemeClr val="bg1"/>
                </a:solidFill>
                <a:latin typeface="Times New Roman" panose="02020603050405020304" pitchFamily="18" charset="0"/>
                <a:cs typeface="Times New Roman" panose="02020603050405020304" pitchFamily="18" charset="0"/>
              </a:rPr>
              <a:t>from the world cannot hurt the church.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It </a:t>
            </a:r>
            <a:r>
              <a:rPr lang="en-US" sz="3000" dirty="0">
                <a:solidFill>
                  <a:schemeClr val="bg1"/>
                </a:solidFill>
                <a:latin typeface="Times New Roman" panose="02020603050405020304" pitchFamily="18" charset="0"/>
                <a:cs typeface="Times New Roman" panose="02020603050405020304" pitchFamily="18" charset="0"/>
              </a:rPr>
              <a:t>is when the devil gets on the inside that the church suffers.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Corruption </a:t>
            </a:r>
            <a:r>
              <a:rPr lang="en-US" sz="3000" dirty="0">
                <a:solidFill>
                  <a:schemeClr val="bg1"/>
                </a:solidFill>
                <a:latin typeface="Times New Roman" panose="02020603050405020304" pitchFamily="18" charset="0"/>
                <a:cs typeface="Times New Roman" panose="02020603050405020304" pitchFamily="18" charset="0"/>
              </a:rPr>
              <a:t>from within is far more dangerous than opposition from without</a:t>
            </a:r>
            <a:r>
              <a:rPr lang="en-US" sz="3000" dirty="0" smtClean="0">
                <a:solidFill>
                  <a:schemeClr val="bg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It </a:t>
            </a:r>
            <a:r>
              <a:rPr lang="en-US" sz="3000" dirty="0">
                <a:solidFill>
                  <a:schemeClr val="bg1"/>
                </a:solidFill>
                <a:latin typeface="Times New Roman" panose="02020603050405020304" pitchFamily="18" charset="0"/>
                <a:cs typeface="Times New Roman" panose="02020603050405020304" pitchFamily="18" charset="0"/>
              </a:rPr>
              <a:t>is possibly for this reason the Lord dealt so severely with this first evidence of corruption from within.</a:t>
            </a:r>
          </a:p>
        </p:txBody>
      </p:sp>
    </p:spTree>
    <p:extLst>
      <p:ext uri="{BB962C8B-B14F-4D97-AF65-F5344CB8AC3E}">
        <p14:creationId xmlns:p14="http://schemas.microsoft.com/office/powerpoint/2010/main" val="252906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4708981"/>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Judgment Begins at the House of God</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This </a:t>
            </a:r>
            <a:r>
              <a:rPr lang="en-US" sz="3000" dirty="0">
                <a:solidFill>
                  <a:schemeClr val="bg1"/>
                </a:solidFill>
                <a:latin typeface="Times New Roman" panose="02020603050405020304" pitchFamily="18" charset="0"/>
                <a:cs typeface="Times New Roman" panose="02020603050405020304" pitchFamily="18" charset="0"/>
              </a:rPr>
              <a:t>first act of judgment taught the church a great lesson, which was never forgotten.</a:t>
            </a:r>
          </a:p>
          <a:p>
            <a:pPr marL="457200" indent="-457200">
              <a:buFont typeface="Arial" panose="020B0604020202020204" pitchFamily="34" charset="0"/>
              <a:buChar char="•"/>
            </a:pPr>
            <a:endParaRPr lang="en-US" sz="3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The </a:t>
            </a:r>
            <a:r>
              <a:rPr lang="en-US" sz="3000" dirty="0">
                <a:solidFill>
                  <a:schemeClr val="bg1"/>
                </a:solidFill>
                <a:latin typeface="Times New Roman" panose="02020603050405020304" pitchFamily="18" charset="0"/>
                <a:cs typeface="Times New Roman" panose="02020603050405020304" pitchFamily="18" charset="0"/>
              </a:rPr>
              <a:t>name, "Ananias" means "the Lord has shown grace."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This </a:t>
            </a:r>
            <a:r>
              <a:rPr lang="en-US" sz="3000" dirty="0">
                <a:solidFill>
                  <a:schemeClr val="bg1"/>
                </a:solidFill>
                <a:latin typeface="Times New Roman" panose="02020603050405020304" pitchFamily="18" charset="0"/>
                <a:cs typeface="Times New Roman" panose="02020603050405020304" pitchFamily="18" charset="0"/>
              </a:rPr>
              <a:t>lesson teaches that grace is never any license for sinning. </a:t>
            </a:r>
          </a:p>
        </p:txBody>
      </p:sp>
    </p:spTree>
    <p:extLst>
      <p:ext uri="{BB962C8B-B14F-4D97-AF65-F5344CB8AC3E}">
        <p14:creationId xmlns:p14="http://schemas.microsoft.com/office/powerpoint/2010/main" val="162495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609397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Judgment Begins at the House of God</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Judgment </a:t>
            </a:r>
            <a:r>
              <a:rPr lang="en-US" sz="3000" dirty="0">
                <a:solidFill>
                  <a:schemeClr val="bg1"/>
                </a:solidFill>
                <a:latin typeface="Times New Roman" panose="02020603050405020304" pitchFamily="18" charset="0"/>
                <a:cs typeface="Times New Roman" panose="02020603050405020304" pitchFamily="18" charset="0"/>
              </a:rPr>
              <a:t>here teaches a few truths of which we should take note:</a:t>
            </a:r>
          </a:p>
          <a:p>
            <a:pPr marL="457200" indent="-457200">
              <a:buFont typeface="Arial" panose="020B0604020202020204" pitchFamily="34" charset="0"/>
              <a:buChar char="•"/>
            </a:pPr>
            <a:endParaRPr lang="en-US" sz="3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1</a:t>
            </a:r>
            <a:r>
              <a:rPr lang="en-US" sz="3000" dirty="0">
                <a:solidFill>
                  <a:schemeClr val="bg1"/>
                </a:solidFill>
                <a:latin typeface="Times New Roman" panose="02020603050405020304" pitchFamily="18" charset="0"/>
                <a:cs typeface="Times New Roman" panose="02020603050405020304" pitchFamily="18" charset="0"/>
              </a:rPr>
              <a:t>. No sin is little; all sin will be judged.</a:t>
            </a:r>
          </a:p>
          <a:p>
            <a:pPr marL="457200" indent="-457200">
              <a:buFont typeface="Arial" panose="020B0604020202020204" pitchFamily="34" charset="0"/>
              <a:buChar char="•"/>
            </a:pPr>
            <a:endParaRPr lang="en-US" sz="3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2</a:t>
            </a:r>
            <a:r>
              <a:rPr lang="en-US" sz="3000" dirty="0">
                <a:solidFill>
                  <a:schemeClr val="bg1"/>
                </a:solidFill>
                <a:latin typeface="Times New Roman" panose="02020603050405020304" pitchFamily="18" charset="0"/>
                <a:cs typeface="Times New Roman" panose="02020603050405020304" pitchFamily="18" charset="0"/>
              </a:rPr>
              <a:t>. God hates hypocrisy. </a:t>
            </a:r>
          </a:p>
          <a:p>
            <a:pPr marL="457200" indent="-457200">
              <a:buFont typeface="Arial" panose="020B0604020202020204" pitchFamily="34" charset="0"/>
              <a:buChar char="•"/>
            </a:pPr>
            <a:endParaRPr lang="en-US" sz="30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3</a:t>
            </a:r>
            <a:r>
              <a:rPr lang="en-US" sz="3000" dirty="0">
                <a:solidFill>
                  <a:schemeClr val="bg1"/>
                </a:solidFill>
                <a:latin typeface="Times New Roman" panose="02020603050405020304" pitchFamily="18" charset="0"/>
                <a:cs typeface="Times New Roman" panose="02020603050405020304" pitchFamily="18" charset="0"/>
              </a:rPr>
              <a:t>. Sin in the church is always far more serious than among the unsaved.</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4</a:t>
            </a:r>
            <a:r>
              <a:rPr lang="en-US" sz="3000" dirty="0">
                <a:solidFill>
                  <a:schemeClr val="bg1"/>
                </a:solidFill>
                <a:latin typeface="Times New Roman" panose="02020603050405020304" pitchFamily="18" charset="0"/>
                <a:cs typeface="Times New Roman" panose="02020603050405020304" pitchFamily="18" charset="0"/>
              </a:rPr>
              <a:t>. A pretended obedience is disobedience. </a:t>
            </a:r>
          </a:p>
        </p:txBody>
      </p:sp>
    </p:spTree>
    <p:extLst>
      <p:ext uri="{BB962C8B-B14F-4D97-AF65-F5344CB8AC3E}">
        <p14:creationId xmlns:p14="http://schemas.microsoft.com/office/powerpoint/2010/main" val="167555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17064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What Were the Results?</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There </a:t>
            </a:r>
            <a:r>
              <a:rPr lang="en-US" sz="3000" dirty="0">
                <a:solidFill>
                  <a:schemeClr val="bg1"/>
                </a:solidFill>
                <a:latin typeface="Times New Roman" panose="02020603050405020304" pitchFamily="18" charset="0"/>
                <a:cs typeface="Times New Roman" panose="02020603050405020304" pitchFamily="18" charset="0"/>
              </a:rPr>
              <a:t>were three main results, which followed this purging in the church:</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1</a:t>
            </a:r>
            <a:r>
              <a:rPr lang="en-US" sz="3000" dirty="0">
                <a:solidFill>
                  <a:schemeClr val="bg1"/>
                </a:solidFill>
                <a:latin typeface="Times New Roman" panose="02020603050405020304" pitchFamily="18" charset="0"/>
                <a:cs typeface="Times New Roman" panose="02020603050405020304" pitchFamily="18" charset="0"/>
              </a:rPr>
              <a:t>. The purity of the church was preserved.</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2</a:t>
            </a:r>
            <a:r>
              <a:rPr lang="en-US" sz="3000" dirty="0">
                <a:solidFill>
                  <a:schemeClr val="bg1"/>
                </a:solidFill>
                <a:latin typeface="Times New Roman" panose="02020603050405020304" pitchFamily="18" charset="0"/>
                <a:cs typeface="Times New Roman" panose="02020603050405020304" pitchFamily="18" charset="0"/>
              </a:rPr>
              <a:t>. A wholesome, godly fear came upon everyone (verse 11).</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3</a:t>
            </a:r>
            <a:r>
              <a:rPr lang="en-US" sz="3000" dirty="0">
                <a:solidFill>
                  <a:schemeClr val="bg1"/>
                </a:solidFill>
                <a:latin typeface="Times New Roman" panose="02020603050405020304" pitchFamily="18" charset="0"/>
                <a:cs typeface="Times New Roman" panose="02020603050405020304" pitchFamily="18" charset="0"/>
              </a:rPr>
              <a:t>. The believers experienced new power</a:t>
            </a:r>
            <a:r>
              <a:rPr lang="en-US" sz="3000" dirty="0" smtClean="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6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2400657"/>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Text</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Acts 4:31-37</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Acts 5:1-16</a:t>
            </a:r>
            <a:endParaRPr lang="en-US" sz="3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41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17064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Barnabas</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Barnabas </a:t>
            </a:r>
            <a:r>
              <a:rPr lang="en-US" sz="3000" dirty="0">
                <a:solidFill>
                  <a:schemeClr val="bg1"/>
                </a:solidFill>
                <a:latin typeface="Times New Roman" panose="02020603050405020304" pitchFamily="18" charset="0"/>
                <a:cs typeface="Times New Roman" panose="02020603050405020304" pitchFamily="18" charset="0"/>
              </a:rPr>
              <a:t>was one of the noblest characters in the Bible.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One </a:t>
            </a:r>
            <a:r>
              <a:rPr lang="en-US" sz="3000" dirty="0">
                <a:solidFill>
                  <a:schemeClr val="bg1"/>
                </a:solidFill>
                <a:latin typeface="Times New Roman" panose="02020603050405020304" pitchFamily="18" charset="0"/>
                <a:cs typeface="Times New Roman" panose="02020603050405020304" pitchFamily="18" charset="0"/>
              </a:rPr>
              <a:t>of the favorite characters of the writer of these Bible lessons is Barnabas.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His </a:t>
            </a:r>
            <a:r>
              <a:rPr lang="en-US" sz="3000" dirty="0">
                <a:solidFill>
                  <a:schemeClr val="bg1"/>
                </a:solidFill>
                <a:latin typeface="Times New Roman" panose="02020603050405020304" pitchFamily="18" charset="0"/>
                <a:cs typeface="Times New Roman" panose="02020603050405020304" pitchFamily="18" charset="0"/>
              </a:rPr>
              <a:t>name means "son of consolation," and his name certainly expresses the true character of this fine Christian Brother.</a:t>
            </a:r>
          </a:p>
        </p:txBody>
      </p:sp>
    </p:spTree>
    <p:extLst>
      <p:ext uri="{BB962C8B-B14F-4D97-AF65-F5344CB8AC3E}">
        <p14:creationId xmlns:p14="http://schemas.microsoft.com/office/powerpoint/2010/main" val="238628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4708981"/>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Barnabas</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He </a:t>
            </a:r>
            <a:r>
              <a:rPr lang="en-US" sz="3000" dirty="0">
                <a:solidFill>
                  <a:schemeClr val="bg1"/>
                </a:solidFill>
                <a:latin typeface="Times New Roman" panose="02020603050405020304" pitchFamily="18" charset="0"/>
                <a:cs typeface="Times New Roman" panose="02020603050405020304" pitchFamily="18" charset="0"/>
              </a:rPr>
              <a:t>was a Levite, a native of Cyrus, and apparently quite wealthy.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In </a:t>
            </a:r>
            <a:r>
              <a:rPr lang="en-US" sz="3000" dirty="0">
                <a:solidFill>
                  <a:schemeClr val="bg1"/>
                </a:solidFill>
                <a:latin typeface="Times New Roman" panose="02020603050405020304" pitchFamily="18" charset="0"/>
                <a:cs typeface="Times New Roman" panose="02020603050405020304" pitchFamily="18" charset="0"/>
              </a:rPr>
              <a:t>Acts 11:24 he is described as being a good man, full of the Holy Ghost and of faith.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He </a:t>
            </a:r>
            <a:r>
              <a:rPr lang="en-US" sz="3000" dirty="0">
                <a:solidFill>
                  <a:schemeClr val="bg1"/>
                </a:solidFill>
                <a:latin typeface="Times New Roman" panose="02020603050405020304" pitchFamily="18" charset="0"/>
                <a:cs typeface="Times New Roman" panose="02020603050405020304" pitchFamily="18" charset="0"/>
              </a:rPr>
              <a:t>was the uncle of John Mark, the brother of Mark's mother, Mary. </a:t>
            </a:r>
          </a:p>
        </p:txBody>
      </p:sp>
    </p:spTree>
    <p:extLst>
      <p:ext uri="{BB962C8B-B14F-4D97-AF65-F5344CB8AC3E}">
        <p14:creationId xmlns:p14="http://schemas.microsoft.com/office/powerpoint/2010/main" val="2684095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17064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Barnabas</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Barnabas </a:t>
            </a:r>
            <a:r>
              <a:rPr lang="en-US" sz="3000" dirty="0">
                <a:solidFill>
                  <a:schemeClr val="bg1"/>
                </a:solidFill>
                <a:latin typeface="Times New Roman" panose="02020603050405020304" pitchFamily="18" charset="0"/>
                <a:cs typeface="Times New Roman" panose="02020603050405020304" pitchFamily="18" charset="0"/>
              </a:rPr>
              <a:t>was determined that John Mark be given a second chance and so parted company with Paul.</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Barnabas </a:t>
            </a:r>
            <a:r>
              <a:rPr lang="en-US" sz="3000" dirty="0">
                <a:solidFill>
                  <a:schemeClr val="bg1"/>
                </a:solidFill>
                <a:latin typeface="Times New Roman" panose="02020603050405020304" pitchFamily="18" charset="0"/>
                <a:cs typeface="Times New Roman" panose="02020603050405020304" pitchFamily="18" charset="0"/>
              </a:rPr>
              <a:t>was a generous man who was completely dedicated to the work of God.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He </a:t>
            </a:r>
            <a:r>
              <a:rPr lang="en-US" sz="3000" dirty="0">
                <a:solidFill>
                  <a:schemeClr val="bg1"/>
                </a:solidFill>
                <a:latin typeface="Times New Roman" panose="02020603050405020304" pitchFamily="18" charset="0"/>
                <a:cs typeface="Times New Roman" panose="02020603050405020304" pitchFamily="18" charset="0"/>
              </a:rPr>
              <a:t>loved the Lord and saints to such a degree he sold land and brought the money and laid it at the feet of the apostles.</a:t>
            </a:r>
          </a:p>
        </p:txBody>
      </p:sp>
    </p:spTree>
    <p:extLst>
      <p:ext uri="{BB962C8B-B14F-4D97-AF65-F5344CB8AC3E}">
        <p14:creationId xmlns:p14="http://schemas.microsoft.com/office/powerpoint/2010/main" val="246683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632311"/>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Communal Living:</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It </a:t>
            </a:r>
            <a:r>
              <a:rPr lang="en-US" sz="3000" dirty="0">
                <a:solidFill>
                  <a:schemeClr val="bg1"/>
                </a:solidFill>
                <a:latin typeface="Times New Roman" panose="02020603050405020304" pitchFamily="18" charset="0"/>
                <a:cs typeface="Times New Roman" panose="02020603050405020304" pitchFamily="18" charset="0"/>
              </a:rPr>
              <a:t>is a mistake to believe that it was God's plan that the early apostolic church has communal living.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God </a:t>
            </a:r>
            <a:r>
              <a:rPr lang="en-US" sz="3000" dirty="0">
                <a:solidFill>
                  <a:schemeClr val="bg1"/>
                </a:solidFill>
                <a:latin typeface="Times New Roman" panose="02020603050405020304" pitchFamily="18" charset="0"/>
                <a:cs typeface="Times New Roman" panose="02020603050405020304" pitchFamily="18" charset="0"/>
              </a:rPr>
              <a:t>did not plan that they should live in a commune, but rather God's plan was that the early Christians should go everywhere and evangelize the world.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This </a:t>
            </a:r>
            <a:r>
              <a:rPr lang="en-US" sz="3000" dirty="0">
                <a:solidFill>
                  <a:schemeClr val="bg1"/>
                </a:solidFill>
                <a:latin typeface="Times New Roman" panose="02020603050405020304" pitchFamily="18" charset="0"/>
                <a:cs typeface="Times New Roman" panose="02020603050405020304" pitchFamily="18" charset="0"/>
              </a:rPr>
              <a:t>they could never do if they practiced communal living. </a:t>
            </a:r>
          </a:p>
        </p:txBody>
      </p:sp>
    </p:spTree>
    <p:extLst>
      <p:ext uri="{BB962C8B-B14F-4D97-AF65-F5344CB8AC3E}">
        <p14:creationId xmlns:p14="http://schemas.microsoft.com/office/powerpoint/2010/main" val="100961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6093976"/>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Communal Living:</a:t>
            </a: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We </a:t>
            </a:r>
            <a:r>
              <a:rPr lang="en-US" sz="3000" dirty="0">
                <a:solidFill>
                  <a:schemeClr val="bg1"/>
                </a:solidFill>
                <a:latin typeface="Times New Roman" panose="02020603050405020304" pitchFamily="18" charset="0"/>
                <a:cs typeface="Times New Roman" panose="02020603050405020304" pitchFamily="18" charset="0"/>
              </a:rPr>
              <a:t>have to remember that thousands had gathered from all over the Roman Empire and had received the Holy Ghost</a:t>
            </a:r>
            <a:r>
              <a:rPr lang="en-US" sz="3000" dirty="0" smtClean="0">
                <a:solidFill>
                  <a:schemeClr val="bg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It </a:t>
            </a:r>
            <a:r>
              <a:rPr lang="en-US" sz="3000" dirty="0">
                <a:solidFill>
                  <a:schemeClr val="bg1"/>
                </a:solidFill>
                <a:latin typeface="Times New Roman" panose="02020603050405020304" pitchFamily="18" charset="0"/>
                <a:cs typeface="Times New Roman" panose="02020603050405020304" pitchFamily="18" charset="0"/>
              </a:rPr>
              <a:t>was the newfound love that caused the saints in Jerusalem to sell their possessions and bring the money to the Apostles that the material needs of everyone would be taken care of.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It </a:t>
            </a:r>
            <a:r>
              <a:rPr lang="en-US" sz="3000" dirty="0">
                <a:solidFill>
                  <a:schemeClr val="bg1"/>
                </a:solidFill>
                <a:latin typeface="Times New Roman" panose="02020603050405020304" pitchFamily="18" charset="0"/>
                <a:cs typeface="Times New Roman" panose="02020603050405020304" pitchFamily="18" charset="0"/>
              </a:rPr>
              <a:t>was an example of Christian love, hospitality, and generosity displayed at its best</a:t>
            </a:r>
            <a:r>
              <a:rPr lang="en-US" sz="3000" dirty="0" smtClean="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44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5632311"/>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Ananias and </a:t>
            </a:r>
            <a:r>
              <a:rPr lang="en-US" sz="3000" b="1" dirty="0" err="1" smtClean="0">
                <a:solidFill>
                  <a:schemeClr val="bg1"/>
                </a:solidFill>
                <a:latin typeface="Times New Roman" panose="02020603050405020304" pitchFamily="18" charset="0"/>
                <a:cs typeface="Times New Roman" panose="02020603050405020304" pitchFamily="18" charset="0"/>
              </a:rPr>
              <a:t>Sapphira</a:t>
            </a:r>
            <a:endParaRPr lang="en-US" sz="3000" b="1" dirty="0" smtClean="0">
              <a:solidFill>
                <a:schemeClr val="bg1"/>
              </a:solidFill>
              <a:latin typeface="Times New Roman" panose="02020603050405020304" pitchFamily="18" charset="0"/>
              <a:cs typeface="Times New Roman" panose="02020603050405020304" pitchFamily="18" charset="0"/>
            </a:endParaRP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Ananias</a:t>
            </a:r>
            <a:r>
              <a:rPr lang="en-US" sz="3000" dirty="0">
                <a:solidFill>
                  <a:schemeClr val="bg1"/>
                </a:solidFill>
                <a:latin typeface="Times New Roman" panose="02020603050405020304" pitchFamily="18" charset="0"/>
                <a:cs typeface="Times New Roman" panose="02020603050405020304" pitchFamily="18" charset="0"/>
              </a:rPr>
              <a:t>, and his wife, </a:t>
            </a:r>
            <a:r>
              <a:rPr lang="en-US" sz="3000" dirty="0" err="1">
                <a:solidFill>
                  <a:schemeClr val="bg1"/>
                </a:solidFill>
                <a:latin typeface="Times New Roman" panose="02020603050405020304" pitchFamily="18" charset="0"/>
                <a:cs typeface="Times New Roman" panose="02020603050405020304" pitchFamily="18" charset="0"/>
              </a:rPr>
              <a:t>Sapphira</a:t>
            </a:r>
            <a:r>
              <a:rPr lang="en-US" sz="3000" dirty="0">
                <a:solidFill>
                  <a:schemeClr val="bg1"/>
                </a:solidFill>
                <a:latin typeface="Times New Roman" panose="02020603050405020304" pitchFamily="18" charset="0"/>
                <a:cs typeface="Times New Roman" panose="02020603050405020304" pitchFamily="18" charset="0"/>
              </a:rPr>
              <a:t>, are examples of many Christians today who desire the blessing without paying the price.</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Undoubtedly</a:t>
            </a:r>
            <a:r>
              <a:rPr lang="en-US" sz="3000" dirty="0">
                <a:solidFill>
                  <a:schemeClr val="bg1"/>
                </a:solidFill>
                <a:latin typeface="Times New Roman" panose="02020603050405020304" pitchFamily="18" charset="0"/>
                <a:cs typeface="Times New Roman" panose="02020603050405020304" pitchFamily="18" charset="0"/>
              </a:rPr>
              <a:t>, the church had applauded Barnabas for his of act generosity and dedication</a:t>
            </a:r>
            <a:r>
              <a:rPr lang="en-US" sz="3000" dirty="0" smtClean="0">
                <a:solidFill>
                  <a:schemeClr val="bg1"/>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Ananias </a:t>
            </a:r>
            <a:r>
              <a:rPr lang="en-US" sz="3000" dirty="0">
                <a:solidFill>
                  <a:schemeClr val="bg1"/>
                </a:solidFill>
                <a:latin typeface="Times New Roman" panose="02020603050405020304" pitchFamily="18" charset="0"/>
                <a:cs typeface="Times New Roman" panose="02020603050405020304" pitchFamily="18" charset="0"/>
              </a:rPr>
              <a:t>and </a:t>
            </a:r>
            <a:r>
              <a:rPr lang="en-US" sz="3000" dirty="0" err="1">
                <a:solidFill>
                  <a:schemeClr val="bg1"/>
                </a:solidFill>
                <a:latin typeface="Times New Roman" panose="02020603050405020304" pitchFamily="18" charset="0"/>
                <a:cs typeface="Times New Roman" panose="02020603050405020304" pitchFamily="18" charset="0"/>
              </a:rPr>
              <a:t>Sapphira</a:t>
            </a:r>
            <a:r>
              <a:rPr lang="en-US" sz="3000" dirty="0">
                <a:solidFill>
                  <a:schemeClr val="bg1"/>
                </a:solidFill>
                <a:latin typeface="Times New Roman" panose="02020603050405020304" pitchFamily="18" charset="0"/>
                <a:cs typeface="Times New Roman" panose="02020603050405020304" pitchFamily="18" charset="0"/>
              </a:rPr>
              <a:t> saw this and desired the same blessing from God and the same acclaim from the church. </a:t>
            </a:r>
          </a:p>
        </p:txBody>
      </p:sp>
    </p:spTree>
    <p:extLst>
      <p:ext uri="{BB962C8B-B14F-4D97-AF65-F5344CB8AC3E}">
        <p14:creationId xmlns:p14="http://schemas.microsoft.com/office/powerpoint/2010/main" val="130388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56032" y="256032"/>
            <a:ext cx="8604504" cy="4247317"/>
          </a:xfrm>
          <a:prstGeom prst="rect">
            <a:avLst/>
          </a:prstGeom>
          <a:noFill/>
        </p:spPr>
        <p:txBody>
          <a:bodyPr wrap="square" rtlCol="0">
            <a:spAutoFit/>
          </a:bodyPr>
          <a:lstStyle/>
          <a:p>
            <a:r>
              <a:rPr lang="en-US" sz="3000" b="1" dirty="0" smtClean="0">
                <a:solidFill>
                  <a:schemeClr val="bg1"/>
                </a:solidFill>
                <a:latin typeface="Times New Roman" panose="02020603050405020304" pitchFamily="18" charset="0"/>
                <a:cs typeface="Times New Roman" panose="02020603050405020304" pitchFamily="18" charset="0"/>
              </a:rPr>
              <a:t>Ananias and </a:t>
            </a:r>
            <a:r>
              <a:rPr lang="en-US" sz="3000" b="1" dirty="0" err="1" smtClean="0">
                <a:solidFill>
                  <a:schemeClr val="bg1"/>
                </a:solidFill>
                <a:latin typeface="Times New Roman" panose="02020603050405020304" pitchFamily="18" charset="0"/>
                <a:cs typeface="Times New Roman" panose="02020603050405020304" pitchFamily="18" charset="0"/>
              </a:rPr>
              <a:t>Sapphira</a:t>
            </a:r>
            <a:endParaRPr lang="en-US" sz="3000" b="1" dirty="0" smtClean="0">
              <a:solidFill>
                <a:schemeClr val="bg1"/>
              </a:solidFill>
              <a:latin typeface="Times New Roman" panose="02020603050405020304" pitchFamily="18" charset="0"/>
              <a:cs typeface="Times New Roman" panose="02020603050405020304" pitchFamily="18" charset="0"/>
            </a:endParaRPr>
          </a:p>
          <a:p>
            <a:endParaRPr lang="en-US" sz="30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Therefore</a:t>
            </a:r>
            <a:r>
              <a:rPr lang="en-US" sz="3000" dirty="0">
                <a:solidFill>
                  <a:schemeClr val="bg1"/>
                </a:solidFill>
                <a:latin typeface="Times New Roman" panose="02020603050405020304" pitchFamily="18" charset="0"/>
                <a:cs typeface="Times New Roman" panose="02020603050405020304" pitchFamily="18" charset="0"/>
              </a:rPr>
              <a:t>, they agreed to sell a property but to give the church only part of what they received.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Peter </a:t>
            </a:r>
            <a:r>
              <a:rPr lang="en-US" sz="3000" dirty="0">
                <a:solidFill>
                  <a:schemeClr val="bg1"/>
                </a:solidFill>
                <a:latin typeface="Times New Roman" panose="02020603050405020304" pitchFamily="18" charset="0"/>
                <a:cs typeface="Times New Roman" panose="02020603050405020304" pitchFamily="18" charset="0"/>
              </a:rPr>
              <a:t>told Ananias that it was Satan who placed this thought in their hearts (verse 3). </a:t>
            </a:r>
          </a:p>
          <a:p>
            <a:pPr marL="457200" indent="-457200">
              <a:buFont typeface="Arial" panose="020B0604020202020204" pitchFamily="34" charset="0"/>
              <a:buChar char="•"/>
            </a:pPr>
            <a:endParaRPr lang="en-US" sz="30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dirty="0" smtClean="0">
                <a:solidFill>
                  <a:schemeClr val="bg1"/>
                </a:solidFill>
                <a:latin typeface="Times New Roman" panose="02020603050405020304" pitchFamily="18" charset="0"/>
                <a:cs typeface="Times New Roman" panose="02020603050405020304" pitchFamily="18" charset="0"/>
              </a:rPr>
              <a:t>It </a:t>
            </a:r>
            <a:r>
              <a:rPr lang="en-US" sz="3000" dirty="0">
                <a:solidFill>
                  <a:schemeClr val="bg1"/>
                </a:solidFill>
                <a:latin typeface="Times New Roman" panose="02020603050405020304" pitchFamily="18" charset="0"/>
                <a:cs typeface="Times New Roman" panose="02020603050405020304" pitchFamily="18" charset="0"/>
              </a:rPr>
              <a:t>was a sin of hypocrisy.</a:t>
            </a:r>
          </a:p>
        </p:txBody>
      </p:sp>
    </p:spTree>
    <p:extLst>
      <p:ext uri="{BB962C8B-B14F-4D97-AF65-F5344CB8AC3E}">
        <p14:creationId xmlns:p14="http://schemas.microsoft.com/office/powerpoint/2010/main" val="3113906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843</Words>
  <Application>Microsoft Office PowerPoint</Application>
  <PresentationFormat>On-screen Show (4:3)</PresentationFormat>
  <Paragraphs>113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AvantGarde Bk BT</vt:lpstr>
      <vt:lpstr>Calibri</vt:lpstr>
      <vt:lpstr>Calibri Light</vt:lpstr>
      <vt:lpstr>Rage Italic</vt:lpstr>
      <vt:lpstr>Times New Roman</vt:lpstr>
      <vt:lpstr>Office Theme</vt:lpstr>
      <vt:lpstr>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dc:title>
  <dc:creator>Julia</dc:creator>
  <cp:lastModifiedBy>Julia</cp:lastModifiedBy>
  <cp:revision>5</cp:revision>
  <dcterms:created xsi:type="dcterms:W3CDTF">2020-07-22T16:38:23Z</dcterms:created>
  <dcterms:modified xsi:type="dcterms:W3CDTF">2020-07-22T17:20:46Z</dcterms:modified>
</cp:coreProperties>
</file>