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944D"/>
    <a:srgbClr val="2F0100"/>
    <a:srgbClr val="502F17"/>
    <a:srgbClr val="6ECED3"/>
    <a:srgbClr val="64BCC1"/>
    <a:srgbClr val="F149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87" autoAdjust="0"/>
    <p:restoredTop sz="94660"/>
  </p:normalViewPr>
  <p:slideViewPr>
    <p:cSldViewPr snapToGrid="0" snapToObjects="1">
      <p:cViewPr varScale="1">
        <p:scale>
          <a:sx n="58" d="100"/>
          <a:sy n="58" d="100"/>
        </p:scale>
        <p:origin x="53" y="485"/>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rot="21227357">
            <a:off x="5415139" y="5976385"/>
            <a:ext cx="1466155" cy="484716"/>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10997" y="2990692"/>
            <a:ext cx="5423826" cy="1612113"/>
          </a:xfrm>
        </p:spPr>
        <p:txBody>
          <a:bodyPr/>
          <a:lstStyle/>
          <a:p>
            <a:r>
              <a:rPr lang="en-US" dirty="0" smtClean="0"/>
              <a:t>Add Your Title</a:t>
            </a:r>
            <a:endParaRPr lang="en-US" dirty="0"/>
          </a:p>
        </p:txBody>
      </p:sp>
      <p:sp>
        <p:nvSpPr>
          <p:cNvPr id="4" name="Text Placeholder 5"/>
          <p:cNvSpPr>
            <a:spLocks noGrp="1"/>
          </p:cNvSpPr>
          <p:nvPr>
            <p:ph type="body" sz="quarter" idx="12" hasCustomPrompt="1"/>
          </p:nvPr>
        </p:nvSpPr>
        <p:spPr>
          <a:xfrm rot="21227357">
            <a:off x="5415139" y="5786463"/>
            <a:ext cx="1466155" cy="484716"/>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2912" y="435489"/>
            <a:ext cx="8211739" cy="3624115"/>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462912" y="435489"/>
            <a:ext cx="8211739" cy="3624115"/>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rot="21145661">
            <a:off x="716591" y="5603165"/>
            <a:ext cx="2212080" cy="657208"/>
          </a:xfrm>
        </p:spPr>
        <p:txBody>
          <a:bodyPr>
            <a:noAutofit/>
          </a:bodyPr>
          <a:lstStyle>
            <a:lvl1pPr>
              <a:defRPr sz="1800"/>
            </a:lvl1pPr>
          </a:lstStyle>
          <a:p>
            <a:r>
              <a:rPr lang="en-US" dirty="0" smtClean="0"/>
              <a:t>Add Your Title</a:t>
            </a:r>
            <a:endParaRPr lang="en-US" dirty="0"/>
          </a:p>
        </p:txBody>
      </p:sp>
      <p:sp>
        <p:nvSpPr>
          <p:cNvPr id="6" name="Text Placeholder 6"/>
          <p:cNvSpPr>
            <a:spLocks noGrp="1"/>
          </p:cNvSpPr>
          <p:nvPr>
            <p:ph type="body" sz="quarter" idx="10" hasCustomPrompt="1"/>
          </p:nvPr>
        </p:nvSpPr>
        <p:spPr>
          <a:xfrm>
            <a:off x="462912" y="435489"/>
            <a:ext cx="8211739" cy="3624115"/>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822837" y="561829"/>
            <a:ext cx="7863962" cy="5805547"/>
          </a:xfrm>
        </p:spPr>
        <p:txBody>
          <a:bodyPr anchor="ctr"/>
          <a:lstStyle>
            <a:lvl1pPr marL="0" indent="0" algn="ctr">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7/22/2020</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7" r:id="rId7"/>
  </p:sldLayoutIdLst>
  <p:txStyles>
    <p:titleStyle>
      <a:lvl1pPr algn="ctr" defTabSz="914400" rtl="0" eaLnBrk="1" latinLnBrk="0" hangingPunct="1">
        <a:spcBef>
          <a:spcPct val="0"/>
        </a:spcBef>
        <a:buNone/>
        <a:defRPr sz="4400" kern="1200">
          <a:solidFill>
            <a:srgbClr val="502F17"/>
          </a:solidFill>
          <a:latin typeface="+mj-lt"/>
          <a:ea typeface="+mj-ea"/>
          <a:cs typeface="+mj-cs"/>
        </a:defRPr>
      </a:lvl1pPr>
    </p:titleStyle>
    <p:bodyStyle>
      <a:lvl1pPr marL="0" indent="0" algn="ctr" defTabSz="914400" rtl="0" eaLnBrk="1" latinLnBrk="0" hangingPunct="1">
        <a:spcBef>
          <a:spcPct val="20000"/>
        </a:spcBef>
        <a:buFont typeface="Arial"/>
        <a:buNone/>
        <a:defRPr sz="3000" kern="1200">
          <a:solidFill>
            <a:srgbClr val="502F17"/>
          </a:solidFill>
          <a:latin typeface="+mn-lt"/>
          <a:ea typeface="+mn-ea"/>
          <a:cs typeface="+mn-cs"/>
        </a:defRPr>
      </a:lvl1pPr>
      <a:lvl2pPr marL="914400" indent="-457200" algn="ctr" defTabSz="914400" rtl="0" eaLnBrk="1" latinLnBrk="0" hangingPunct="1">
        <a:spcBef>
          <a:spcPct val="20000"/>
        </a:spcBef>
        <a:buFont typeface="Arial"/>
        <a:buChar char="•"/>
        <a:defRPr sz="3000" kern="1200">
          <a:solidFill>
            <a:srgbClr val="502F17"/>
          </a:solidFill>
          <a:latin typeface="+mn-lt"/>
          <a:ea typeface="+mn-ea"/>
          <a:cs typeface="+mn-cs"/>
        </a:defRPr>
      </a:lvl2pPr>
      <a:lvl3pPr marL="914400" indent="0" algn="ctr" defTabSz="914400" rtl="0" eaLnBrk="1" latinLnBrk="0" hangingPunct="1">
        <a:spcBef>
          <a:spcPct val="20000"/>
        </a:spcBef>
        <a:buFont typeface="Arial" pitchFamily="34" charset="0"/>
        <a:buNone/>
        <a:defRPr sz="3000" kern="1200">
          <a:solidFill>
            <a:srgbClr val="502F17"/>
          </a:solidFill>
          <a:latin typeface="+mn-lt"/>
          <a:ea typeface="+mn-ea"/>
          <a:cs typeface="+mn-cs"/>
        </a:defRPr>
      </a:lvl3pPr>
      <a:lvl4pPr marL="1371600" indent="0" algn="ctr" defTabSz="914400" rtl="0" eaLnBrk="1" latinLnBrk="0" hangingPunct="1">
        <a:spcBef>
          <a:spcPct val="20000"/>
        </a:spcBef>
        <a:buFont typeface="Arial" pitchFamily="34" charset="0"/>
        <a:buNone/>
        <a:defRPr sz="3000" kern="1200">
          <a:solidFill>
            <a:srgbClr val="502F17"/>
          </a:solidFill>
          <a:latin typeface="+mn-lt"/>
          <a:ea typeface="+mn-ea"/>
          <a:cs typeface="+mn-cs"/>
        </a:defRPr>
      </a:lvl4pPr>
      <a:lvl5pPr marL="1828800" indent="0" algn="ctr" defTabSz="914400" rtl="0" eaLnBrk="1" latinLnBrk="0" hangingPunct="1">
        <a:spcBef>
          <a:spcPct val="20000"/>
        </a:spcBef>
        <a:buFont typeface="Arial" pitchFamily="34" charset="0"/>
        <a:buNone/>
        <a:defRPr sz="3000" kern="1200">
          <a:solidFill>
            <a:srgbClr val="502F17"/>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67246" y="2990692"/>
            <a:ext cx="6251368" cy="1612113"/>
          </a:xfrm>
        </p:spPr>
        <p:txBody>
          <a:bodyPr>
            <a:noAutofit/>
          </a:bodyPr>
          <a:lstStyle/>
          <a:p>
            <a:r>
              <a:rPr lang="en-US" sz="11500" dirty="0" smtClean="0">
                <a:latin typeface="Rage Italic" panose="03070502040507070304" pitchFamily="66" charset="0"/>
              </a:rPr>
              <a:t>Corinthian</a:t>
            </a:r>
            <a:endParaRPr lang="en-US" sz="11500" dirty="0">
              <a:latin typeface="Rage Italic" panose="03070502040507070304" pitchFamily="66" charset="0"/>
            </a:endParaRPr>
          </a:p>
        </p:txBody>
      </p:sp>
      <p:sp>
        <p:nvSpPr>
          <p:cNvPr id="2" name="TextBox 1"/>
          <p:cNvSpPr txBox="1"/>
          <p:nvPr/>
        </p:nvSpPr>
        <p:spPr>
          <a:xfrm>
            <a:off x="2554941" y="2823882"/>
            <a:ext cx="4961965" cy="584775"/>
          </a:xfrm>
          <a:prstGeom prst="rect">
            <a:avLst/>
          </a:prstGeom>
          <a:noFill/>
        </p:spPr>
        <p:txBody>
          <a:bodyPr wrap="square" rtlCol="0">
            <a:spAutoFit/>
          </a:bodyPr>
          <a:lstStyle/>
          <a:p>
            <a:r>
              <a:rPr lang="en-US" sz="3200" dirty="0" smtClean="0">
                <a:solidFill>
                  <a:schemeClr val="bg1"/>
                </a:solidFill>
                <a:latin typeface="BOOWIE" panose="02000500000000000000" pitchFamily="2" charset="0"/>
              </a:rPr>
              <a:t>Paul’s First</a:t>
            </a:r>
            <a:endParaRPr lang="en-US" sz="3200" dirty="0">
              <a:solidFill>
                <a:schemeClr val="bg1"/>
              </a:solidFill>
              <a:latin typeface="BOOWIE" panose="02000500000000000000" pitchFamily="2" charset="0"/>
            </a:endParaRPr>
          </a:p>
        </p:txBody>
      </p:sp>
      <p:sp>
        <p:nvSpPr>
          <p:cNvPr id="5" name="TextBox 4"/>
          <p:cNvSpPr txBox="1"/>
          <p:nvPr/>
        </p:nvSpPr>
        <p:spPr>
          <a:xfrm>
            <a:off x="4182035" y="4184840"/>
            <a:ext cx="4961965" cy="584775"/>
          </a:xfrm>
          <a:prstGeom prst="rect">
            <a:avLst/>
          </a:prstGeom>
          <a:noFill/>
        </p:spPr>
        <p:txBody>
          <a:bodyPr wrap="square" rtlCol="0">
            <a:spAutoFit/>
          </a:bodyPr>
          <a:lstStyle/>
          <a:p>
            <a:r>
              <a:rPr lang="en-US" sz="3200" dirty="0" smtClean="0">
                <a:solidFill>
                  <a:schemeClr val="bg1"/>
                </a:solidFill>
                <a:latin typeface="BOOWIE" panose="02000500000000000000" pitchFamily="2" charset="0"/>
              </a:rPr>
              <a:t>letter</a:t>
            </a:r>
            <a:endParaRPr lang="en-US" sz="3200" dirty="0">
              <a:solidFill>
                <a:schemeClr val="bg1"/>
              </a:solidFill>
              <a:latin typeface="BOOWIE" panose="020005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9385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22729" y="430307"/>
            <a:ext cx="8606118" cy="6091518"/>
          </a:xfrm>
          <a:solidFill>
            <a:srgbClr val="BC944D"/>
          </a:solidFill>
        </p:spPr>
        <p:txBody>
          <a:bodyPr anchor="t">
            <a:normAutofit lnSpcReduction="10000"/>
          </a:bodyPr>
          <a:lstStyle/>
          <a:p>
            <a:pPr algn="l"/>
            <a:r>
              <a:rPr lang="en-US" b="1" dirty="0" smtClean="0">
                <a:latin typeface="Times New Roman" panose="02020603050405020304" pitchFamily="18" charset="0"/>
                <a:cs typeface="Times New Roman" panose="02020603050405020304" pitchFamily="18" charset="0"/>
              </a:rPr>
              <a:t>Divisions Corrected By the Cross</a:t>
            </a:r>
          </a:p>
          <a:p>
            <a:pPr algn="l"/>
            <a:endParaRPr lang="en-US" b="1"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Key Verse:</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That no flesh should glory in his presence" (I Corinthians 1:29). </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He that </a:t>
            </a:r>
            <a:r>
              <a:rPr lang="en-US" dirty="0" err="1">
                <a:latin typeface="Times New Roman" panose="02020603050405020304" pitchFamily="18" charset="0"/>
                <a:cs typeface="Times New Roman" panose="02020603050405020304" pitchFamily="18" charset="0"/>
              </a:rPr>
              <a:t>glorieth</a:t>
            </a:r>
            <a:r>
              <a:rPr lang="en-US" dirty="0">
                <a:latin typeface="Times New Roman" panose="02020603050405020304" pitchFamily="18" charset="0"/>
                <a:cs typeface="Times New Roman" panose="02020603050405020304" pitchFamily="18" charset="0"/>
              </a:rPr>
              <a:t>, let him glory in the Lord" (I Corinthians 1:31). </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these two verses, we have the key thought for the epistle expressed. </a:t>
            </a:r>
          </a:p>
        </p:txBody>
      </p:sp>
    </p:spTree>
    <p:extLst>
      <p:ext uri="{BB962C8B-B14F-4D97-AF65-F5344CB8AC3E}">
        <p14:creationId xmlns:p14="http://schemas.microsoft.com/office/powerpoint/2010/main" val="505583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22729" y="430307"/>
            <a:ext cx="8606118" cy="6091518"/>
          </a:xfrm>
          <a:solidFill>
            <a:srgbClr val="BC944D"/>
          </a:solidFill>
        </p:spPr>
        <p:txBody>
          <a:bodyPr anchor="t">
            <a:normAutofit/>
          </a:bodyPr>
          <a:lstStyle/>
          <a:p>
            <a:pPr algn="l"/>
            <a:r>
              <a:rPr lang="en-US" b="1" dirty="0" smtClean="0">
                <a:latin typeface="Times New Roman" panose="02020603050405020304" pitchFamily="18" charset="0"/>
                <a:cs typeface="Times New Roman" panose="02020603050405020304" pitchFamily="18" charset="0"/>
              </a:rPr>
              <a:t>Divisions Corrected By the Cross</a:t>
            </a:r>
          </a:p>
          <a:p>
            <a:pPr algn="l"/>
            <a:endParaRPr lang="en-US" b="1"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Salutation:</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the salutation Paul vindicated his apostleship: called to be an apostle of Jesus Christ, through the will of God. </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Paul </a:t>
            </a:r>
            <a:r>
              <a:rPr lang="en-US" dirty="0">
                <a:latin typeface="Times New Roman" panose="02020603050405020304" pitchFamily="18" charset="0"/>
                <a:cs typeface="Times New Roman" panose="02020603050405020304" pitchFamily="18" charset="0"/>
              </a:rPr>
              <a:t>was not boasting or glorying in the fact that he was an apostle but it was necessary for him to state his authority. </a:t>
            </a:r>
          </a:p>
        </p:txBody>
      </p:sp>
    </p:spTree>
    <p:extLst>
      <p:ext uri="{BB962C8B-B14F-4D97-AF65-F5344CB8AC3E}">
        <p14:creationId xmlns:p14="http://schemas.microsoft.com/office/powerpoint/2010/main" val="2570750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22729" y="430307"/>
            <a:ext cx="8606118" cy="6091518"/>
          </a:xfrm>
          <a:solidFill>
            <a:srgbClr val="BC944D"/>
          </a:solidFill>
        </p:spPr>
        <p:txBody>
          <a:bodyPr anchor="t">
            <a:normAutofit/>
          </a:bodyPr>
          <a:lstStyle/>
          <a:p>
            <a:pPr algn="l"/>
            <a:r>
              <a:rPr lang="en-US" b="1" dirty="0" smtClean="0">
                <a:latin typeface="Times New Roman" panose="02020603050405020304" pitchFamily="18" charset="0"/>
                <a:cs typeface="Times New Roman" panose="02020603050405020304" pitchFamily="18" charset="0"/>
              </a:rPr>
              <a:t>Divisions Corrected By the Cross</a:t>
            </a:r>
          </a:p>
          <a:p>
            <a:pPr algn="l"/>
            <a:endParaRPr lang="en-US" b="1"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Although </a:t>
            </a:r>
            <a:r>
              <a:rPr lang="en-US" dirty="0">
                <a:latin typeface="Times New Roman" panose="02020603050405020304" pitchFamily="18" charset="0"/>
                <a:cs typeface="Times New Roman" panose="02020603050405020304" pitchFamily="18" charset="0"/>
              </a:rPr>
              <a:t>his church was torn by divisions and man-worship, and in the church there was to be sin found, yet, at the very beginning, the Apostle Paul drew their attention to the fact that they were to be sanctified, set apart, unto God and that their calling, above everything else was to be saints.</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We </a:t>
            </a:r>
            <a:r>
              <a:rPr lang="en-US" dirty="0">
                <a:latin typeface="Times New Roman" panose="02020603050405020304" pitchFamily="18" charset="0"/>
                <a:cs typeface="Times New Roman" panose="02020603050405020304" pitchFamily="18" charset="0"/>
              </a:rPr>
              <a:t>should note that he mentions grace and peace. </a:t>
            </a:r>
          </a:p>
        </p:txBody>
      </p:sp>
    </p:spTree>
    <p:extLst>
      <p:ext uri="{BB962C8B-B14F-4D97-AF65-F5344CB8AC3E}">
        <p14:creationId xmlns:p14="http://schemas.microsoft.com/office/powerpoint/2010/main" val="620669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22729" y="430307"/>
            <a:ext cx="8606118" cy="6091518"/>
          </a:xfrm>
          <a:solidFill>
            <a:srgbClr val="BC944D"/>
          </a:solidFill>
        </p:spPr>
        <p:txBody>
          <a:bodyPr anchor="t">
            <a:normAutofit/>
          </a:bodyPr>
          <a:lstStyle/>
          <a:p>
            <a:pPr algn="l"/>
            <a:r>
              <a:rPr lang="en-US" b="1" dirty="0" smtClean="0">
                <a:latin typeface="Times New Roman" panose="02020603050405020304" pitchFamily="18" charset="0"/>
                <a:cs typeface="Times New Roman" panose="02020603050405020304" pitchFamily="18" charset="0"/>
              </a:rPr>
              <a:t>Divisions Corrected By the Cross</a:t>
            </a:r>
          </a:p>
          <a:p>
            <a:pPr algn="l"/>
            <a:endParaRPr lang="en-US" b="1"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The Faithfulness Of God:</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verse 9 Paul mentioned the faithfulness </a:t>
            </a:r>
            <a:r>
              <a:rPr lang="en-US" dirty="0" smtClean="0">
                <a:latin typeface="Times New Roman" panose="02020603050405020304" pitchFamily="18" charset="0"/>
                <a:cs typeface="Times New Roman" panose="02020603050405020304" pitchFamily="18" charset="0"/>
              </a:rPr>
              <a:t>of God</a:t>
            </a:r>
            <a:r>
              <a:rPr lang="en-US" dirty="0">
                <a:latin typeface="Times New Roman" panose="02020603050405020304" pitchFamily="18" charset="0"/>
                <a:cs typeface="Times New Roman" panose="02020603050405020304" pitchFamily="18" charset="0"/>
              </a:rPr>
              <a:t>. </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seemed to be a theme which he carried throughout the epistle, for he comes back to it again in I Corinthians 15:58. </a:t>
            </a:r>
          </a:p>
        </p:txBody>
      </p:sp>
    </p:spTree>
    <p:extLst>
      <p:ext uri="{BB962C8B-B14F-4D97-AF65-F5344CB8AC3E}">
        <p14:creationId xmlns:p14="http://schemas.microsoft.com/office/powerpoint/2010/main" val="3966508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22729" y="430307"/>
            <a:ext cx="8606118" cy="6091518"/>
          </a:xfrm>
          <a:solidFill>
            <a:srgbClr val="BC944D"/>
          </a:solidFill>
        </p:spPr>
        <p:txBody>
          <a:bodyPr anchor="t">
            <a:normAutofit/>
          </a:bodyPr>
          <a:lstStyle/>
          <a:p>
            <a:pPr algn="l"/>
            <a:r>
              <a:rPr lang="en-US" b="1" dirty="0" smtClean="0">
                <a:latin typeface="Times New Roman" panose="02020603050405020304" pitchFamily="18" charset="0"/>
                <a:cs typeface="Times New Roman" panose="02020603050405020304" pitchFamily="18" charset="0"/>
              </a:rPr>
              <a:t>Divisions Corrected By the Cross</a:t>
            </a:r>
          </a:p>
          <a:p>
            <a:pPr algn="l"/>
            <a:endParaRPr lang="en-US" b="1"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 Division Caused By Exalting Leaders:</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the Corinthian church there were many party divisions and man-worship. </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Largely </a:t>
            </a:r>
            <a:r>
              <a:rPr lang="en-US" dirty="0">
                <a:latin typeface="Times New Roman" panose="02020603050405020304" pitchFamily="18" charset="0"/>
                <a:cs typeface="Times New Roman" panose="02020603050405020304" pitchFamily="18" charset="0"/>
              </a:rPr>
              <a:t>the Christians getting their eyes upon the preacher and exalting the preacher under whose ministry they had been converted caused the divisions in the church. </a:t>
            </a:r>
          </a:p>
        </p:txBody>
      </p:sp>
    </p:spTree>
    <p:extLst>
      <p:ext uri="{BB962C8B-B14F-4D97-AF65-F5344CB8AC3E}">
        <p14:creationId xmlns:p14="http://schemas.microsoft.com/office/powerpoint/2010/main" val="1431784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22729" y="430307"/>
            <a:ext cx="8606118" cy="6091518"/>
          </a:xfrm>
          <a:solidFill>
            <a:srgbClr val="BC944D"/>
          </a:solidFill>
        </p:spPr>
        <p:txBody>
          <a:bodyPr anchor="t">
            <a:normAutofit/>
          </a:bodyPr>
          <a:lstStyle/>
          <a:p>
            <a:pPr algn="l"/>
            <a:r>
              <a:rPr lang="en-US" b="1" dirty="0" smtClean="0">
                <a:latin typeface="Times New Roman" panose="02020603050405020304" pitchFamily="18" charset="0"/>
                <a:cs typeface="Times New Roman" panose="02020603050405020304" pitchFamily="18" charset="0"/>
              </a:rPr>
              <a:t>Divisions Corrected By the Cross</a:t>
            </a:r>
          </a:p>
          <a:p>
            <a:pPr algn="l"/>
            <a:endParaRPr lang="en-US" b="1"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5</a:t>
            </a:r>
            <a:r>
              <a:rPr lang="en-US" dirty="0">
                <a:latin typeface="Times New Roman" panose="02020603050405020304" pitchFamily="18" charset="0"/>
                <a:cs typeface="Times New Roman" panose="02020603050405020304" pitchFamily="18" charset="0"/>
              </a:rPr>
              <a:t>. Division Caused By Exalting Human Wisdom:</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Paul </a:t>
            </a:r>
            <a:r>
              <a:rPr lang="en-US" dirty="0">
                <a:latin typeface="Times New Roman" panose="02020603050405020304" pitchFamily="18" charset="0"/>
                <a:cs typeface="Times New Roman" panose="02020603050405020304" pitchFamily="18" charset="0"/>
              </a:rPr>
              <a:t>dealt with this with the preaching of the cross. </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the worldly wise, the preaching of Christ crucified, and salvation through His sacrifice, was foolishness, but to the believer it was the highest wisdom that one may receive.</a:t>
            </a:r>
          </a:p>
        </p:txBody>
      </p:sp>
    </p:spTree>
    <p:extLst>
      <p:ext uri="{BB962C8B-B14F-4D97-AF65-F5344CB8AC3E}">
        <p14:creationId xmlns:p14="http://schemas.microsoft.com/office/powerpoint/2010/main" val="969274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22729" y="430307"/>
            <a:ext cx="8606118" cy="6091518"/>
          </a:xfrm>
          <a:solidFill>
            <a:srgbClr val="BC944D"/>
          </a:solidFill>
        </p:spPr>
        <p:txBody>
          <a:bodyPr anchor="t">
            <a:normAutofit/>
          </a:bodyPr>
          <a:lstStyle/>
          <a:p>
            <a:pPr algn="l"/>
            <a:r>
              <a:rPr lang="en-US" b="1" dirty="0" smtClean="0">
                <a:latin typeface="Times New Roman" panose="02020603050405020304" pitchFamily="18" charset="0"/>
                <a:cs typeface="Times New Roman" panose="02020603050405020304" pitchFamily="18" charset="0"/>
              </a:rPr>
              <a:t>Divisions Corrected By the Cross</a:t>
            </a:r>
          </a:p>
          <a:p>
            <a:pPr algn="l"/>
            <a:endParaRPr lang="en-US" b="1"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6</a:t>
            </a:r>
            <a:r>
              <a:rPr lang="en-US" dirty="0">
                <a:latin typeface="Times New Roman" panose="02020603050405020304" pitchFamily="18" charset="0"/>
                <a:cs typeface="Times New Roman" panose="02020603050405020304" pitchFamily="18" charset="0"/>
              </a:rPr>
              <a:t>. Paul's Statement On Baptism:</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Paul </a:t>
            </a:r>
            <a:r>
              <a:rPr lang="en-US" dirty="0">
                <a:latin typeface="Times New Roman" panose="02020603050405020304" pitchFamily="18" charset="0"/>
                <a:cs typeface="Times New Roman" panose="02020603050405020304" pitchFamily="18" charset="0"/>
              </a:rPr>
              <a:t>had baptized only a few at Corinth. </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was not because he didn't place importance on baptism, but he took a humble position not taking pride in being able to name large numbers that he had personally baptized. </a:t>
            </a:r>
          </a:p>
        </p:txBody>
      </p:sp>
    </p:spTree>
    <p:extLst>
      <p:ext uri="{BB962C8B-B14F-4D97-AF65-F5344CB8AC3E}">
        <p14:creationId xmlns:p14="http://schemas.microsoft.com/office/powerpoint/2010/main" val="3085708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22729" y="430307"/>
            <a:ext cx="8606118" cy="6091518"/>
          </a:xfrm>
          <a:solidFill>
            <a:srgbClr val="BC944D"/>
          </a:solidFill>
        </p:spPr>
        <p:txBody>
          <a:bodyPr anchor="t">
            <a:normAutofit lnSpcReduction="10000"/>
          </a:bodyPr>
          <a:lstStyle/>
          <a:p>
            <a:pPr algn="l"/>
            <a:r>
              <a:rPr lang="en-US" b="1" dirty="0" smtClean="0">
                <a:latin typeface="Times New Roman" panose="02020603050405020304" pitchFamily="18" charset="0"/>
                <a:cs typeface="Times New Roman" panose="02020603050405020304" pitchFamily="18" charset="0"/>
              </a:rPr>
              <a:t>Divisions Corrected By the Cross</a:t>
            </a:r>
          </a:p>
          <a:p>
            <a:pPr algn="l"/>
            <a:endParaRPr lang="en-US" b="1"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7</a:t>
            </a:r>
            <a:r>
              <a:rPr lang="en-US" dirty="0">
                <a:latin typeface="Times New Roman" panose="02020603050405020304" pitchFamily="18" charset="0"/>
                <a:cs typeface="Times New Roman" panose="02020603050405020304" pitchFamily="18" charset="0"/>
              </a:rPr>
              <a:t>. Those Whom God Uses: </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Apostle Paul gives a list of those whom God uses: foolish things, weak things, base things, things which are despised and things which are not. </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God </a:t>
            </a:r>
            <a:r>
              <a:rPr lang="en-US" dirty="0">
                <a:latin typeface="Times New Roman" panose="02020603050405020304" pitchFamily="18" charset="0"/>
                <a:cs typeface="Times New Roman" panose="02020603050405020304" pitchFamily="18" charset="0"/>
              </a:rPr>
              <a:t>uses the most humble and insignificant so that no flesh may glory in his presence and God is become our wisdom, righteousness, sanctification and redemption so that all glory may be in Him alone.</a:t>
            </a:r>
          </a:p>
        </p:txBody>
      </p:sp>
    </p:spTree>
    <p:extLst>
      <p:ext uri="{BB962C8B-B14F-4D97-AF65-F5344CB8AC3E}">
        <p14:creationId xmlns:p14="http://schemas.microsoft.com/office/powerpoint/2010/main" val="3924550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22729" y="430307"/>
            <a:ext cx="8606118" cy="6091518"/>
          </a:xfrm>
          <a:solidFill>
            <a:srgbClr val="BC944D"/>
          </a:solidFill>
        </p:spPr>
        <p:txBody>
          <a:bodyPr anchor="t">
            <a:normAutofit/>
          </a:bodyPr>
          <a:lstStyle/>
          <a:p>
            <a:pPr algn="l"/>
            <a:r>
              <a:rPr lang="en-US" b="1" dirty="0" smtClean="0">
                <a:latin typeface="Times New Roman" panose="02020603050405020304" pitchFamily="18" charset="0"/>
                <a:cs typeface="Times New Roman" panose="02020603050405020304" pitchFamily="18" charset="0"/>
              </a:rPr>
              <a:t>True Wisdom Imparted By the Spirit</a:t>
            </a:r>
          </a:p>
          <a:p>
            <a:pPr algn="l"/>
            <a:endParaRPr lang="en-US" b="1"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Knowing </a:t>
            </a:r>
            <a:r>
              <a:rPr lang="en-US" dirty="0">
                <a:latin typeface="Times New Roman" panose="02020603050405020304" pitchFamily="18" charset="0"/>
                <a:cs typeface="Times New Roman" panose="02020603050405020304" pitchFamily="18" charset="0"/>
              </a:rPr>
              <a:t>the strength of Corinthian wisdom and the character of the city, the depths of its sin and the boast of its intellect, he determined that he would not argue or debate with anybody but present the crucified, risen Lord in the conviction that if he lifted Jesus up, Jesus would draw all men unto him</a:t>
            </a:r>
            <a:r>
              <a:rPr lang="en-US" dirty="0" smtClean="0">
                <a:latin typeface="Times New Roman" panose="02020603050405020304" pitchFamily="18" charset="0"/>
                <a:cs typeface="Times New Roman" panose="02020603050405020304" pitchFamily="18" charset="0"/>
              </a:rPr>
              <a:t>.</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Apostle Paul had to get out of the picture so that people would forget the personality of the preacher and get their eyes upon Jesus. </a:t>
            </a:r>
          </a:p>
        </p:txBody>
      </p:sp>
    </p:spTree>
    <p:extLst>
      <p:ext uri="{BB962C8B-B14F-4D97-AF65-F5344CB8AC3E}">
        <p14:creationId xmlns:p14="http://schemas.microsoft.com/office/powerpoint/2010/main" val="97034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22729" y="430307"/>
            <a:ext cx="8606118" cy="6091518"/>
          </a:xfrm>
          <a:solidFill>
            <a:srgbClr val="BC944D"/>
          </a:solidFill>
        </p:spPr>
        <p:txBody>
          <a:bodyPr anchor="t">
            <a:normAutofit lnSpcReduction="10000"/>
          </a:bodyPr>
          <a:lstStyle/>
          <a:p>
            <a:pPr algn="l"/>
            <a:r>
              <a:rPr lang="en-US" b="1" dirty="0" smtClean="0">
                <a:latin typeface="Times New Roman" panose="02020603050405020304" pitchFamily="18" charset="0"/>
                <a:cs typeface="Times New Roman" panose="02020603050405020304" pitchFamily="18" charset="0"/>
              </a:rPr>
              <a:t>True Wisdom Imparted By the Spirit</a:t>
            </a:r>
          </a:p>
          <a:p>
            <a:pPr algn="l"/>
            <a:endParaRPr lang="en-US" b="1"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There </a:t>
            </a:r>
            <a:r>
              <a:rPr lang="en-US" dirty="0">
                <a:latin typeface="Times New Roman" panose="02020603050405020304" pitchFamily="18" charset="0"/>
                <a:cs typeface="Times New Roman" panose="02020603050405020304" pitchFamily="18" charset="0"/>
              </a:rPr>
              <a:t>must be a life willing to be crucified, to retreat from its won cleverness and wisdom from its own efforts, and rest entirely upon the anointing of the Holy Spirit.</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Faith </a:t>
            </a:r>
            <a:r>
              <a:rPr lang="en-US" dirty="0">
                <a:latin typeface="Times New Roman" panose="02020603050405020304" pitchFamily="18" charset="0"/>
                <a:cs typeface="Times New Roman" panose="02020603050405020304" pitchFamily="18" charset="0"/>
              </a:rPr>
              <a:t>shall stand, not in the wisdom of man, but in the power of God. </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preacher must preach not what the people want, but what they need. </a:t>
            </a:r>
          </a:p>
        </p:txBody>
      </p:sp>
    </p:spTree>
    <p:extLst>
      <p:ext uri="{BB962C8B-B14F-4D97-AF65-F5344CB8AC3E}">
        <p14:creationId xmlns:p14="http://schemas.microsoft.com/office/powerpoint/2010/main" val="842659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22729" y="430307"/>
            <a:ext cx="8606118" cy="6091518"/>
          </a:xfrm>
          <a:solidFill>
            <a:srgbClr val="BC944D"/>
          </a:solidFill>
        </p:spPr>
        <p:txBody>
          <a:bodyPr anchor="t">
            <a:normAutofit/>
          </a:bodyPr>
          <a:lstStyle/>
          <a:p>
            <a:pPr algn="l"/>
            <a:r>
              <a:rPr lang="en-US" b="1" dirty="0" smtClean="0">
                <a:latin typeface="Times New Roman" panose="02020603050405020304" pitchFamily="18" charset="0"/>
                <a:cs typeface="Times New Roman" panose="02020603050405020304" pitchFamily="18" charset="0"/>
              </a:rPr>
              <a:t>Authorship</a:t>
            </a:r>
          </a:p>
          <a:p>
            <a:pPr algn="l"/>
            <a:endParaRPr lang="en-US" b="1"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Apostle Paul wrote this letter.</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Paul, called to be an apostle of Jesus Christ through the will of God" (I Corinthians 1:1</a:t>
            </a:r>
            <a:r>
              <a:rPr lang="en-US" dirty="0" smtClean="0">
                <a:latin typeface="Times New Roman" panose="02020603050405020304" pitchFamily="18" charset="0"/>
                <a:cs typeface="Times New Roman" panose="02020603050405020304" pitchFamily="18" charset="0"/>
              </a:rPr>
              <a:t>).</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Paul </a:t>
            </a:r>
            <a:r>
              <a:rPr lang="en-US" dirty="0">
                <a:latin typeface="Times New Roman" panose="02020603050405020304" pitchFamily="18" charset="0"/>
                <a:cs typeface="Times New Roman" panose="02020603050405020304" pitchFamily="18" charset="0"/>
              </a:rPr>
              <a:t>wrote this epistle possibly in the spring of the year AD 57 from Ephesus. </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1697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22729" y="430307"/>
            <a:ext cx="8606118" cy="6091518"/>
          </a:xfrm>
          <a:solidFill>
            <a:srgbClr val="BC944D"/>
          </a:solidFill>
        </p:spPr>
        <p:txBody>
          <a:bodyPr anchor="t">
            <a:normAutofit/>
          </a:bodyPr>
          <a:lstStyle/>
          <a:p>
            <a:pPr algn="l"/>
            <a:r>
              <a:rPr lang="en-US" b="1" dirty="0" smtClean="0">
                <a:latin typeface="Times New Roman" panose="02020603050405020304" pitchFamily="18" charset="0"/>
                <a:cs typeface="Times New Roman" panose="02020603050405020304" pitchFamily="18" charset="0"/>
              </a:rPr>
              <a:t>True Wisdom Imparted By the Spirit</a:t>
            </a:r>
          </a:p>
          <a:p>
            <a:pPr algn="l"/>
            <a:endParaRPr lang="en-US" b="1"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Christian is not a fool. </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has an enlightened mind and he is speaking wisdom to those who can understand, speaking the wisdom of God in a mystery.</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natural man cannot understand the things of the spirit of God simply because he has never received of the spirit of God. </a:t>
            </a:r>
          </a:p>
        </p:txBody>
      </p:sp>
    </p:spTree>
    <p:extLst>
      <p:ext uri="{BB962C8B-B14F-4D97-AF65-F5344CB8AC3E}">
        <p14:creationId xmlns:p14="http://schemas.microsoft.com/office/powerpoint/2010/main" val="3399803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22729" y="430307"/>
            <a:ext cx="8606118" cy="6091518"/>
          </a:xfrm>
          <a:solidFill>
            <a:srgbClr val="BC944D"/>
          </a:solidFill>
        </p:spPr>
        <p:txBody>
          <a:bodyPr anchor="t">
            <a:normAutofit/>
          </a:bodyPr>
          <a:lstStyle/>
          <a:p>
            <a:pPr algn="l"/>
            <a:r>
              <a:rPr lang="en-US" b="1" dirty="0" smtClean="0">
                <a:latin typeface="Times New Roman" panose="02020603050405020304" pitchFamily="18" charset="0"/>
                <a:cs typeface="Times New Roman" panose="02020603050405020304" pitchFamily="18" charset="0"/>
              </a:rPr>
              <a:t>Corinth</a:t>
            </a:r>
          </a:p>
          <a:p>
            <a:pPr algn="l"/>
            <a:endParaRPr lang="en-US" b="1"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city of Corinth was a Roman colony, located on the Isthmus of Corinth. </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was on the principle trade route of the Roman Empire, from east to west. </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Through </a:t>
            </a:r>
            <a:r>
              <a:rPr lang="en-US" dirty="0">
                <a:latin typeface="Times New Roman" panose="02020603050405020304" pitchFamily="18" charset="0"/>
                <a:cs typeface="Times New Roman" panose="02020603050405020304" pitchFamily="18" charset="0"/>
              </a:rPr>
              <a:t>the nature harbors of Corinth flowed the commerce of the world.</a:t>
            </a:r>
          </a:p>
        </p:txBody>
      </p:sp>
    </p:spTree>
    <p:extLst>
      <p:ext uri="{BB962C8B-B14F-4D97-AF65-F5344CB8AC3E}">
        <p14:creationId xmlns:p14="http://schemas.microsoft.com/office/powerpoint/2010/main" val="563306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22729" y="430307"/>
            <a:ext cx="8606118" cy="6091518"/>
          </a:xfrm>
          <a:solidFill>
            <a:srgbClr val="BC944D"/>
          </a:solidFill>
        </p:spPr>
        <p:txBody>
          <a:bodyPr anchor="t">
            <a:normAutofit/>
          </a:bodyPr>
          <a:lstStyle/>
          <a:p>
            <a:pPr algn="l"/>
            <a:r>
              <a:rPr lang="en-US" b="1" dirty="0" smtClean="0">
                <a:latin typeface="Times New Roman" panose="02020603050405020304" pitchFamily="18" charset="0"/>
                <a:cs typeface="Times New Roman" panose="02020603050405020304" pitchFamily="18" charset="0"/>
              </a:rPr>
              <a:t>Corinth</a:t>
            </a:r>
          </a:p>
          <a:p>
            <a:pPr algn="l"/>
            <a:endParaRPr lang="en-US" b="1"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was the metropolis of Greece and the fourth in size in the Roman Empire, being surpassed only by Rome, Alexandria and Antioch. </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population was largely Greek, with mixed minorities of Romans, Jews and other nationalities. </a:t>
            </a: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Corinth </a:t>
            </a:r>
            <a:r>
              <a:rPr lang="en-US" dirty="0">
                <a:latin typeface="Times New Roman" panose="02020603050405020304" pitchFamily="18" charset="0"/>
                <a:cs typeface="Times New Roman" panose="02020603050405020304" pitchFamily="18" charset="0"/>
              </a:rPr>
              <a:t>was called the "vanity fair" of the Roman Empire.</a:t>
            </a:r>
          </a:p>
        </p:txBody>
      </p:sp>
    </p:spTree>
    <p:extLst>
      <p:ext uri="{BB962C8B-B14F-4D97-AF65-F5344CB8AC3E}">
        <p14:creationId xmlns:p14="http://schemas.microsoft.com/office/powerpoint/2010/main" val="797258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22729" y="430307"/>
            <a:ext cx="8606118" cy="6091518"/>
          </a:xfrm>
          <a:solidFill>
            <a:srgbClr val="BC944D"/>
          </a:solidFill>
        </p:spPr>
        <p:txBody>
          <a:bodyPr anchor="t">
            <a:normAutofit lnSpcReduction="10000"/>
          </a:bodyPr>
          <a:lstStyle/>
          <a:p>
            <a:pPr algn="l"/>
            <a:r>
              <a:rPr lang="en-US" b="1" dirty="0" smtClean="0">
                <a:latin typeface="Times New Roman" panose="02020603050405020304" pitchFamily="18" charset="0"/>
                <a:cs typeface="Times New Roman" panose="02020603050405020304" pitchFamily="18" charset="0"/>
              </a:rPr>
              <a:t>The Corinthian Church</a:t>
            </a:r>
          </a:p>
          <a:p>
            <a:pPr algn="l"/>
            <a:endParaRPr lang="en-US" b="1"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historical account of the origin of the Corinthian Church is given in the first 18 verses of the 18th chapter of Acts. </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Paul </a:t>
            </a:r>
            <a:r>
              <a:rPr lang="en-US" dirty="0">
                <a:latin typeface="Times New Roman" panose="02020603050405020304" pitchFamily="18" charset="0"/>
                <a:cs typeface="Times New Roman" panose="02020603050405020304" pitchFamily="18" charset="0"/>
              </a:rPr>
              <a:t>was the founder of the church during his second missionary journey. </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Paul </a:t>
            </a:r>
            <a:r>
              <a:rPr lang="en-US" dirty="0">
                <a:latin typeface="Times New Roman" panose="02020603050405020304" pitchFamily="18" charset="0"/>
                <a:cs typeface="Times New Roman" panose="02020603050405020304" pitchFamily="18" charset="0"/>
              </a:rPr>
              <a:t>and his companions had gone into Macedonia and Greece and had founded churches at Philippi, Thessalonica and at Corinth. </a:t>
            </a:r>
          </a:p>
        </p:txBody>
      </p:sp>
    </p:spTree>
    <p:extLst>
      <p:ext uri="{BB962C8B-B14F-4D97-AF65-F5344CB8AC3E}">
        <p14:creationId xmlns:p14="http://schemas.microsoft.com/office/powerpoint/2010/main" val="292302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22729" y="430307"/>
            <a:ext cx="8606118" cy="6091518"/>
          </a:xfrm>
          <a:solidFill>
            <a:srgbClr val="BC944D"/>
          </a:solidFill>
        </p:spPr>
        <p:txBody>
          <a:bodyPr anchor="t">
            <a:normAutofit/>
          </a:bodyPr>
          <a:lstStyle/>
          <a:p>
            <a:pPr algn="l"/>
            <a:r>
              <a:rPr lang="en-US" b="1" dirty="0" smtClean="0">
                <a:latin typeface="Times New Roman" panose="02020603050405020304" pitchFamily="18" charset="0"/>
                <a:cs typeface="Times New Roman" panose="02020603050405020304" pitchFamily="18" charset="0"/>
              </a:rPr>
              <a:t>The Corinthian Church</a:t>
            </a:r>
          </a:p>
          <a:p>
            <a:pPr algn="l"/>
            <a:endParaRPr lang="en-US" b="1"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loose habits of heathenism clung to many. </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Yet</a:t>
            </a:r>
            <a:r>
              <a:rPr lang="en-US" dirty="0">
                <a:latin typeface="Times New Roman" panose="02020603050405020304" pitchFamily="18" charset="0"/>
                <a:cs typeface="Times New Roman" panose="02020603050405020304" pitchFamily="18" charset="0"/>
              </a:rPr>
              <a:t>, Paul addressed the church as the church of God, called to be saints, sanctified in Christ Jesus (I Corinthians 1:2).</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membership of the church included slaves as well as free men. </a:t>
            </a:r>
          </a:p>
        </p:txBody>
      </p:sp>
    </p:spTree>
    <p:extLst>
      <p:ext uri="{BB962C8B-B14F-4D97-AF65-F5344CB8AC3E}">
        <p14:creationId xmlns:p14="http://schemas.microsoft.com/office/powerpoint/2010/main" val="1705841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22729" y="430307"/>
            <a:ext cx="8606118" cy="6091518"/>
          </a:xfrm>
          <a:solidFill>
            <a:srgbClr val="BC944D"/>
          </a:solidFill>
        </p:spPr>
        <p:txBody>
          <a:bodyPr anchor="t">
            <a:normAutofit lnSpcReduction="10000"/>
          </a:bodyPr>
          <a:lstStyle/>
          <a:p>
            <a:pPr algn="l"/>
            <a:r>
              <a:rPr lang="en-US" b="1" dirty="0" smtClean="0">
                <a:latin typeface="Times New Roman" panose="02020603050405020304" pitchFamily="18" charset="0"/>
                <a:cs typeface="Times New Roman" panose="02020603050405020304" pitchFamily="18" charset="0"/>
              </a:rPr>
              <a:t>The Purpose of the Corinthian Letter</a:t>
            </a:r>
          </a:p>
          <a:p>
            <a:pPr algn="l"/>
            <a:endParaRPr lang="en-US" b="1"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Paul </a:t>
            </a:r>
            <a:r>
              <a:rPr lang="en-US" dirty="0">
                <a:latin typeface="Times New Roman" panose="02020603050405020304" pitchFamily="18" charset="0"/>
                <a:cs typeface="Times New Roman" panose="02020603050405020304" pitchFamily="18" charset="0"/>
              </a:rPr>
              <a:t>had sent Timothy to Corinth by way of Macedonia but had not heard from him when a delegation came from Corinth led by </a:t>
            </a:r>
            <a:r>
              <a:rPr lang="en-US" dirty="0" err="1">
                <a:latin typeface="Times New Roman" panose="02020603050405020304" pitchFamily="18" charset="0"/>
                <a:cs typeface="Times New Roman" panose="02020603050405020304" pitchFamily="18" charset="0"/>
              </a:rPr>
              <a:t>Stephanas</a:t>
            </a:r>
            <a:r>
              <a:rPr lang="en-US" dirty="0">
                <a:latin typeface="Times New Roman" panose="02020603050405020304" pitchFamily="18" charset="0"/>
                <a:cs typeface="Times New Roman" panose="02020603050405020304" pitchFamily="18" charset="0"/>
              </a:rPr>
              <a:t>. </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would seem that a letter came at the same time from Corinth asking certain questions (I Corinthians 7:1).</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From </a:t>
            </a:r>
            <a:r>
              <a:rPr lang="en-US" dirty="0">
                <a:latin typeface="Times New Roman" panose="02020603050405020304" pitchFamily="18" charset="0"/>
                <a:cs typeface="Times New Roman" panose="02020603050405020304" pitchFamily="18" charset="0"/>
              </a:rPr>
              <a:t>this we discover that carnal people can cover up their carnality asking by theological questions. </a:t>
            </a:r>
          </a:p>
        </p:txBody>
      </p:sp>
    </p:spTree>
    <p:extLst>
      <p:ext uri="{BB962C8B-B14F-4D97-AF65-F5344CB8AC3E}">
        <p14:creationId xmlns:p14="http://schemas.microsoft.com/office/powerpoint/2010/main" val="1065783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22729" y="430307"/>
            <a:ext cx="8606118" cy="6091518"/>
          </a:xfrm>
          <a:solidFill>
            <a:srgbClr val="BC944D"/>
          </a:solidFill>
        </p:spPr>
        <p:txBody>
          <a:bodyPr anchor="t">
            <a:normAutofit lnSpcReduction="10000"/>
          </a:bodyPr>
          <a:lstStyle/>
          <a:p>
            <a:pPr algn="l"/>
            <a:r>
              <a:rPr lang="en-US" b="1" dirty="0" smtClean="0">
                <a:latin typeface="Times New Roman" panose="02020603050405020304" pitchFamily="18" charset="0"/>
                <a:cs typeface="Times New Roman" panose="02020603050405020304" pitchFamily="18" charset="0"/>
              </a:rPr>
              <a:t>The Purpose of the Corinthian Letter</a:t>
            </a:r>
          </a:p>
          <a:p>
            <a:pPr algn="l"/>
            <a:endParaRPr lang="en-US" b="1"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Paul </a:t>
            </a:r>
            <a:r>
              <a:rPr lang="en-US" dirty="0">
                <a:latin typeface="Times New Roman" panose="02020603050405020304" pitchFamily="18" charset="0"/>
                <a:cs typeface="Times New Roman" panose="02020603050405020304" pitchFamily="18" charset="0"/>
              </a:rPr>
              <a:t>did not hurry to answer their questions. </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Not </a:t>
            </a:r>
            <a:r>
              <a:rPr lang="en-US" dirty="0">
                <a:latin typeface="Times New Roman" panose="02020603050405020304" pitchFamily="18" charset="0"/>
                <a:cs typeface="Times New Roman" panose="02020603050405020304" pitchFamily="18" charset="0"/>
              </a:rPr>
              <a:t>until chapter 7 did he "Now say: concerning the things whereof ye wrote unto me." </a:t>
            </a:r>
          </a:p>
          <a:p>
            <a:pPr marL="457200" indent="-457200" algn="l">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the first 6 chapters he dealt with a situation that existed in the church at Corinth. </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goes right to the root of the trouble first, and then he answers their questions.</a:t>
            </a:r>
          </a:p>
        </p:txBody>
      </p:sp>
    </p:spTree>
    <p:extLst>
      <p:ext uri="{BB962C8B-B14F-4D97-AF65-F5344CB8AC3E}">
        <p14:creationId xmlns:p14="http://schemas.microsoft.com/office/powerpoint/2010/main" val="1417095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22729" y="430307"/>
            <a:ext cx="8606118" cy="6091518"/>
          </a:xfrm>
          <a:solidFill>
            <a:srgbClr val="BC944D"/>
          </a:solidFill>
        </p:spPr>
        <p:txBody>
          <a:bodyPr anchor="t">
            <a:normAutofit/>
          </a:bodyPr>
          <a:lstStyle/>
          <a:p>
            <a:pPr algn="l"/>
            <a:r>
              <a:rPr lang="en-US" b="1" dirty="0" smtClean="0">
                <a:latin typeface="Times New Roman" panose="02020603050405020304" pitchFamily="18" charset="0"/>
                <a:cs typeface="Times New Roman" panose="02020603050405020304" pitchFamily="18" charset="0"/>
              </a:rPr>
              <a:t>The Purpose of the Corinthian Letter</a:t>
            </a:r>
          </a:p>
          <a:p>
            <a:pPr algn="l"/>
            <a:endParaRPr lang="en-US" b="1"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Paul </a:t>
            </a:r>
            <a:r>
              <a:rPr lang="en-US" dirty="0">
                <a:latin typeface="Times New Roman" panose="02020603050405020304" pitchFamily="18" charset="0"/>
                <a:cs typeface="Times New Roman" panose="02020603050405020304" pitchFamily="18" charset="0"/>
              </a:rPr>
              <a:t>exposes the tragedy of their living in sin and worldliness and applies the positive remedy of the cross of Jesus Christ. </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the 12th chapter, we read where Paul began to teach of spiritual things (I Corinthians 12:1). </a:t>
            </a:r>
          </a:p>
          <a:p>
            <a:pPr marL="457200" indent="-457200" algn="l">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Now concerning spiritual gifts, brethren, I would not have you ignorant." </a:t>
            </a:r>
          </a:p>
        </p:txBody>
      </p:sp>
    </p:spTree>
    <p:extLst>
      <p:ext uri="{BB962C8B-B14F-4D97-AF65-F5344CB8AC3E}">
        <p14:creationId xmlns:p14="http://schemas.microsoft.com/office/powerpoint/2010/main" val="357625162"/>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92</TotalTime>
  <Words>1185</Words>
  <Application>Microsoft Office PowerPoint</Application>
  <PresentationFormat>On-screen Show (4:3)</PresentationFormat>
  <Paragraphs>136</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BOOWIE</vt:lpstr>
      <vt:lpstr>Georgia</vt:lpstr>
      <vt:lpstr>Rage Italic</vt:lpstr>
      <vt:lpstr>Times New Roman</vt:lpstr>
      <vt:lpstr>Default</vt:lpstr>
      <vt:lpstr>Corinthian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Julia</cp:lastModifiedBy>
  <cp:revision>20</cp:revision>
  <dcterms:created xsi:type="dcterms:W3CDTF">2014-03-26T14:03:34Z</dcterms:created>
  <dcterms:modified xsi:type="dcterms:W3CDTF">2020-07-22T20:15:32Z</dcterms:modified>
</cp:coreProperties>
</file>