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001"/>
    <a:srgbClr val="9C0001"/>
    <a:srgbClr val="360005"/>
    <a:srgbClr val="780009"/>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autoAdjust="0"/>
    <p:restoredTop sz="95496" autoAdjust="0"/>
  </p:normalViewPr>
  <p:slideViewPr>
    <p:cSldViewPr snapToGrid="0" snapToObjects="1">
      <p:cViewPr varScale="1">
        <p:scale>
          <a:sx n="57" d="100"/>
          <a:sy n="57" d="100"/>
        </p:scale>
        <p:origin x="72" y="6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rot="4940483">
            <a:off x="5968976" y="2115254"/>
            <a:ext cx="4320453" cy="409386"/>
          </a:xfrm>
        </p:spPr>
        <p:txBody>
          <a:bodyPr anchor="ctr">
            <a:noAutofit/>
          </a:bodyPr>
          <a:lstStyle>
            <a:lvl1pPr>
              <a:defRPr sz="3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rot="4940483">
            <a:off x="5968976" y="2115254"/>
            <a:ext cx="4320453" cy="409386"/>
          </a:xfrm>
        </p:spPr>
        <p:txBody>
          <a:bodyPr anchor="ctr">
            <a:noAutofit/>
          </a:bodyPr>
          <a:lstStyle>
            <a:lvl1pPr>
              <a:defRPr sz="3600"/>
            </a:lvl1pPr>
          </a:lstStyle>
          <a:p>
            <a:pPr lvl="0"/>
            <a:r>
              <a:rPr lang="en-US" dirty="0" smtClean="0"/>
              <a:t>Add Your Subtitle</a:t>
            </a:r>
            <a:endParaRPr lang="en-US" dirty="0"/>
          </a:p>
        </p:txBody>
      </p:sp>
      <p:sp>
        <p:nvSpPr>
          <p:cNvPr id="8" name="Title 1"/>
          <p:cNvSpPr>
            <a:spLocks noGrp="1"/>
          </p:cNvSpPr>
          <p:nvPr>
            <p:ph type="title" hasCustomPrompt="1"/>
          </p:nvPr>
        </p:nvSpPr>
        <p:spPr>
          <a:xfrm rot="21120576">
            <a:off x="2971888" y="94514"/>
            <a:ext cx="3167204" cy="4410757"/>
          </a:xfrm>
        </p:spPr>
        <p:txBody>
          <a:bodyPr>
            <a:normAutofit/>
          </a:bodyPr>
          <a:lstStyle>
            <a:lvl1pPr>
              <a:defRPr sz="4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74037" y="483828"/>
            <a:ext cx="5600613" cy="589157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74037" y="483828"/>
            <a:ext cx="5600613" cy="589157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74037" y="483828"/>
            <a:ext cx="5600613" cy="589157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9" name="Title 1"/>
          <p:cNvSpPr>
            <a:spLocks noGrp="1"/>
          </p:cNvSpPr>
          <p:nvPr>
            <p:ph type="title" hasCustomPrompt="1"/>
          </p:nvPr>
        </p:nvSpPr>
        <p:spPr>
          <a:xfrm rot="21429831">
            <a:off x="1067784" y="2979782"/>
            <a:ext cx="1942529" cy="2623817"/>
          </a:xfrm>
        </p:spPr>
        <p:txBody>
          <a:bodyPr>
            <a:noAutofit/>
          </a:bodyPr>
          <a:lstStyle>
            <a:lvl1pPr>
              <a:defRPr sz="18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1121" y="561829"/>
            <a:ext cx="8225678"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7/23/2020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780009"/>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360005"/>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360005"/>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360005"/>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360005"/>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36000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7849" y="2267652"/>
            <a:ext cx="5041765" cy="1862048"/>
          </a:xfrm>
          <a:prstGeom prst="rect">
            <a:avLst/>
          </a:prstGeom>
        </p:spPr>
        <p:txBody>
          <a:bodyPr wrap="none">
            <a:spAutoFit/>
          </a:bodyPr>
          <a:lstStyle/>
          <a:p>
            <a:r>
              <a:rPr lang="en-US" sz="11500" dirty="0">
                <a:solidFill>
                  <a:srgbClr val="9C0001"/>
                </a:solidFill>
                <a:latin typeface="Gotham Black" panose="02000603040000020004" pitchFamily="2" charset="0"/>
              </a:rPr>
              <a:t>JESUS</a:t>
            </a:r>
            <a:endParaRPr lang="en-US" sz="9600" dirty="0">
              <a:solidFill>
                <a:srgbClr val="9C0001"/>
              </a:solidFill>
              <a:latin typeface="Gotham Black" panose="02000603040000020004" pitchFamily="2" charset="0"/>
            </a:endParaRPr>
          </a:p>
        </p:txBody>
      </p:sp>
      <p:sp>
        <p:nvSpPr>
          <p:cNvPr id="4" name="TextBox 3"/>
          <p:cNvSpPr txBox="1"/>
          <p:nvPr/>
        </p:nvSpPr>
        <p:spPr>
          <a:xfrm>
            <a:off x="1882588" y="2006042"/>
            <a:ext cx="1653017" cy="646331"/>
          </a:xfrm>
          <a:prstGeom prst="rect">
            <a:avLst/>
          </a:prstGeom>
          <a:noFill/>
        </p:spPr>
        <p:txBody>
          <a:bodyPr wrap="none" rtlCol="0">
            <a:spAutoFit/>
          </a:bodyPr>
          <a:lstStyle/>
          <a:p>
            <a:r>
              <a:rPr lang="en-US" sz="3600" dirty="0" smtClean="0">
                <a:solidFill>
                  <a:srgbClr val="9C0001"/>
                </a:solidFill>
                <a:latin typeface="Gotham Black" panose="02000603040000020004" pitchFamily="2" charset="0"/>
              </a:rPr>
              <a:t>BIRTH</a:t>
            </a:r>
            <a:endParaRPr lang="en-US" sz="2800" dirty="0">
              <a:solidFill>
                <a:srgbClr val="9C0001"/>
              </a:solidFill>
              <a:latin typeface="Gotham Black" panose="02000603040000020004" pitchFamily="2" charset="0"/>
            </a:endParaRPr>
          </a:p>
        </p:txBody>
      </p:sp>
      <p:sp>
        <p:nvSpPr>
          <p:cNvPr id="7" name="TextBox 6"/>
          <p:cNvSpPr txBox="1"/>
          <p:nvPr/>
        </p:nvSpPr>
        <p:spPr>
          <a:xfrm>
            <a:off x="3428029" y="2249304"/>
            <a:ext cx="710451" cy="523220"/>
          </a:xfrm>
          <a:prstGeom prst="rect">
            <a:avLst/>
          </a:prstGeom>
          <a:noFill/>
        </p:spPr>
        <p:txBody>
          <a:bodyPr wrap="none" rtlCol="0">
            <a:spAutoFit/>
          </a:bodyPr>
          <a:lstStyle/>
          <a:p>
            <a:r>
              <a:rPr lang="en-US" sz="2800" dirty="0" smtClean="0">
                <a:solidFill>
                  <a:srgbClr val="520001"/>
                </a:solidFill>
                <a:latin typeface="Anisha" panose="02000500000000000000" pitchFamily="50" charset="0"/>
              </a:rPr>
              <a:t>and</a:t>
            </a:r>
            <a:endParaRPr lang="en-US" sz="2800" dirty="0">
              <a:solidFill>
                <a:srgbClr val="520001"/>
              </a:solidFill>
              <a:latin typeface="Anisha" panose="02000500000000000000" pitchFamily="50" charset="0"/>
            </a:endParaRPr>
          </a:p>
        </p:txBody>
      </p:sp>
      <p:sp>
        <p:nvSpPr>
          <p:cNvPr id="10" name="TextBox 9"/>
          <p:cNvSpPr txBox="1"/>
          <p:nvPr/>
        </p:nvSpPr>
        <p:spPr>
          <a:xfrm>
            <a:off x="4038594" y="2010525"/>
            <a:ext cx="3129383" cy="646331"/>
          </a:xfrm>
          <a:prstGeom prst="rect">
            <a:avLst/>
          </a:prstGeom>
          <a:noFill/>
        </p:spPr>
        <p:txBody>
          <a:bodyPr wrap="none" rtlCol="0">
            <a:spAutoFit/>
          </a:bodyPr>
          <a:lstStyle/>
          <a:p>
            <a:r>
              <a:rPr lang="en-US" sz="3600" dirty="0" smtClean="0">
                <a:solidFill>
                  <a:srgbClr val="9C0001"/>
                </a:solidFill>
                <a:latin typeface="Gotham Black" panose="02000603040000020004" pitchFamily="2" charset="0"/>
              </a:rPr>
              <a:t>CHILDHOOD</a:t>
            </a:r>
            <a:endParaRPr lang="en-US" sz="2800" dirty="0">
              <a:solidFill>
                <a:srgbClr val="9C0001"/>
              </a:solidFill>
              <a:latin typeface="Gotham Black" panose="02000603040000020004" pitchFamily="2" charset="0"/>
            </a:endParaRPr>
          </a:p>
        </p:txBody>
      </p:sp>
      <p:sp>
        <p:nvSpPr>
          <p:cNvPr id="11" name="TextBox 10"/>
          <p:cNvSpPr txBox="1"/>
          <p:nvPr/>
        </p:nvSpPr>
        <p:spPr>
          <a:xfrm>
            <a:off x="7022875" y="2253787"/>
            <a:ext cx="500458" cy="523220"/>
          </a:xfrm>
          <a:prstGeom prst="rect">
            <a:avLst/>
          </a:prstGeom>
          <a:noFill/>
        </p:spPr>
        <p:txBody>
          <a:bodyPr wrap="none" rtlCol="0">
            <a:spAutoFit/>
          </a:bodyPr>
          <a:lstStyle/>
          <a:p>
            <a:r>
              <a:rPr lang="en-US" sz="2800" dirty="0" smtClean="0">
                <a:solidFill>
                  <a:srgbClr val="520001"/>
                </a:solidFill>
                <a:latin typeface="Anisha" panose="02000500000000000000" pitchFamily="50" charset="0"/>
              </a:rPr>
              <a:t>of</a:t>
            </a:r>
            <a:endParaRPr lang="en-US" sz="2800" dirty="0">
              <a:solidFill>
                <a:srgbClr val="520001"/>
              </a:solidFill>
              <a:latin typeface="Anisha" panose="02000500000000000000" pitchFamily="50"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Circumcision and Presentation in the Temple</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Mary's </a:t>
            </a:r>
            <a:r>
              <a:rPr lang="en-US" dirty="0">
                <a:latin typeface="Times New Roman" panose="02020603050405020304" pitchFamily="18" charset="0"/>
                <a:cs typeface="Times New Roman" panose="02020603050405020304" pitchFamily="18" charset="0"/>
              </a:rPr>
              <a:t>gift would indicate their humble circumstances.</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was in Jerusalem a godly man named Simeon.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this aged man it had been revealed that he would not die until he should have seen the Lord's Anointed.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Joseph Mary and entered to present Jesus to the priest, </a:t>
            </a:r>
            <a:r>
              <a:rPr lang="en-US" dirty="0" err="1">
                <a:latin typeface="Times New Roman" panose="02020603050405020304" pitchFamily="18" charset="0"/>
                <a:cs typeface="Times New Roman" panose="02020603050405020304" pitchFamily="18" charset="0"/>
              </a:rPr>
              <a:t>Simen</a:t>
            </a:r>
            <a:r>
              <a:rPr lang="en-US" dirty="0">
                <a:latin typeface="Times New Roman" panose="02020603050405020304" pitchFamily="18" charset="0"/>
                <a:cs typeface="Times New Roman" panose="02020603050405020304" pitchFamily="18" charset="0"/>
              </a:rPr>
              <a:t> took Jesus into his arms and blessed God.</a:t>
            </a:r>
          </a:p>
        </p:txBody>
      </p:sp>
    </p:spTree>
    <p:extLst>
      <p:ext uri="{BB962C8B-B14F-4D97-AF65-F5344CB8AC3E}">
        <p14:creationId xmlns:p14="http://schemas.microsoft.com/office/powerpoint/2010/main" val="133017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Circumcision and Presentation in the Temple</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Simeon's </a:t>
            </a:r>
            <a:r>
              <a:rPr lang="en-US" dirty="0">
                <a:latin typeface="Times New Roman" panose="02020603050405020304" pitchFamily="18" charset="0"/>
                <a:cs typeface="Times New Roman" panose="02020603050405020304" pitchFamily="18" charset="0"/>
              </a:rPr>
              <a:t>hymn may be divided into three stanzas:</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Recognition of the approaching end of his life with thanksgiving and prayer for a peaceful end (Luke 2:29-30).</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Declaration of the infant </a:t>
            </a:r>
            <a:r>
              <a:rPr lang="en-US" dirty="0" err="1">
                <a:latin typeface="Times New Roman" panose="02020603050405020304" pitchFamily="18" charset="0"/>
                <a:cs typeface="Times New Roman" panose="02020603050405020304" pitchFamily="18" charset="0"/>
              </a:rPr>
              <a:t>Saviour</a:t>
            </a:r>
            <a:r>
              <a:rPr lang="en-US" dirty="0">
                <a:latin typeface="Times New Roman" panose="02020603050405020304" pitchFamily="18" charset="0"/>
                <a:cs typeface="Times New Roman" panose="02020603050405020304" pitchFamily="18" charset="0"/>
              </a:rPr>
              <a:t>, a Universal Light for all nations and the true glory of Israel.</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Prophecy of the suffering at Calvary and the personal sorrow of Mary.</a:t>
            </a:r>
          </a:p>
        </p:txBody>
      </p:sp>
    </p:spTree>
    <p:extLst>
      <p:ext uri="{BB962C8B-B14F-4D97-AF65-F5344CB8AC3E}">
        <p14:creationId xmlns:p14="http://schemas.microsoft.com/office/powerpoint/2010/main" val="31374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Circumcision and Presentation in the Temple</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prophetess, Anna, of the tribe of </a:t>
            </a:r>
            <a:r>
              <a:rPr lang="en-US" dirty="0" err="1">
                <a:latin typeface="Times New Roman" panose="02020603050405020304" pitchFamily="18" charset="0"/>
                <a:cs typeface="Times New Roman" panose="02020603050405020304" pitchFamily="18" charset="0"/>
              </a:rPr>
              <a:t>Aser</a:t>
            </a:r>
            <a:r>
              <a:rPr lang="en-US" dirty="0">
                <a:latin typeface="Times New Roman" panose="02020603050405020304" pitchFamily="18" charset="0"/>
                <a:cs typeface="Times New Roman" panose="02020603050405020304" pitchFamily="18" charset="0"/>
              </a:rPr>
              <a:t> and of a prominent family, had been a widow for eighty-four years after being married seven years.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meant that she was over one hundred years old. Deeply moved by the words of Simeon, she burst into thanks and praise to God, and spoke about the infant Jesus.</a:t>
            </a:r>
          </a:p>
        </p:txBody>
      </p:sp>
    </p:spTree>
    <p:extLst>
      <p:ext uri="{BB962C8B-B14F-4D97-AF65-F5344CB8AC3E}">
        <p14:creationId xmlns:p14="http://schemas.microsoft.com/office/powerpoint/2010/main" val="332502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Coming of the Wise Men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came to Jerusalem Gentile scholars who enquired where they might find the King of the Jews, whose birth had been announced to them by a strange star.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men were students of science, especially of astrology and religion.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came from the East, very likely from Persia, Arabia and Babylon.</a:t>
            </a:r>
          </a:p>
        </p:txBody>
      </p:sp>
    </p:spTree>
    <p:extLst>
      <p:ext uri="{BB962C8B-B14F-4D97-AF65-F5344CB8AC3E}">
        <p14:creationId xmlns:p14="http://schemas.microsoft.com/office/powerpoint/2010/main" val="413062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Coming of the Wise Men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parents of Jesus were warned by an angel and fled to Egypt.</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Joseph </a:t>
            </a:r>
            <a:r>
              <a:rPr lang="en-US" dirty="0">
                <a:latin typeface="Times New Roman" panose="02020603050405020304" pitchFamily="18" charset="0"/>
                <a:cs typeface="Times New Roman" panose="02020603050405020304" pitchFamily="18" charset="0"/>
              </a:rPr>
              <a:t>and Mary were no longer in the stable but were living in a house.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wise men left Herod, they again saw the star, which guided them to the house.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entered, saw the babe with His mother, fell down and worshipped.</a:t>
            </a:r>
          </a:p>
        </p:txBody>
      </p:sp>
    </p:spTree>
    <p:extLst>
      <p:ext uri="{BB962C8B-B14F-4D97-AF65-F5344CB8AC3E}">
        <p14:creationId xmlns:p14="http://schemas.microsoft.com/office/powerpoint/2010/main" val="291983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Coming of the Wise Men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Wise Men failed to return, Herod was angry and ordered that all the children of Bethlehem from the age of two and under should be killed.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Joseph </a:t>
            </a:r>
            <a:r>
              <a:rPr lang="en-US" dirty="0">
                <a:latin typeface="Times New Roman" panose="02020603050405020304" pitchFamily="18" charset="0"/>
                <a:cs typeface="Times New Roman" panose="02020603050405020304" pitchFamily="18" charset="0"/>
              </a:rPr>
              <a:t>and Mary remained in Egypt unto the death of Herod.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then returned to Galilee and settled in Nazareth.</a:t>
            </a:r>
          </a:p>
        </p:txBody>
      </p:sp>
    </p:spTree>
    <p:extLst>
      <p:ext uri="{BB962C8B-B14F-4D97-AF65-F5344CB8AC3E}">
        <p14:creationId xmlns:p14="http://schemas.microsoft.com/office/powerpoint/2010/main" val="166389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The Visit to Jerusalem</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are told very little about the boyhood days of Jesus.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two verses that tell us of His growth and development.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the child grew, and waxed strong in spirit, filled with wisdom: and the grace of God was upon him" (Luke 2:40). "And Jesus increased in wisdom and stature, and in </a:t>
            </a:r>
            <a:r>
              <a:rPr lang="en-US" dirty="0" err="1">
                <a:latin typeface="Times New Roman" panose="02020603050405020304" pitchFamily="18" charset="0"/>
                <a:cs typeface="Times New Roman" panose="02020603050405020304" pitchFamily="18" charset="0"/>
              </a:rPr>
              <a:t>favour</a:t>
            </a:r>
            <a:r>
              <a:rPr lang="en-US" dirty="0">
                <a:latin typeface="Times New Roman" panose="02020603050405020304" pitchFamily="18" charset="0"/>
                <a:cs typeface="Times New Roman" panose="02020603050405020304" pitchFamily="18" charset="0"/>
              </a:rPr>
              <a:t> with God and man" (Luke 2:52).</a:t>
            </a:r>
          </a:p>
        </p:txBody>
      </p:sp>
    </p:spTree>
    <p:extLst>
      <p:ext uri="{BB962C8B-B14F-4D97-AF65-F5344CB8AC3E}">
        <p14:creationId xmlns:p14="http://schemas.microsoft.com/office/powerpoint/2010/main" val="268532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The Visit to Jerusalem</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once are we given a glimpse of his boyhood days.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was an occasion when He accompanied His parents to Jerusalem at the time of the Passover.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was twelve years of age</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His parents started back to Nazareth they traveled one whole day before they discovered that He had been left behind.</a:t>
            </a:r>
          </a:p>
        </p:txBody>
      </p:sp>
    </p:spTree>
    <p:extLst>
      <p:ext uri="{BB962C8B-B14F-4D97-AF65-F5344CB8AC3E}">
        <p14:creationId xmlns:p14="http://schemas.microsoft.com/office/powerpoint/2010/main" val="200991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fontScale="92500" lnSpcReduction="10000"/>
          </a:bodyPr>
          <a:lstStyle/>
          <a:p>
            <a:pPr algn="l"/>
            <a:r>
              <a:rPr lang="en-US" b="1" dirty="0" smtClean="0">
                <a:latin typeface="Times New Roman" panose="02020603050405020304" pitchFamily="18" charset="0"/>
                <a:cs typeface="Times New Roman" panose="02020603050405020304" pitchFamily="18" charset="0"/>
              </a:rPr>
              <a:t>The Visit to Jerusalem</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hastened back and found Him on the third day in the temple sitting at the feet of the learned Doctors.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Everyone </a:t>
            </a:r>
            <a:r>
              <a:rPr lang="en-US" dirty="0">
                <a:latin typeface="Times New Roman" panose="02020603050405020304" pitchFamily="18" charset="0"/>
                <a:cs typeface="Times New Roman" panose="02020603050405020304" pitchFamily="18" charset="0"/>
              </a:rPr>
              <a:t>was amazed at the wisdom and knowledge of this twelve-year-old boy.</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reply He gave His mother revealed that even then He was conscious of His identity and mission.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Wish ye not that I must be about my Father's business?" (Luke 2:49).</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should be noted that He submitted to His parents and obeyed them (verse 51).</a:t>
            </a:r>
          </a:p>
        </p:txBody>
      </p:sp>
    </p:spTree>
    <p:extLst>
      <p:ext uri="{BB962C8B-B14F-4D97-AF65-F5344CB8AC3E}">
        <p14:creationId xmlns:p14="http://schemas.microsoft.com/office/powerpoint/2010/main" val="241734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Annunciation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ordained that His Son be born of a human mother in order that He might live a complete human life.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I will put enmity between thee and the woman, and between thy seed and her seed; it shall bruise thy head, and thou shalt bruise his heel" (Genesis 3:15).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But when the </a:t>
            </a:r>
            <a:r>
              <a:rPr lang="en-US" dirty="0" err="1">
                <a:latin typeface="Times New Roman" panose="02020603050405020304" pitchFamily="18" charset="0"/>
                <a:cs typeface="Times New Roman" panose="02020603050405020304" pitchFamily="18" charset="0"/>
              </a:rPr>
              <a:t>fulness</a:t>
            </a:r>
            <a:r>
              <a:rPr lang="en-US" dirty="0">
                <a:latin typeface="Times New Roman" panose="02020603050405020304" pitchFamily="18" charset="0"/>
                <a:cs typeface="Times New Roman" panose="02020603050405020304" pitchFamily="18" charset="0"/>
              </a:rPr>
              <a:t> of the time was come, God sent forth His Son, made of a woman, made under the law" (Galatians 4:4).</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The Annunciation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Holy Ghost would overshadow her and the child to be born would be the Son of God.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Mary </a:t>
            </a:r>
            <a:r>
              <a:rPr lang="en-US" dirty="0">
                <a:latin typeface="Times New Roman" panose="02020603050405020304" pitchFamily="18" charset="0"/>
                <a:cs typeface="Times New Roman" panose="02020603050405020304" pitchFamily="18" charset="0"/>
              </a:rPr>
              <a:t>had been favored of God with the privilege earnestly desired by Jewish mothers - the honor of giving birth to the Messiah.</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Mary </a:t>
            </a:r>
            <a:r>
              <a:rPr lang="en-US" dirty="0">
                <a:latin typeface="Times New Roman" panose="02020603050405020304" pitchFamily="18" charset="0"/>
                <a:cs typeface="Times New Roman" panose="02020603050405020304" pitchFamily="18" charset="0"/>
              </a:rPr>
              <a:t>was betrothed to a godly man named Joseph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79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Annunciation</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Joseph found that Mary was with child, he planned to put her away, but learned from an angel that the child was begotten of the Holy Ghost, and was to be virgin born.</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student should note that "virgin birth" is not the same as the "immaculate conception" which is the dogma of the Roman Catholic church to the effect that Mary was born without the taint of original sin.</a:t>
            </a:r>
          </a:p>
        </p:txBody>
      </p:sp>
    </p:spTree>
    <p:extLst>
      <p:ext uri="{BB962C8B-B14F-4D97-AF65-F5344CB8AC3E}">
        <p14:creationId xmlns:p14="http://schemas.microsoft.com/office/powerpoint/2010/main" val="385813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Birth of the Savior</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Date:</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birthdate of our Lord was timed perfectly.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wrote that Jesus was born in "</a:t>
            </a:r>
            <a:r>
              <a:rPr lang="en-US" dirty="0" err="1">
                <a:latin typeface="Times New Roman" panose="02020603050405020304" pitchFamily="18" charset="0"/>
                <a:cs typeface="Times New Roman" panose="02020603050405020304" pitchFamily="18" charset="0"/>
              </a:rPr>
              <a:t>fulness</a:t>
            </a:r>
            <a:r>
              <a:rPr lang="en-US" dirty="0">
                <a:latin typeface="Times New Roman" panose="02020603050405020304" pitchFamily="18" charset="0"/>
                <a:cs typeface="Times New Roman" panose="02020603050405020304" pitchFamily="18" charset="0"/>
              </a:rPr>
              <a:t> of time" (Galatians 4:4).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is never late nor early; He is always right on time.</a:t>
            </a:r>
          </a:p>
        </p:txBody>
      </p:sp>
    </p:spTree>
    <p:extLst>
      <p:ext uri="{BB962C8B-B14F-4D97-AF65-F5344CB8AC3E}">
        <p14:creationId xmlns:p14="http://schemas.microsoft.com/office/powerpoint/2010/main" val="162849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The Birth of the Savior</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do not know the day and the month of His birth.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took place while the flocks were still in open pasture.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Therefore </a:t>
            </a:r>
            <a:r>
              <a:rPr lang="en-US" dirty="0">
                <a:latin typeface="Times New Roman" panose="02020603050405020304" pitchFamily="18" charset="0"/>
                <a:cs typeface="Times New Roman" panose="02020603050405020304" pitchFamily="18" charset="0"/>
              </a:rPr>
              <a:t>it had to be in late summer or early fall, not later than October.</a:t>
            </a:r>
          </a:p>
        </p:txBody>
      </p:sp>
    </p:spTree>
    <p:extLst>
      <p:ext uri="{BB962C8B-B14F-4D97-AF65-F5344CB8AC3E}">
        <p14:creationId xmlns:p14="http://schemas.microsoft.com/office/powerpoint/2010/main" val="12841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Birth of the Savior</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Place:</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taking the census it was commanded that the Jews should enroll in their native towns.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Joseph </a:t>
            </a:r>
            <a:r>
              <a:rPr lang="en-US" dirty="0">
                <a:latin typeface="Times New Roman" panose="02020603050405020304" pitchFamily="18" charset="0"/>
                <a:cs typeface="Times New Roman" panose="02020603050405020304" pitchFamily="18" charset="0"/>
              </a:rPr>
              <a:t>and Mary were both of Davidic descent, whose native city was Bethlehem.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was in fulfillment of prophecy.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But thou, Bethlehem </a:t>
            </a:r>
            <a:r>
              <a:rPr lang="en-US" dirty="0" err="1">
                <a:latin typeface="Times New Roman" panose="02020603050405020304" pitchFamily="18" charset="0"/>
                <a:cs typeface="Times New Roman" panose="02020603050405020304" pitchFamily="18" charset="0"/>
              </a:rPr>
              <a:t>Ephratah</a:t>
            </a:r>
            <a:r>
              <a:rPr lang="en-US" dirty="0">
                <a:latin typeface="Times New Roman" panose="02020603050405020304" pitchFamily="18" charset="0"/>
                <a:cs typeface="Times New Roman" panose="02020603050405020304" pitchFamily="18" charset="0"/>
              </a:rPr>
              <a:t>, though thou be little among the thousands of Judah, yet out of thee shall he come forth unto me that is to be ruler of Israel" (Micah 5:2).</a:t>
            </a:r>
          </a:p>
        </p:txBody>
      </p:sp>
    </p:spTree>
    <p:extLst>
      <p:ext uri="{BB962C8B-B14F-4D97-AF65-F5344CB8AC3E}">
        <p14:creationId xmlns:p14="http://schemas.microsoft.com/office/powerpoint/2010/main" val="141335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Birth of the Savior</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The Praise Of Angels:</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 </a:t>
            </a:r>
            <a:r>
              <a:rPr lang="en-US" dirty="0">
                <a:latin typeface="Times New Roman" panose="02020603050405020304" pitchFamily="18" charset="0"/>
                <a:cs typeface="Times New Roman" panose="02020603050405020304" pitchFamily="18" charset="0"/>
              </a:rPr>
              <a:t>the plains east of Bethlehem there were humble Judean shepherds who were watching their flocks.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to these most humble men that God revealed His best and highest.</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angel suddenly stood before them and a great light shone around them.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angel calmed their fears with the joyful news. </a:t>
            </a:r>
          </a:p>
        </p:txBody>
      </p:sp>
    </p:spTree>
    <p:extLst>
      <p:ext uri="{BB962C8B-B14F-4D97-AF65-F5344CB8AC3E}">
        <p14:creationId xmlns:p14="http://schemas.microsoft.com/office/powerpoint/2010/main" val="146977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solidFill>
            <a:schemeClr val="tx1">
              <a:lumMod val="95000"/>
              <a:alpha val="58000"/>
            </a:schemeClr>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Circumcision and Presentation in the Temple</a:t>
            </a:r>
          </a:p>
          <a:p>
            <a:pPr algn="l"/>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eight days passed Jesus was circumcised according to the of Law Moses (Leviticus 12:3).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that time He was named.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parents usually selected the names of their children but God through Gabriel named Jesus (Jehovah-</a:t>
            </a:r>
            <a:r>
              <a:rPr lang="en-US" dirty="0" err="1">
                <a:latin typeface="Times New Roman" panose="02020603050405020304" pitchFamily="18" charset="0"/>
                <a:cs typeface="Times New Roman" panose="02020603050405020304" pitchFamily="18" charset="0"/>
              </a:rPr>
              <a:t>Saviour</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0236077"/>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119</TotalTime>
  <Words>1167</Words>
  <Application>Microsoft Office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Anisha</vt:lpstr>
      <vt:lpstr>Arial</vt:lpstr>
      <vt:lpstr>Gotham Black</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23</cp:revision>
  <dcterms:created xsi:type="dcterms:W3CDTF">2014-03-26T14:03:34Z</dcterms:created>
  <dcterms:modified xsi:type="dcterms:W3CDTF">2020-07-23T17:54:30Z</dcterms:modified>
</cp:coreProperties>
</file>