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56" d="100"/>
          <a:sy n="56" d="100"/>
        </p:scale>
        <p:origin x="38" y="6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67354B-269E-4850-8A0E-B0D36B5F71AD}"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40332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7354B-269E-4850-8A0E-B0D36B5F71AD}"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81616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7354B-269E-4850-8A0E-B0D36B5F71AD}"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35416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7354B-269E-4850-8A0E-B0D36B5F71AD}"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309877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67354B-269E-4850-8A0E-B0D36B5F71AD}"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299261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67354B-269E-4850-8A0E-B0D36B5F71AD}"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167334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67354B-269E-4850-8A0E-B0D36B5F71AD}"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412965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67354B-269E-4850-8A0E-B0D36B5F71AD}"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408722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7354B-269E-4850-8A0E-B0D36B5F71AD}"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282555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67354B-269E-4850-8A0E-B0D36B5F71AD}"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317803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67354B-269E-4850-8A0E-B0D36B5F71AD}"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DD665-B254-423D-A0E8-A82D24D51956}" type="slidenum">
              <a:rPr lang="en-US" smtClean="0"/>
              <a:t>‹#›</a:t>
            </a:fld>
            <a:endParaRPr lang="en-US"/>
          </a:p>
        </p:txBody>
      </p:sp>
    </p:spTree>
    <p:extLst>
      <p:ext uri="{BB962C8B-B14F-4D97-AF65-F5344CB8AC3E}">
        <p14:creationId xmlns:p14="http://schemas.microsoft.com/office/powerpoint/2010/main" val="255579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7354B-269E-4850-8A0E-B0D36B5F71AD}" type="datetimeFigureOut">
              <a:rPr lang="en-US" smtClean="0"/>
              <a:t>7/23/2020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DD665-B254-423D-A0E8-A82D24D51956}" type="slidenum">
              <a:rPr lang="en-US" smtClean="0"/>
              <a:t>‹#›</a:t>
            </a:fld>
            <a:endParaRPr lang="en-US"/>
          </a:p>
        </p:txBody>
      </p:sp>
    </p:spTree>
    <p:extLst>
      <p:ext uri="{BB962C8B-B14F-4D97-AF65-F5344CB8AC3E}">
        <p14:creationId xmlns:p14="http://schemas.microsoft.com/office/powerpoint/2010/main" val="524253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048" r="21307" b="8848"/>
          <a:stretch/>
        </p:blipFill>
        <p:spPr>
          <a:xfrm>
            <a:off x="-12526" y="0"/>
            <a:ext cx="9156526" cy="6839211"/>
          </a:xfrm>
          <a:prstGeom prst="rect">
            <a:avLst/>
          </a:prstGeom>
        </p:spPr>
      </p:pic>
      <p:sp>
        <p:nvSpPr>
          <p:cNvPr id="6" name="TextBox 5"/>
          <p:cNvSpPr txBox="1"/>
          <p:nvPr/>
        </p:nvSpPr>
        <p:spPr>
          <a:xfrm>
            <a:off x="4972833" y="2829826"/>
            <a:ext cx="3902030" cy="1569660"/>
          </a:xfrm>
          <a:prstGeom prst="rect">
            <a:avLst/>
          </a:prstGeom>
          <a:noFill/>
        </p:spPr>
        <p:txBody>
          <a:bodyPr wrap="none" rtlCol="0">
            <a:spAutoFit/>
          </a:bodyPr>
          <a:lstStyle/>
          <a:p>
            <a:r>
              <a:rPr lang="en-US" sz="9600" dirty="0" smtClean="0">
                <a:solidFill>
                  <a:schemeClr val="bg1">
                    <a:lumMod val="95000"/>
                  </a:schemeClr>
                </a:solidFill>
                <a:effectLst>
                  <a:glow rad="101600">
                    <a:srgbClr val="42363D">
                      <a:alpha val="60000"/>
                    </a:srgbClr>
                  </a:glow>
                </a:effectLst>
                <a:latin typeface="Calligrapher" pitchFamily="2" charset="0"/>
              </a:rPr>
              <a:t>Judges</a:t>
            </a:r>
            <a:endParaRPr lang="en-US" sz="9600" dirty="0">
              <a:solidFill>
                <a:schemeClr val="bg1">
                  <a:lumMod val="95000"/>
                </a:schemeClr>
              </a:solidFill>
              <a:effectLst>
                <a:glow rad="101600">
                  <a:srgbClr val="42363D">
                    <a:alpha val="60000"/>
                  </a:srgbClr>
                </a:glow>
              </a:effectLst>
              <a:latin typeface="Calligrapher" pitchFamily="2" charset="0"/>
            </a:endParaRPr>
          </a:p>
        </p:txBody>
      </p:sp>
      <p:sp>
        <p:nvSpPr>
          <p:cNvPr id="7" name="TextBox 6"/>
          <p:cNvSpPr txBox="1"/>
          <p:nvPr/>
        </p:nvSpPr>
        <p:spPr>
          <a:xfrm>
            <a:off x="5461349" y="4214820"/>
            <a:ext cx="1271502" cy="369332"/>
          </a:xfrm>
          <a:prstGeom prst="rect">
            <a:avLst/>
          </a:prstGeom>
          <a:noFill/>
        </p:spPr>
        <p:txBody>
          <a:bodyPr wrap="none" rtlCol="0">
            <a:spAutoFit/>
          </a:bodyPr>
          <a:lstStyle/>
          <a:p>
            <a:r>
              <a:rPr lang="en-US" dirty="0" smtClean="0">
                <a:solidFill>
                  <a:schemeClr val="bg1">
                    <a:lumMod val="95000"/>
                  </a:schemeClr>
                </a:solidFill>
                <a:latin typeface="Adobe Gothic Std B" panose="020B0800000000000000" pitchFamily="34" charset="-128"/>
                <a:ea typeface="Adobe Gothic Std B" panose="020B0800000000000000" pitchFamily="34" charset="-128"/>
              </a:rPr>
              <a:t>continued</a:t>
            </a:r>
            <a:endParaRPr lang="en-US" dirty="0">
              <a:solidFill>
                <a:schemeClr val="bg1">
                  <a:lumMod val="95000"/>
                </a:schemeClr>
              </a:solidFill>
              <a:latin typeface="Adobe Gothic Std B" panose="020B0800000000000000" pitchFamily="34" charset="-128"/>
              <a:ea typeface="Adobe Gothic Std B" panose="020B0800000000000000" pitchFamily="34"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967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6093976"/>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Fourth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God's </a:t>
            </a:r>
            <a:r>
              <a:rPr lang="en-US" sz="3000" dirty="0">
                <a:solidFill>
                  <a:schemeClr val="bg1">
                    <a:lumMod val="95000"/>
                  </a:schemeClr>
                </a:solidFill>
                <a:latin typeface="Times New Roman" panose="02020603050405020304" pitchFamily="18" charset="0"/>
                <a:cs typeface="Times New Roman" panose="02020603050405020304" pitchFamily="18" charset="0"/>
              </a:rPr>
              <a:t>first commandment to Gideon was to destroy this idolatrous altar.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This </a:t>
            </a:r>
            <a:r>
              <a:rPr lang="en-US" sz="3000" dirty="0">
                <a:solidFill>
                  <a:schemeClr val="bg1">
                    <a:lumMod val="95000"/>
                  </a:schemeClr>
                </a:solidFill>
                <a:latin typeface="Times New Roman" panose="02020603050405020304" pitchFamily="18" charset="0"/>
                <a:cs typeface="Times New Roman" panose="02020603050405020304" pitchFamily="18" charset="0"/>
              </a:rPr>
              <a:t>he did showing courage and faith.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people first wanted to kill Gideon but later accepted him as leader.</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When </a:t>
            </a:r>
            <a:r>
              <a:rPr lang="en-US" sz="3000" dirty="0">
                <a:solidFill>
                  <a:schemeClr val="bg1">
                    <a:lumMod val="95000"/>
                  </a:schemeClr>
                </a:solidFill>
                <a:latin typeface="Times New Roman" panose="02020603050405020304" pitchFamily="18" charset="0"/>
                <a:cs typeface="Times New Roman" panose="02020603050405020304" pitchFamily="18" charset="0"/>
              </a:rPr>
              <a:t>he called for troops to fight the Midianites there were 32,000 who responded from the tribes of Manasseh, Asher, </a:t>
            </a:r>
            <a:r>
              <a:rPr lang="en-US" sz="3000" dirty="0" err="1">
                <a:solidFill>
                  <a:schemeClr val="bg1">
                    <a:lumMod val="95000"/>
                  </a:schemeClr>
                </a:solidFill>
                <a:latin typeface="Times New Roman" panose="02020603050405020304" pitchFamily="18" charset="0"/>
                <a:cs typeface="Times New Roman" panose="02020603050405020304" pitchFamily="18" charset="0"/>
              </a:rPr>
              <a:t>Zebulum</a:t>
            </a:r>
            <a:r>
              <a:rPr lang="en-US" sz="3000" dirty="0">
                <a:solidFill>
                  <a:schemeClr val="bg1">
                    <a:lumMod val="95000"/>
                  </a:schemeClr>
                </a:solidFill>
                <a:latin typeface="Times New Roman" panose="02020603050405020304" pitchFamily="18" charset="0"/>
                <a:cs typeface="Times New Roman" panose="02020603050405020304" pitchFamily="18" charset="0"/>
              </a:rPr>
              <a:t>, and Naphtali. </a:t>
            </a:r>
          </a:p>
        </p:txBody>
      </p:sp>
    </p:spTree>
    <p:extLst>
      <p:ext uri="{BB962C8B-B14F-4D97-AF65-F5344CB8AC3E}">
        <p14:creationId xmlns:p14="http://schemas.microsoft.com/office/powerpoint/2010/main" val="66009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755422"/>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Fourth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He </a:t>
            </a:r>
            <a:r>
              <a:rPr lang="en-US" sz="2800" dirty="0">
                <a:solidFill>
                  <a:schemeClr val="bg1">
                    <a:lumMod val="95000"/>
                  </a:schemeClr>
                </a:solidFill>
                <a:latin typeface="Times New Roman" panose="02020603050405020304" pitchFamily="18" charset="0"/>
                <a:cs typeface="Times New Roman" panose="02020603050405020304" pitchFamily="18" charset="0"/>
              </a:rPr>
              <a:t>was left with 300 men. Gideon armed his men with trumpets and empty pitchers containing lamps. </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All </a:t>
            </a:r>
            <a:r>
              <a:rPr lang="en-US" sz="2800" dirty="0">
                <a:solidFill>
                  <a:schemeClr val="bg1">
                    <a:lumMod val="95000"/>
                  </a:schemeClr>
                </a:solidFill>
                <a:latin typeface="Times New Roman" panose="02020603050405020304" pitchFamily="18" charset="0"/>
                <a:cs typeface="Times New Roman" panose="02020603050405020304" pitchFamily="18" charset="0"/>
              </a:rPr>
              <a:t>blew the trumpets and broke the pitchers at the same time. </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2800" dirty="0">
                <a:solidFill>
                  <a:schemeClr val="bg1">
                    <a:lumMod val="95000"/>
                  </a:schemeClr>
                </a:solidFill>
                <a:latin typeface="Times New Roman" panose="02020603050405020304" pitchFamily="18" charset="0"/>
                <a:cs typeface="Times New Roman" panose="02020603050405020304" pitchFamily="18" charset="0"/>
              </a:rPr>
              <a:t>enemy was taken by surprise and fled in panic.</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Gideon </a:t>
            </a:r>
            <a:r>
              <a:rPr lang="en-US" sz="2800" dirty="0">
                <a:solidFill>
                  <a:schemeClr val="bg1">
                    <a:lumMod val="95000"/>
                  </a:schemeClr>
                </a:solidFill>
                <a:latin typeface="Times New Roman" panose="02020603050405020304" pitchFamily="18" charset="0"/>
                <a:cs typeface="Times New Roman" panose="02020603050405020304" pitchFamily="18" charset="0"/>
              </a:rPr>
              <a:t>was invited to become the King of Israel but he would not listen to the proposal. He knew that God was Israel's King. </a:t>
            </a:r>
          </a:p>
        </p:txBody>
      </p:sp>
    </p:spTree>
    <p:extLst>
      <p:ext uri="{BB962C8B-B14F-4D97-AF65-F5344CB8AC3E}">
        <p14:creationId xmlns:p14="http://schemas.microsoft.com/office/powerpoint/2010/main" val="411852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755422"/>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Fifth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2800" dirty="0">
                <a:solidFill>
                  <a:schemeClr val="bg1">
                    <a:lumMod val="95000"/>
                  </a:schemeClr>
                </a:solidFill>
                <a:latin typeface="Times New Roman" panose="02020603050405020304" pitchFamily="18" charset="0"/>
                <a:cs typeface="Times New Roman" panose="02020603050405020304" pitchFamily="18" charset="0"/>
              </a:rPr>
              <a:t>Ammonites ravaged the tribes east of Jordan and Judah, Benjamin and Ephraim, west of Jordan. </a:t>
            </a:r>
          </a:p>
          <a:p>
            <a:pPr marL="457200" indent="-457200">
              <a:buFont typeface="Arial" panose="020B0604020202020204" pitchFamily="34" charset="0"/>
              <a:buChar char="•"/>
            </a:pP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When </a:t>
            </a:r>
            <a:r>
              <a:rPr lang="en-US" sz="2800" dirty="0">
                <a:solidFill>
                  <a:schemeClr val="bg1">
                    <a:lumMod val="95000"/>
                  </a:schemeClr>
                </a:solidFill>
                <a:latin typeface="Times New Roman" panose="02020603050405020304" pitchFamily="18" charset="0"/>
                <a:cs typeface="Times New Roman" panose="02020603050405020304" pitchFamily="18" charset="0"/>
              </a:rPr>
              <a:t>the children of Israel cried out for deliverance, God taunted them, telling them to cry to their heathen gods. </a:t>
            </a:r>
          </a:p>
          <a:p>
            <a:pPr marL="457200" indent="-457200">
              <a:buFont typeface="Arial" panose="020B0604020202020204" pitchFamily="34" charset="0"/>
              <a:buChar char="•"/>
            </a:pP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Finally </a:t>
            </a:r>
            <a:r>
              <a:rPr lang="en-US" sz="2800" dirty="0">
                <a:solidFill>
                  <a:schemeClr val="bg1">
                    <a:lumMod val="95000"/>
                  </a:schemeClr>
                </a:solidFill>
                <a:latin typeface="Times New Roman" panose="02020603050405020304" pitchFamily="18" charset="0"/>
                <a:cs typeface="Times New Roman" panose="02020603050405020304" pitchFamily="18" charset="0"/>
              </a:rPr>
              <a:t>the Israelites showed the fruit of repentance and put away the strange gods. </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God </a:t>
            </a:r>
            <a:r>
              <a:rPr lang="en-US" sz="2800" dirty="0">
                <a:solidFill>
                  <a:schemeClr val="bg1">
                    <a:lumMod val="95000"/>
                  </a:schemeClr>
                </a:solidFill>
                <a:latin typeface="Times New Roman" panose="02020603050405020304" pitchFamily="18" charset="0"/>
                <a:cs typeface="Times New Roman" panose="02020603050405020304" pitchFamily="18" charset="0"/>
              </a:rPr>
              <a:t>then raised up </a:t>
            </a:r>
            <a:r>
              <a:rPr lang="en-US" sz="2800" dirty="0" err="1">
                <a:solidFill>
                  <a:schemeClr val="bg1">
                    <a:lumMod val="95000"/>
                  </a:schemeClr>
                </a:solidFill>
                <a:latin typeface="Times New Roman" panose="02020603050405020304" pitchFamily="18" charset="0"/>
                <a:cs typeface="Times New Roman" panose="02020603050405020304" pitchFamily="18" charset="0"/>
              </a:rPr>
              <a:t>Jepthah</a:t>
            </a:r>
            <a:r>
              <a:rPr lang="en-US" sz="2800" dirty="0">
                <a:solidFill>
                  <a:schemeClr val="bg1">
                    <a:lumMod val="95000"/>
                  </a:schemeClr>
                </a:solidFill>
                <a:latin typeface="Times New Roman" panose="02020603050405020304" pitchFamily="18" charset="0"/>
                <a:cs typeface="Times New Roman" panose="02020603050405020304" pitchFamily="18" charset="0"/>
              </a:rPr>
              <a:t> to be their deliverer. </a:t>
            </a:r>
          </a:p>
        </p:txBody>
      </p:sp>
    </p:spTree>
    <p:extLst>
      <p:ext uri="{BB962C8B-B14F-4D97-AF65-F5344CB8AC3E}">
        <p14:creationId xmlns:p14="http://schemas.microsoft.com/office/powerpoint/2010/main" val="365855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4031873"/>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Sixth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2800" dirty="0">
                <a:solidFill>
                  <a:schemeClr val="bg1">
                    <a:lumMod val="95000"/>
                  </a:schemeClr>
                </a:solidFill>
                <a:latin typeface="Times New Roman" panose="02020603050405020304" pitchFamily="18" charset="0"/>
                <a:cs typeface="Times New Roman" panose="02020603050405020304" pitchFamily="18" charset="0"/>
              </a:rPr>
              <a:t>Philistines brought the last great oppression. </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They </a:t>
            </a:r>
            <a:r>
              <a:rPr lang="en-US" sz="2800" dirty="0">
                <a:solidFill>
                  <a:schemeClr val="bg1">
                    <a:lumMod val="95000"/>
                  </a:schemeClr>
                </a:solidFill>
                <a:latin typeface="Times New Roman" panose="02020603050405020304" pitchFamily="18" charset="0"/>
                <a:cs typeface="Times New Roman" panose="02020603050405020304" pitchFamily="18" charset="0"/>
              </a:rPr>
              <a:t>were able to impose their will on Israel for forty years, the longest of any of the oppressions.</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God's </a:t>
            </a:r>
            <a:r>
              <a:rPr lang="en-US" sz="2800" dirty="0">
                <a:solidFill>
                  <a:schemeClr val="bg1">
                    <a:lumMod val="95000"/>
                  </a:schemeClr>
                </a:solidFill>
                <a:latin typeface="Times New Roman" panose="02020603050405020304" pitchFamily="18" charset="0"/>
                <a:cs typeface="Times New Roman" panose="02020603050405020304" pitchFamily="18" charset="0"/>
              </a:rPr>
              <a:t>man to fight against the Philistines was Samson. </a:t>
            </a:r>
          </a:p>
        </p:txBody>
      </p:sp>
    </p:spTree>
    <p:extLst>
      <p:ext uri="{BB962C8B-B14F-4D97-AF65-F5344CB8AC3E}">
        <p14:creationId xmlns:p14="http://schemas.microsoft.com/office/powerpoint/2010/main" val="263198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4031873"/>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Sixth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Samson </a:t>
            </a:r>
            <a:r>
              <a:rPr lang="en-US" sz="2800" dirty="0">
                <a:solidFill>
                  <a:schemeClr val="bg1">
                    <a:lumMod val="95000"/>
                  </a:schemeClr>
                </a:solidFill>
                <a:latin typeface="Times New Roman" panose="02020603050405020304" pitchFamily="18" charset="0"/>
                <a:cs typeface="Times New Roman" panose="02020603050405020304" pitchFamily="18" charset="0"/>
              </a:rPr>
              <a:t>was to be a Nazarite. </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He </a:t>
            </a:r>
            <a:r>
              <a:rPr lang="en-US" sz="2800" dirty="0">
                <a:solidFill>
                  <a:schemeClr val="bg1">
                    <a:lumMod val="95000"/>
                  </a:schemeClr>
                </a:solidFill>
                <a:latin typeface="Times New Roman" panose="02020603050405020304" pitchFamily="18" charset="0"/>
                <a:cs typeface="Times New Roman" panose="02020603050405020304" pitchFamily="18" charset="0"/>
              </a:rPr>
              <a:t>was never to drink wine or strong drink, and never to cut his hair. </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He </a:t>
            </a:r>
            <a:r>
              <a:rPr lang="en-US" sz="2800" dirty="0">
                <a:solidFill>
                  <a:schemeClr val="bg1">
                    <a:lumMod val="95000"/>
                  </a:schemeClr>
                </a:solidFill>
                <a:latin typeface="Times New Roman" panose="02020603050405020304" pitchFamily="18" charset="0"/>
                <a:cs typeface="Times New Roman" panose="02020603050405020304" pitchFamily="18" charset="0"/>
              </a:rPr>
              <a:t>enjoyed great physical strength, but he proved to have a weak will.</a:t>
            </a:r>
          </a:p>
        </p:txBody>
      </p:sp>
    </p:spTree>
    <p:extLst>
      <p:ext uri="{BB962C8B-B14F-4D97-AF65-F5344CB8AC3E}">
        <p14:creationId xmlns:p14="http://schemas.microsoft.com/office/powerpoint/2010/main" val="292106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6186309"/>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Sixth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Some </a:t>
            </a:r>
            <a:r>
              <a:rPr lang="en-US" sz="2800" dirty="0">
                <a:solidFill>
                  <a:schemeClr val="bg1">
                    <a:lumMod val="95000"/>
                  </a:schemeClr>
                </a:solidFill>
                <a:latin typeface="Times New Roman" panose="02020603050405020304" pitchFamily="18" charset="0"/>
                <a:cs typeface="Times New Roman" panose="02020603050405020304" pitchFamily="18" charset="0"/>
              </a:rPr>
              <a:t>of his feats of strength were:</a:t>
            </a:r>
          </a:p>
          <a:p>
            <a:pPr marL="457200" indent="-457200">
              <a:buFont typeface="Arial" panose="020B0604020202020204" pitchFamily="34" charset="0"/>
              <a:buChar char="•"/>
            </a:pP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1</a:t>
            </a:r>
            <a:r>
              <a:rPr lang="en-US" sz="2800" dirty="0">
                <a:solidFill>
                  <a:schemeClr val="bg1">
                    <a:lumMod val="95000"/>
                  </a:schemeClr>
                </a:solidFill>
                <a:latin typeface="Times New Roman" panose="02020603050405020304" pitchFamily="18" charset="0"/>
                <a:cs typeface="Times New Roman" panose="02020603050405020304" pitchFamily="18" charset="0"/>
              </a:rPr>
              <a:t>. Killed a lion with his bare hands;</a:t>
            </a:r>
          </a:p>
          <a:p>
            <a:pPr marL="457200" indent="-457200">
              <a:buFont typeface="Arial" panose="020B0604020202020204" pitchFamily="34" charset="0"/>
              <a:buChar char="•"/>
            </a:pP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2</a:t>
            </a:r>
            <a:r>
              <a:rPr lang="en-US" sz="2800" dirty="0">
                <a:solidFill>
                  <a:schemeClr val="bg1">
                    <a:lumMod val="95000"/>
                  </a:schemeClr>
                </a:solidFill>
                <a:latin typeface="Times New Roman" panose="02020603050405020304" pitchFamily="18" charset="0"/>
                <a:cs typeface="Times New Roman" panose="02020603050405020304" pitchFamily="18" charset="0"/>
              </a:rPr>
              <a:t>. Slew thirty Philistines taking their changes of clothing;</a:t>
            </a:r>
          </a:p>
          <a:p>
            <a:pPr marL="457200" indent="-457200">
              <a:buFont typeface="Arial" panose="020B0604020202020204" pitchFamily="34" charset="0"/>
              <a:buChar char="•"/>
            </a:pP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3</a:t>
            </a:r>
            <a:r>
              <a:rPr lang="en-US" sz="2800" dirty="0">
                <a:solidFill>
                  <a:schemeClr val="bg1">
                    <a:lumMod val="95000"/>
                  </a:schemeClr>
                </a:solidFill>
                <a:latin typeface="Times New Roman" panose="02020603050405020304" pitchFamily="18" charset="0"/>
                <a:cs typeface="Times New Roman" panose="02020603050405020304" pitchFamily="18" charset="0"/>
              </a:rPr>
              <a:t>. Caught 300 fox and tied firebrands to their tales and burned the Philistine crops;</a:t>
            </a:r>
          </a:p>
          <a:p>
            <a:pPr marL="457200" indent="-457200">
              <a:buFont typeface="Arial" panose="020B0604020202020204" pitchFamily="34" charset="0"/>
              <a:buChar char="•"/>
            </a:pP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4</a:t>
            </a:r>
            <a:r>
              <a:rPr lang="en-US" sz="2800" dirty="0">
                <a:solidFill>
                  <a:schemeClr val="bg1">
                    <a:lumMod val="95000"/>
                  </a:schemeClr>
                </a:solidFill>
                <a:latin typeface="Times New Roman" panose="02020603050405020304" pitchFamily="18" charset="0"/>
                <a:cs typeface="Times New Roman" panose="02020603050405020304" pitchFamily="18" charset="0"/>
              </a:rPr>
              <a:t>. Killed 1,000 Philistines with the jawbone of an ass.</a:t>
            </a:r>
          </a:p>
        </p:txBody>
      </p:sp>
    </p:spTree>
    <p:extLst>
      <p:ext uri="{BB962C8B-B14F-4D97-AF65-F5344CB8AC3E}">
        <p14:creationId xmlns:p14="http://schemas.microsoft.com/office/powerpoint/2010/main" val="85922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6093976"/>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Sixth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Samson </a:t>
            </a:r>
            <a:r>
              <a:rPr lang="en-US" sz="3000" dirty="0">
                <a:solidFill>
                  <a:schemeClr val="bg1">
                    <a:lumMod val="95000"/>
                  </a:schemeClr>
                </a:solidFill>
                <a:latin typeface="Times New Roman" panose="02020603050405020304" pitchFamily="18" charset="0"/>
                <a:cs typeface="Times New Roman" panose="02020603050405020304" pitchFamily="18" charset="0"/>
              </a:rPr>
              <a:t>served as judge for twenty years until he fell victim to lust and sinned with a harlot (Judges 16:1-3).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He </a:t>
            </a:r>
            <a:r>
              <a:rPr lang="en-US" sz="3000" dirty="0">
                <a:solidFill>
                  <a:schemeClr val="bg1">
                    <a:lumMod val="95000"/>
                  </a:schemeClr>
                </a:solidFill>
                <a:latin typeface="Times New Roman" panose="02020603050405020304" pitchFamily="18" charset="0"/>
                <a:cs typeface="Times New Roman" panose="02020603050405020304" pitchFamily="18" charset="0"/>
              </a:rPr>
              <a:t>finally lost his hair, and was blinded and lost his strength.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Later</a:t>
            </a:r>
            <a:r>
              <a:rPr lang="en-US" sz="3000" dirty="0">
                <a:solidFill>
                  <a:schemeClr val="bg1">
                    <a:lumMod val="95000"/>
                  </a:schemeClr>
                </a:solidFill>
                <a:latin typeface="Times New Roman" panose="02020603050405020304" pitchFamily="18" charset="0"/>
                <a:cs typeface="Times New Roman" panose="02020603050405020304" pitchFamily="18" charset="0"/>
              </a:rPr>
              <a:t>, when his hair had grown out, he accomplished the great feat of pulling down the temple of the Philistines, killing them and himself.</a:t>
            </a:r>
          </a:p>
        </p:txBody>
      </p:sp>
    </p:spTree>
    <p:extLst>
      <p:ext uri="{BB962C8B-B14F-4D97-AF65-F5344CB8AC3E}">
        <p14:creationId xmlns:p14="http://schemas.microsoft.com/office/powerpoint/2010/main" val="144707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170646"/>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Civil Wars</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1</a:t>
            </a:r>
            <a:r>
              <a:rPr lang="en-US" sz="3000" dirty="0">
                <a:solidFill>
                  <a:schemeClr val="bg1">
                    <a:lumMod val="95000"/>
                  </a:schemeClr>
                </a:solidFill>
                <a:latin typeface="Times New Roman" panose="02020603050405020304" pitchFamily="18" charset="0"/>
                <a:cs typeface="Times New Roman" panose="02020603050405020304" pitchFamily="18" charset="0"/>
              </a:rPr>
              <a:t>. The Jealousy of Ephraim: (Judges 8:1-32).</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err="1">
                <a:solidFill>
                  <a:schemeClr val="bg1">
                    <a:lumMod val="95000"/>
                  </a:schemeClr>
                </a:solidFill>
                <a:latin typeface="Times New Roman" panose="02020603050405020304" pitchFamily="18" charset="0"/>
                <a:cs typeface="Times New Roman" panose="02020603050405020304" pitchFamily="18" charset="0"/>
              </a:rPr>
              <a:t>Ephraimites</a:t>
            </a:r>
            <a:r>
              <a:rPr lang="en-US" sz="3000" dirty="0">
                <a:solidFill>
                  <a:schemeClr val="bg1">
                    <a:lumMod val="95000"/>
                  </a:schemeClr>
                </a:solidFill>
                <a:latin typeface="Times New Roman" panose="02020603050405020304" pitchFamily="18" charset="0"/>
                <a:cs typeface="Times New Roman" panose="02020603050405020304" pitchFamily="18" charset="0"/>
              </a:rPr>
              <a:t> were jealous of Gideon and refused to give him and his men food when they were faint and weak.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When </a:t>
            </a:r>
            <a:r>
              <a:rPr lang="en-US" sz="3000" dirty="0">
                <a:solidFill>
                  <a:schemeClr val="bg1">
                    <a:lumMod val="95000"/>
                  </a:schemeClr>
                </a:solidFill>
                <a:latin typeface="Times New Roman" panose="02020603050405020304" pitchFamily="18" charset="0"/>
                <a:cs typeface="Times New Roman" panose="02020603050405020304" pitchFamily="18" charset="0"/>
              </a:rPr>
              <a:t>the battle against Midian was completed, Gideon fought and subdued the </a:t>
            </a:r>
            <a:r>
              <a:rPr lang="en-US" sz="3000" dirty="0" err="1">
                <a:solidFill>
                  <a:schemeClr val="bg1">
                    <a:lumMod val="95000"/>
                  </a:schemeClr>
                </a:solidFill>
                <a:latin typeface="Times New Roman" panose="02020603050405020304" pitchFamily="18" charset="0"/>
                <a:cs typeface="Times New Roman" panose="02020603050405020304" pitchFamily="18" charset="0"/>
              </a:rPr>
              <a:t>Ephraimites</a:t>
            </a:r>
            <a:r>
              <a:rPr lang="en-US" sz="3000" dirty="0">
                <a:solidFill>
                  <a:schemeClr val="bg1">
                    <a:lumMod val="95000"/>
                  </a:schemeClr>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This </a:t>
            </a:r>
            <a:r>
              <a:rPr lang="en-US" sz="3000" dirty="0">
                <a:solidFill>
                  <a:schemeClr val="bg1">
                    <a:lumMod val="95000"/>
                  </a:schemeClr>
                </a:solidFill>
                <a:latin typeface="Times New Roman" panose="02020603050405020304" pitchFamily="18" charset="0"/>
                <a:cs typeface="Times New Roman" panose="02020603050405020304" pitchFamily="18" charset="0"/>
              </a:rPr>
              <a:t>was the beginning of a deep-rooted division in Israel that finally ended in the division of the kingdom under Jeroboam and </a:t>
            </a:r>
            <a:r>
              <a:rPr lang="en-US" sz="3000" dirty="0" err="1">
                <a:solidFill>
                  <a:schemeClr val="bg1">
                    <a:lumMod val="95000"/>
                  </a:schemeClr>
                </a:solidFill>
                <a:latin typeface="Times New Roman" panose="02020603050405020304" pitchFamily="18" charset="0"/>
                <a:cs typeface="Times New Roman" panose="02020603050405020304" pitchFamily="18" charset="0"/>
              </a:rPr>
              <a:t>Rehoboam</a:t>
            </a:r>
            <a:r>
              <a:rPr lang="en-US" sz="3000" dirty="0">
                <a:solidFill>
                  <a:schemeClr val="bg1">
                    <a:lumMod val="9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477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632311"/>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Civil Wars</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2</a:t>
            </a:r>
            <a:r>
              <a:rPr lang="en-US" sz="3000" dirty="0">
                <a:solidFill>
                  <a:schemeClr val="bg1">
                    <a:lumMod val="95000"/>
                  </a:schemeClr>
                </a:solidFill>
                <a:latin typeface="Times New Roman" panose="02020603050405020304" pitchFamily="18" charset="0"/>
                <a:cs typeface="Times New Roman" panose="02020603050405020304" pitchFamily="18" charset="0"/>
              </a:rPr>
              <a:t>. Abimelech: (Judges 9:1-52).</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Abimelech's </a:t>
            </a:r>
            <a:r>
              <a:rPr lang="en-US" sz="3000" dirty="0">
                <a:solidFill>
                  <a:schemeClr val="bg1">
                    <a:lumMod val="95000"/>
                  </a:schemeClr>
                </a:solidFill>
                <a:latin typeface="Times New Roman" panose="02020603050405020304" pitchFamily="18" charset="0"/>
                <a:cs typeface="Times New Roman" panose="02020603050405020304" pitchFamily="18" charset="0"/>
              </a:rPr>
              <a:t>ambition to set up a dynasty led to a civil war.</a:t>
            </a:r>
          </a:p>
          <a:p>
            <a:pPr marL="457200" indent="-457200">
              <a:buFont typeface="Arial" panose="020B0604020202020204" pitchFamily="34" charset="0"/>
              <a:buChar char="•"/>
            </a:pPr>
            <a:endParaRPr lang="en-US" sz="30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3</a:t>
            </a:r>
            <a:r>
              <a:rPr lang="en-US" sz="3000" dirty="0">
                <a:solidFill>
                  <a:schemeClr val="bg1">
                    <a:lumMod val="95000"/>
                  </a:schemeClr>
                </a:solidFill>
                <a:latin typeface="Times New Roman" panose="02020603050405020304" pitchFamily="18" charset="0"/>
                <a:cs typeface="Times New Roman" panose="02020603050405020304" pitchFamily="18" charset="0"/>
              </a:rPr>
              <a:t>. The Second Jealousy of Ephraim: (Judges 12:1-7).</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Ephraim </a:t>
            </a:r>
            <a:r>
              <a:rPr lang="en-US" sz="3000" dirty="0">
                <a:solidFill>
                  <a:schemeClr val="bg1">
                    <a:lumMod val="95000"/>
                  </a:schemeClr>
                </a:solidFill>
                <a:latin typeface="Times New Roman" panose="02020603050405020304" pitchFamily="18" charset="0"/>
                <a:cs typeface="Times New Roman" panose="02020603050405020304" pitchFamily="18" charset="0"/>
              </a:rPr>
              <a:t>was jealous again following Jephthah's victory over the Ammonites.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This </a:t>
            </a:r>
            <a:r>
              <a:rPr lang="en-US" sz="3000" dirty="0">
                <a:solidFill>
                  <a:schemeClr val="bg1">
                    <a:lumMod val="95000"/>
                  </a:schemeClr>
                </a:solidFill>
                <a:latin typeface="Times New Roman" panose="02020603050405020304" pitchFamily="18" charset="0"/>
                <a:cs typeface="Times New Roman" panose="02020603050405020304" pitchFamily="18" charset="0"/>
              </a:rPr>
              <a:t>terminated in the slaughter of the </a:t>
            </a:r>
            <a:r>
              <a:rPr lang="en-US" sz="3000" dirty="0" err="1">
                <a:solidFill>
                  <a:schemeClr val="bg1">
                    <a:lumMod val="95000"/>
                  </a:schemeClr>
                </a:solidFill>
                <a:latin typeface="Times New Roman" panose="02020603050405020304" pitchFamily="18" charset="0"/>
                <a:cs typeface="Times New Roman" panose="02020603050405020304" pitchFamily="18" charset="0"/>
              </a:rPr>
              <a:t>Ephraimites</a:t>
            </a:r>
            <a:r>
              <a:rPr lang="en-US" sz="3000" dirty="0">
                <a:solidFill>
                  <a:schemeClr val="bg1">
                    <a:lumMod val="95000"/>
                  </a:schemeClr>
                </a:solidFill>
                <a:latin typeface="Times New Roman" panose="02020603050405020304" pitchFamily="18" charset="0"/>
                <a:cs typeface="Times New Roman" panose="02020603050405020304" pitchFamily="18" charset="0"/>
              </a:rPr>
              <a:t> who could not say "Shibboleth."</a:t>
            </a:r>
          </a:p>
        </p:txBody>
      </p:sp>
    </p:spTree>
    <p:extLst>
      <p:ext uri="{BB962C8B-B14F-4D97-AF65-F5344CB8AC3E}">
        <p14:creationId xmlns:p14="http://schemas.microsoft.com/office/powerpoint/2010/main" val="76297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4708981"/>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Civil Wars</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4</a:t>
            </a:r>
            <a:r>
              <a:rPr lang="en-US" sz="3000" dirty="0">
                <a:solidFill>
                  <a:schemeClr val="bg1">
                    <a:lumMod val="95000"/>
                  </a:schemeClr>
                </a:solidFill>
                <a:latin typeface="Times New Roman" panose="02020603050405020304" pitchFamily="18" charset="0"/>
                <a:cs typeface="Times New Roman" panose="02020603050405020304" pitchFamily="18" charset="0"/>
              </a:rPr>
              <a:t>. The Punishment Of Benjamin: (Judges 19 - 21).</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tribe of Benjamin was severely punished because of a lewd crime.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entire tribe was almost destroyed because of this.</a:t>
            </a:r>
          </a:p>
        </p:txBody>
      </p:sp>
    </p:spTree>
    <p:extLst>
      <p:ext uri="{BB962C8B-B14F-4D97-AF65-F5344CB8AC3E}">
        <p14:creationId xmlns:p14="http://schemas.microsoft.com/office/powerpoint/2010/main" val="25400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4247317"/>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First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people of Israel served the Lord as long as Joshua lived and also as long as the elders lived who saw the miracles of God under the ministry of Joshua (Judges 2:7).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However</a:t>
            </a:r>
            <a:r>
              <a:rPr lang="en-US" sz="3000" dirty="0">
                <a:solidFill>
                  <a:schemeClr val="bg1">
                    <a:lumMod val="95000"/>
                  </a:schemeClr>
                </a:solidFill>
                <a:latin typeface="Times New Roman" panose="02020603050405020304" pitchFamily="18" charset="0"/>
                <a:cs typeface="Times New Roman" panose="02020603050405020304" pitchFamily="18" charset="0"/>
              </a:rPr>
              <a:t>, soon after they began their decline into </a:t>
            </a:r>
            <a:r>
              <a:rPr lang="en-US" sz="3000" dirty="0" err="1">
                <a:solidFill>
                  <a:schemeClr val="bg1">
                    <a:lumMod val="95000"/>
                  </a:schemeClr>
                </a:solidFill>
                <a:latin typeface="Times New Roman" panose="02020603050405020304" pitchFamily="18" charset="0"/>
                <a:cs typeface="Times New Roman" panose="02020603050405020304" pitchFamily="18" charset="0"/>
              </a:rPr>
              <a:t>Apostacy</a:t>
            </a:r>
            <a:r>
              <a:rPr lang="en-US" sz="3000" dirty="0" smtClean="0">
                <a:solidFill>
                  <a:schemeClr val="bg1">
                    <a:lumMod val="95000"/>
                  </a:schemeClr>
                </a:solidFill>
                <a:latin typeface="Times New Roman" panose="02020603050405020304" pitchFamily="18" charset="0"/>
                <a:cs typeface="Times New Roman" panose="02020603050405020304" pitchFamily="18" charset="0"/>
              </a:rPr>
              <a:t>.</a:t>
            </a:r>
            <a:endParaRPr lang="en-US" sz="30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51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170646"/>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First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This </a:t>
            </a:r>
            <a:r>
              <a:rPr lang="en-US" sz="3000" dirty="0">
                <a:solidFill>
                  <a:schemeClr val="bg1">
                    <a:lumMod val="95000"/>
                  </a:schemeClr>
                </a:solidFill>
                <a:latin typeface="Times New Roman" panose="02020603050405020304" pitchFamily="18" charset="0"/>
                <a:cs typeface="Times New Roman" panose="02020603050405020304" pitchFamily="18" charset="0"/>
              </a:rPr>
              <a:t>was an invasion from Mesopotamia and the name of the leader was </a:t>
            </a:r>
            <a:r>
              <a:rPr lang="en-US" sz="3000" dirty="0" err="1">
                <a:solidFill>
                  <a:schemeClr val="bg1">
                    <a:lumMod val="95000"/>
                  </a:schemeClr>
                </a:solidFill>
                <a:latin typeface="Times New Roman" panose="02020603050405020304" pitchFamily="18" charset="0"/>
                <a:cs typeface="Times New Roman" panose="02020603050405020304" pitchFamily="18" charset="0"/>
              </a:rPr>
              <a:t>Cushan</a:t>
            </a:r>
            <a:r>
              <a:rPr lang="en-US" sz="3000" dirty="0">
                <a:solidFill>
                  <a:schemeClr val="bg1">
                    <a:lumMod val="95000"/>
                  </a:schemeClr>
                </a:solidFill>
                <a:latin typeface="Times New Roman" panose="02020603050405020304" pitchFamily="18" charset="0"/>
                <a:cs typeface="Times New Roman" panose="02020603050405020304" pitchFamily="18" charset="0"/>
              </a:rPr>
              <a:t> </a:t>
            </a:r>
            <a:r>
              <a:rPr lang="en-US" sz="3000" dirty="0" err="1">
                <a:solidFill>
                  <a:schemeClr val="bg1">
                    <a:lumMod val="95000"/>
                  </a:schemeClr>
                </a:solidFill>
                <a:latin typeface="Times New Roman" panose="02020603050405020304" pitchFamily="18" charset="0"/>
                <a:cs typeface="Times New Roman" panose="02020603050405020304" pitchFamily="18" charset="0"/>
              </a:rPr>
              <a:t>Rishathaim</a:t>
            </a:r>
            <a:r>
              <a:rPr lang="en-US" sz="3000" dirty="0">
                <a:solidFill>
                  <a:schemeClr val="bg1">
                    <a:lumMod val="95000"/>
                  </a:schemeClr>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He </a:t>
            </a:r>
            <a:r>
              <a:rPr lang="en-US" sz="3000" dirty="0">
                <a:solidFill>
                  <a:schemeClr val="bg1">
                    <a:lumMod val="95000"/>
                  </a:schemeClr>
                </a:solidFill>
                <a:latin typeface="Times New Roman" panose="02020603050405020304" pitchFamily="18" charset="0"/>
                <a:cs typeface="Times New Roman" panose="02020603050405020304" pitchFamily="18" charset="0"/>
              </a:rPr>
              <a:t>was the only oppressor who came from such a distant land.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During </a:t>
            </a:r>
            <a:r>
              <a:rPr lang="en-US" sz="3000" dirty="0">
                <a:solidFill>
                  <a:schemeClr val="bg1">
                    <a:lumMod val="95000"/>
                  </a:schemeClr>
                </a:solidFill>
                <a:latin typeface="Times New Roman" panose="02020603050405020304" pitchFamily="18" charset="0"/>
                <a:cs typeface="Times New Roman" panose="02020603050405020304" pitchFamily="18" charset="0"/>
              </a:rPr>
              <a:t>this first servitude the Israelites were kept in bondage for a period of eight years.</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deliver was </a:t>
            </a:r>
            <a:r>
              <a:rPr lang="en-US" sz="3000" dirty="0" err="1">
                <a:solidFill>
                  <a:schemeClr val="bg1">
                    <a:lumMod val="95000"/>
                  </a:schemeClr>
                </a:solidFill>
                <a:latin typeface="Times New Roman" panose="02020603050405020304" pitchFamily="18" charset="0"/>
                <a:cs typeface="Times New Roman" panose="02020603050405020304" pitchFamily="18" charset="0"/>
              </a:rPr>
              <a:t>Othniel</a:t>
            </a:r>
            <a:r>
              <a:rPr lang="en-US" sz="3000" dirty="0">
                <a:solidFill>
                  <a:schemeClr val="bg1">
                    <a:lumMod val="95000"/>
                  </a:schemeClr>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first judge was a younger brother of Caleb (Joshua 15:17). </a:t>
            </a:r>
          </a:p>
        </p:txBody>
      </p:sp>
    </p:spTree>
    <p:extLst>
      <p:ext uri="{BB962C8B-B14F-4D97-AF65-F5344CB8AC3E}">
        <p14:creationId xmlns:p14="http://schemas.microsoft.com/office/powerpoint/2010/main" val="302593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4708981"/>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Second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second nation to oppress Israel was the nation, Moab.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Moab </a:t>
            </a:r>
            <a:r>
              <a:rPr lang="en-US" sz="3000" dirty="0">
                <a:solidFill>
                  <a:schemeClr val="bg1">
                    <a:lumMod val="95000"/>
                  </a:schemeClr>
                </a:solidFill>
                <a:latin typeface="Times New Roman" panose="02020603050405020304" pitchFamily="18" charset="0"/>
                <a:cs typeface="Times New Roman" panose="02020603050405020304" pitchFamily="18" charset="0"/>
              </a:rPr>
              <a:t>lay immediately across the Dead Sea from Judah.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It </a:t>
            </a:r>
            <a:r>
              <a:rPr lang="en-US" sz="3000" dirty="0">
                <a:solidFill>
                  <a:schemeClr val="bg1">
                    <a:lumMod val="95000"/>
                  </a:schemeClr>
                </a:solidFill>
                <a:latin typeface="Times New Roman" panose="02020603050405020304" pitchFamily="18" charset="0"/>
                <a:cs typeface="Times New Roman" panose="02020603050405020304" pitchFamily="18" charset="0"/>
              </a:rPr>
              <a:t>was their king, </a:t>
            </a:r>
            <a:r>
              <a:rPr lang="en-US" sz="3000" dirty="0" err="1">
                <a:solidFill>
                  <a:schemeClr val="bg1">
                    <a:lumMod val="95000"/>
                  </a:schemeClr>
                </a:solidFill>
                <a:latin typeface="Times New Roman" panose="02020603050405020304" pitchFamily="18" charset="0"/>
                <a:cs typeface="Times New Roman" panose="02020603050405020304" pitchFamily="18" charset="0"/>
              </a:rPr>
              <a:t>Balek</a:t>
            </a:r>
            <a:r>
              <a:rPr lang="en-US" sz="3000" dirty="0">
                <a:solidFill>
                  <a:schemeClr val="bg1">
                    <a:lumMod val="95000"/>
                  </a:schemeClr>
                </a:solidFill>
                <a:latin typeface="Times New Roman" panose="02020603050405020304" pitchFamily="18" charset="0"/>
                <a:cs typeface="Times New Roman" panose="02020603050405020304" pitchFamily="18" charset="0"/>
              </a:rPr>
              <a:t>, who had brought Balaam from the north to curse Israel. </a:t>
            </a:r>
          </a:p>
        </p:txBody>
      </p:sp>
    </p:spTree>
    <p:extLst>
      <p:ext uri="{BB962C8B-B14F-4D97-AF65-F5344CB8AC3E}">
        <p14:creationId xmlns:p14="http://schemas.microsoft.com/office/powerpoint/2010/main" val="125173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4247317"/>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Second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This </a:t>
            </a:r>
            <a:r>
              <a:rPr lang="en-US" sz="3000" dirty="0">
                <a:solidFill>
                  <a:schemeClr val="bg1">
                    <a:lumMod val="95000"/>
                  </a:schemeClr>
                </a:solidFill>
                <a:latin typeface="Times New Roman" panose="02020603050405020304" pitchFamily="18" charset="0"/>
                <a:cs typeface="Times New Roman" panose="02020603050405020304" pitchFamily="18" charset="0"/>
              </a:rPr>
              <a:t>servitude continued for eighteen years.</a:t>
            </a:r>
          </a:p>
          <a:p>
            <a:pPr marL="457200" indent="-457200">
              <a:buFont typeface="Arial" panose="020B0604020202020204" pitchFamily="34" charset="0"/>
              <a:buChar char="•"/>
            </a:pPr>
            <a:endParaRPr lang="en-US" sz="30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king of the Moabites was </a:t>
            </a:r>
            <a:r>
              <a:rPr lang="en-US" sz="3000" dirty="0" err="1">
                <a:solidFill>
                  <a:schemeClr val="bg1">
                    <a:lumMod val="95000"/>
                  </a:schemeClr>
                </a:solidFill>
                <a:latin typeface="Times New Roman" panose="02020603050405020304" pitchFamily="18" charset="0"/>
                <a:cs typeface="Times New Roman" panose="02020603050405020304" pitchFamily="18" charset="0"/>
              </a:rPr>
              <a:t>Eglon</a:t>
            </a:r>
            <a:r>
              <a:rPr lang="en-US" sz="3000" dirty="0">
                <a:solidFill>
                  <a:schemeClr val="bg1">
                    <a:lumMod val="95000"/>
                  </a:schemeClr>
                </a:solidFill>
                <a:latin typeface="Times New Roman" panose="02020603050405020304" pitchFamily="18" charset="0"/>
                <a:cs typeface="Times New Roman" panose="02020603050405020304" pitchFamily="18" charset="0"/>
              </a:rPr>
              <a:t>, who was a very fat man.</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When </a:t>
            </a:r>
            <a:r>
              <a:rPr lang="en-US" sz="3000" dirty="0">
                <a:solidFill>
                  <a:schemeClr val="bg1">
                    <a:lumMod val="95000"/>
                  </a:schemeClr>
                </a:solidFill>
                <a:latin typeface="Times New Roman" panose="02020603050405020304" pitchFamily="18" charset="0"/>
                <a:cs typeface="Times New Roman" panose="02020603050405020304" pitchFamily="18" charset="0"/>
              </a:rPr>
              <a:t>Israel cried to God for help, the Lord raised up another deliverer, Ehud of Benjamin. </a:t>
            </a:r>
          </a:p>
        </p:txBody>
      </p:sp>
    </p:spTree>
    <p:extLst>
      <p:ext uri="{BB962C8B-B14F-4D97-AF65-F5344CB8AC3E}">
        <p14:creationId xmlns:p14="http://schemas.microsoft.com/office/powerpoint/2010/main" val="343255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6093976"/>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Third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a:solidFill>
                  <a:schemeClr val="bg1">
                    <a:lumMod val="95000"/>
                  </a:schemeClr>
                </a:solidFill>
                <a:latin typeface="Times New Roman" panose="02020603050405020304" pitchFamily="18" charset="0"/>
                <a:cs typeface="Times New Roman" panose="02020603050405020304" pitchFamily="18" charset="0"/>
              </a:rPr>
              <a:t>The third oppression came from the Canaanites within Palestine, whom the Israelites should have driven out in the first place.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err="1" smtClean="0">
                <a:solidFill>
                  <a:schemeClr val="bg1">
                    <a:lumMod val="95000"/>
                  </a:schemeClr>
                </a:solidFill>
                <a:latin typeface="Times New Roman" panose="02020603050405020304" pitchFamily="18" charset="0"/>
                <a:cs typeface="Times New Roman" panose="02020603050405020304" pitchFamily="18" charset="0"/>
              </a:rPr>
              <a:t>Jabin</a:t>
            </a:r>
            <a:r>
              <a:rPr lang="en-US" sz="3000" dirty="0">
                <a:solidFill>
                  <a:schemeClr val="bg1">
                    <a:lumMod val="95000"/>
                  </a:schemeClr>
                </a:solidFill>
                <a:latin typeface="Times New Roman" panose="02020603050405020304" pitchFamily="18" charset="0"/>
                <a:cs typeface="Times New Roman" panose="02020603050405020304" pitchFamily="18" charset="0"/>
              </a:rPr>
              <a:t>, king of </a:t>
            </a:r>
            <a:r>
              <a:rPr lang="en-US" sz="3000" dirty="0" err="1">
                <a:solidFill>
                  <a:schemeClr val="bg1">
                    <a:lumMod val="95000"/>
                  </a:schemeClr>
                </a:solidFill>
                <a:latin typeface="Times New Roman" panose="02020603050405020304" pitchFamily="18" charset="0"/>
                <a:cs typeface="Times New Roman" panose="02020603050405020304" pitchFamily="18" charset="0"/>
              </a:rPr>
              <a:t>Hazor</a:t>
            </a:r>
            <a:r>
              <a:rPr lang="en-US" sz="3000" dirty="0">
                <a:solidFill>
                  <a:schemeClr val="bg1">
                    <a:lumMod val="95000"/>
                  </a:schemeClr>
                </a:solidFill>
                <a:latin typeface="Times New Roman" panose="02020603050405020304" pitchFamily="18" charset="0"/>
                <a:cs typeface="Times New Roman" panose="02020603050405020304" pitchFamily="18" charset="0"/>
              </a:rPr>
              <a:t>, was the leader, and </a:t>
            </a:r>
            <a:r>
              <a:rPr lang="en-US" sz="3000" dirty="0" err="1">
                <a:solidFill>
                  <a:schemeClr val="bg1">
                    <a:lumMod val="95000"/>
                  </a:schemeClr>
                </a:solidFill>
                <a:latin typeface="Times New Roman" panose="02020603050405020304" pitchFamily="18" charset="0"/>
                <a:cs typeface="Times New Roman" panose="02020603050405020304" pitchFamily="18" charset="0"/>
              </a:rPr>
              <a:t>Sisera</a:t>
            </a:r>
            <a:r>
              <a:rPr lang="en-US" sz="3000" dirty="0">
                <a:solidFill>
                  <a:schemeClr val="bg1">
                    <a:lumMod val="95000"/>
                  </a:schemeClr>
                </a:solidFill>
                <a:latin typeface="Times New Roman" panose="02020603050405020304" pitchFamily="18" charset="0"/>
                <a:cs typeface="Times New Roman" panose="02020603050405020304" pitchFamily="18" charset="0"/>
              </a:rPr>
              <a:t> was his general.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city of </a:t>
            </a:r>
            <a:r>
              <a:rPr lang="en-US" sz="3000" dirty="0" err="1">
                <a:solidFill>
                  <a:schemeClr val="bg1">
                    <a:lumMod val="95000"/>
                  </a:schemeClr>
                </a:solidFill>
                <a:latin typeface="Times New Roman" panose="02020603050405020304" pitchFamily="18" charset="0"/>
                <a:cs typeface="Times New Roman" panose="02020603050405020304" pitchFamily="18" charset="0"/>
              </a:rPr>
              <a:t>Hazor</a:t>
            </a:r>
            <a:r>
              <a:rPr lang="en-US" sz="3000" dirty="0">
                <a:solidFill>
                  <a:schemeClr val="bg1">
                    <a:lumMod val="95000"/>
                  </a:schemeClr>
                </a:solidFill>
                <a:latin typeface="Times New Roman" panose="02020603050405020304" pitchFamily="18" charset="0"/>
                <a:cs typeface="Times New Roman" panose="02020603050405020304" pitchFamily="18" charset="0"/>
              </a:rPr>
              <a:t> had been defeated by Joshua but again had become strong.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err="1" smtClean="0">
                <a:solidFill>
                  <a:schemeClr val="bg1">
                    <a:lumMod val="95000"/>
                  </a:schemeClr>
                </a:solidFill>
                <a:latin typeface="Times New Roman" panose="02020603050405020304" pitchFamily="18" charset="0"/>
                <a:cs typeface="Times New Roman" panose="02020603050405020304" pitchFamily="18" charset="0"/>
              </a:rPr>
              <a:t>Sisera</a:t>
            </a:r>
            <a:r>
              <a:rPr lang="en-US" sz="30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3000" dirty="0">
                <a:solidFill>
                  <a:schemeClr val="bg1">
                    <a:lumMod val="95000"/>
                  </a:schemeClr>
                </a:solidFill>
                <a:latin typeface="Times New Roman" panose="02020603050405020304" pitchFamily="18" charset="0"/>
                <a:cs typeface="Times New Roman" panose="02020603050405020304" pitchFamily="18" charset="0"/>
              </a:rPr>
              <a:t>had 900 chariots of iron. </a:t>
            </a:r>
          </a:p>
        </p:txBody>
      </p:sp>
    </p:spTree>
    <p:extLst>
      <p:ext uri="{BB962C8B-B14F-4D97-AF65-F5344CB8AC3E}">
        <p14:creationId xmlns:p14="http://schemas.microsoft.com/office/powerpoint/2010/main" val="27978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632311"/>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Third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This </a:t>
            </a:r>
            <a:r>
              <a:rPr lang="en-US" sz="3000" dirty="0">
                <a:solidFill>
                  <a:schemeClr val="bg1">
                    <a:lumMod val="95000"/>
                  </a:schemeClr>
                </a:solidFill>
                <a:latin typeface="Times New Roman" panose="02020603050405020304" pitchFamily="18" charset="0"/>
                <a:cs typeface="Times New Roman" panose="02020603050405020304" pitchFamily="18" charset="0"/>
              </a:rPr>
              <a:t>time Israel's deliverer was a woman.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Deborah </a:t>
            </a:r>
            <a:r>
              <a:rPr lang="en-US" sz="3000" dirty="0">
                <a:solidFill>
                  <a:schemeClr val="bg1">
                    <a:lumMod val="95000"/>
                  </a:schemeClr>
                </a:solidFill>
                <a:latin typeface="Times New Roman" panose="02020603050405020304" pitchFamily="18" charset="0"/>
                <a:cs typeface="Times New Roman" panose="02020603050405020304" pitchFamily="18" charset="0"/>
              </a:rPr>
              <a:t>was both a judge and a prophetess (Judges 4:4).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people came to her for counsel.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She </a:t>
            </a:r>
            <a:r>
              <a:rPr lang="en-US" sz="3000" dirty="0">
                <a:solidFill>
                  <a:schemeClr val="bg1">
                    <a:lumMod val="95000"/>
                  </a:schemeClr>
                </a:solidFill>
                <a:latin typeface="Times New Roman" panose="02020603050405020304" pitchFamily="18" charset="0"/>
                <a:cs typeface="Times New Roman" panose="02020603050405020304" pitchFamily="18" charset="0"/>
              </a:rPr>
              <a:t>received people under a palm tree between Ramah and Bethel, some sixty miles south of where the battle with </a:t>
            </a:r>
            <a:r>
              <a:rPr lang="en-US" sz="3000" dirty="0" err="1">
                <a:solidFill>
                  <a:schemeClr val="bg1">
                    <a:lumMod val="95000"/>
                  </a:schemeClr>
                </a:solidFill>
                <a:latin typeface="Times New Roman" panose="02020603050405020304" pitchFamily="18" charset="0"/>
                <a:cs typeface="Times New Roman" panose="02020603050405020304" pitchFamily="18" charset="0"/>
              </a:rPr>
              <a:t>Sisera</a:t>
            </a:r>
            <a:r>
              <a:rPr lang="en-US" sz="3000" dirty="0">
                <a:solidFill>
                  <a:schemeClr val="bg1">
                    <a:lumMod val="95000"/>
                  </a:schemeClr>
                </a:solidFill>
                <a:latin typeface="Times New Roman" panose="02020603050405020304" pitchFamily="18" charset="0"/>
                <a:cs typeface="Times New Roman" panose="02020603050405020304" pitchFamily="18" charset="0"/>
              </a:rPr>
              <a:t> would take place. </a:t>
            </a:r>
          </a:p>
        </p:txBody>
      </p:sp>
    </p:spTree>
    <p:extLst>
      <p:ext uri="{BB962C8B-B14F-4D97-AF65-F5344CB8AC3E}">
        <p14:creationId xmlns:p14="http://schemas.microsoft.com/office/powerpoint/2010/main" val="317168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5632311"/>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Third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She </a:t>
            </a:r>
            <a:r>
              <a:rPr lang="en-US" sz="3000" dirty="0">
                <a:solidFill>
                  <a:schemeClr val="bg1">
                    <a:lumMod val="95000"/>
                  </a:schemeClr>
                </a:solidFill>
                <a:latin typeface="Times New Roman" panose="02020603050405020304" pitchFamily="18" charset="0"/>
                <a:cs typeface="Times New Roman" panose="02020603050405020304" pitchFamily="18" charset="0"/>
              </a:rPr>
              <a:t>called Barak who lived in the north in </a:t>
            </a:r>
            <a:r>
              <a:rPr lang="en-US" sz="3000" dirty="0" err="1">
                <a:solidFill>
                  <a:schemeClr val="bg1">
                    <a:lumMod val="95000"/>
                  </a:schemeClr>
                </a:solidFill>
                <a:latin typeface="Times New Roman" panose="02020603050405020304" pitchFamily="18" charset="0"/>
                <a:cs typeface="Times New Roman" panose="02020603050405020304" pitchFamily="18" charset="0"/>
              </a:rPr>
              <a:t>Kedesh</a:t>
            </a:r>
            <a:r>
              <a:rPr lang="en-US" sz="3000" dirty="0">
                <a:solidFill>
                  <a:schemeClr val="bg1">
                    <a:lumMod val="95000"/>
                  </a:schemeClr>
                </a:solidFill>
                <a:latin typeface="Times New Roman" panose="02020603050405020304" pitchFamily="18" charset="0"/>
                <a:cs typeface="Times New Roman" panose="02020603050405020304" pitchFamily="18" charset="0"/>
              </a:rPr>
              <a:t> of Naphtali.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She </a:t>
            </a:r>
            <a:r>
              <a:rPr lang="en-US" sz="3000" dirty="0">
                <a:solidFill>
                  <a:schemeClr val="bg1">
                    <a:lumMod val="95000"/>
                  </a:schemeClr>
                </a:solidFill>
                <a:latin typeface="Times New Roman" panose="02020603050405020304" pitchFamily="18" charset="0"/>
                <a:cs typeface="Times New Roman" panose="02020603050405020304" pitchFamily="18" charset="0"/>
              </a:rPr>
              <a:t>instructed him to raise an army of 10,000 men from </a:t>
            </a:r>
            <a:r>
              <a:rPr lang="en-US" sz="3000" dirty="0" err="1">
                <a:solidFill>
                  <a:schemeClr val="bg1">
                    <a:lumMod val="95000"/>
                  </a:schemeClr>
                </a:solidFill>
                <a:latin typeface="Times New Roman" panose="02020603050405020304" pitchFamily="18" charset="0"/>
                <a:cs typeface="Times New Roman" panose="02020603050405020304" pitchFamily="18" charset="0"/>
              </a:rPr>
              <a:t>Zebulum</a:t>
            </a:r>
            <a:r>
              <a:rPr lang="en-US" sz="3000" dirty="0">
                <a:solidFill>
                  <a:schemeClr val="bg1">
                    <a:lumMod val="95000"/>
                  </a:schemeClr>
                </a:solidFill>
                <a:latin typeface="Times New Roman" panose="02020603050405020304" pitchFamily="18" charset="0"/>
                <a:cs typeface="Times New Roman" panose="02020603050405020304" pitchFamily="18" charset="0"/>
              </a:rPr>
              <a:t> and Naphtali and to fight </a:t>
            </a:r>
            <a:r>
              <a:rPr lang="en-US" sz="3000" dirty="0" err="1">
                <a:solidFill>
                  <a:schemeClr val="bg1">
                    <a:lumMod val="95000"/>
                  </a:schemeClr>
                </a:solidFill>
                <a:latin typeface="Times New Roman" panose="02020603050405020304" pitchFamily="18" charset="0"/>
                <a:cs typeface="Times New Roman" panose="02020603050405020304" pitchFamily="18" charset="0"/>
              </a:rPr>
              <a:t>Sisera</a:t>
            </a:r>
            <a:r>
              <a:rPr lang="en-US" sz="3000" dirty="0">
                <a:solidFill>
                  <a:schemeClr val="bg1">
                    <a:lumMod val="95000"/>
                  </a:schemeClr>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Barak </a:t>
            </a:r>
            <a:r>
              <a:rPr lang="en-US" sz="3000" dirty="0">
                <a:solidFill>
                  <a:schemeClr val="bg1">
                    <a:lumMod val="95000"/>
                  </a:schemeClr>
                </a:solidFill>
                <a:latin typeface="Times New Roman" panose="02020603050405020304" pitchFamily="18" charset="0"/>
                <a:cs typeface="Times New Roman" panose="02020603050405020304" pitchFamily="18" charset="0"/>
              </a:rPr>
              <a:t>agreed to do so if she would go with him.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Deborah </a:t>
            </a:r>
            <a:r>
              <a:rPr lang="en-US" sz="3000" dirty="0">
                <a:solidFill>
                  <a:schemeClr val="bg1">
                    <a:lumMod val="95000"/>
                  </a:schemeClr>
                </a:solidFill>
                <a:latin typeface="Times New Roman" panose="02020603050405020304" pitchFamily="18" charset="0"/>
                <a:cs typeface="Times New Roman" panose="02020603050405020304" pitchFamily="18" charset="0"/>
              </a:rPr>
              <a:t>consented and they fought </a:t>
            </a:r>
            <a:r>
              <a:rPr lang="en-US" sz="3000" dirty="0" err="1">
                <a:solidFill>
                  <a:schemeClr val="bg1">
                    <a:lumMod val="95000"/>
                  </a:schemeClr>
                </a:solidFill>
                <a:latin typeface="Times New Roman" panose="02020603050405020304" pitchFamily="18" charset="0"/>
                <a:cs typeface="Times New Roman" panose="02020603050405020304" pitchFamily="18" charset="0"/>
              </a:rPr>
              <a:t>Sisera</a:t>
            </a:r>
            <a:r>
              <a:rPr lang="en-US" sz="3000" dirty="0">
                <a:solidFill>
                  <a:schemeClr val="bg1">
                    <a:lumMod val="95000"/>
                  </a:schemeClr>
                </a:solidFill>
                <a:latin typeface="Times New Roman" panose="02020603050405020304" pitchFamily="18" charset="0"/>
                <a:cs typeface="Times New Roman" panose="02020603050405020304" pitchFamily="18" charset="0"/>
              </a:rPr>
              <a:t> west of Megiddo on the banks of the </a:t>
            </a:r>
            <a:r>
              <a:rPr lang="en-US" sz="3000" dirty="0" err="1">
                <a:solidFill>
                  <a:schemeClr val="bg1">
                    <a:lumMod val="95000"/>
                  </a:schemeClr>
                </a:solidFill>
                <a:latin typeface="Times New Roman" panose="02020603050405020304" pitchFamily="18" charset="0"/>
                <a:cs typeface="Times New Roman" panose="02020603050405020304" pitchFamily="18" charset="0"/>
              </a:rPr>
              <a:t>Kishon</a:t>
            </a:r>
            <a:r>
              <a:rPr lang="en-US" sz="3000" dirty="0">
                <a:solidFill>
                  <a:schemeClr val="bg1">
                    <a:lumMod val="95000"/>
                  </a:schemeClr>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Lord miraculously gave victory and </a:t>
            </a:r>
            <a:r>
              <a:rPr lang="en-US" sz="3000" dirty="0" err="1">
                <a:solidFill>
                  <a:schemeClr val="bg1">
                    <a:lumMod val="95000"/>
                  </a:schemeClr>
                </a:solidFill>
                <a:latin typeface="Times New Roman" panose="02020603050405020304" pitchFamily="18" charset="0"/>
                <a:cs typeface="Times New Roman" panose="02020603050405020304" pitchFamily="18" charset="0"/>
              </a:rPr>
              <a:t>Sisera</a:t>
            </a:r>
            <a:r>
              <a:rPr lang="en-US" sz="3000" dirty="0">
                <a:solidFill>
                  <a:schemeClr val="bg1">
                    <a:lumMod val="95000"/>
                  </a:schemeClr>
                </a:solidFill>
                <a:latin typeface="Times New Roman" panose="02020603050405020304" pitchFamily="18" charset="0"/>
                <a:cs typeface="Times New Roman" panose="02020603050405020304" pitchFamily="18" charset="0"/>
              </a:rPr>
              <a:t> fled northward. </a:t>
            </a:r>
          </a:p>
        </p:txBody>
      </p:sp>
    </p:spTree>
    <p:extLst>
      <p:ext uri="{BB962C8B-B14F-4D97-AF65-F5344CB8AC3E}">
        <p14:creationId xmlns:p14="http://schemas.microsoft.com/office/powerpoint/2010/main" val="215418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2363D"/>
        </a:solidFill>
        <a:effectLst/>
      </p:bgPr>
    </p:bg>
    <p:spTree>
      <p:nvGrpSpPr>
        <p:cNvPr id="1" name=""/>
        <p:cNvGrpSpPr/>
        <p:nvPr/>
      </p:nvGrpSpPr>
      <p:grpSpPr>
        <a:xfrm>
          <a:off x="0" y="0"/>
          <a:ext cx="0" cy="0"/>
          <a:chOff x="0" y="0"/>
          <a:chExt cx="0" cy="0"/>
        </a:xfrm>
      </p:grpSpPr>
      <p:sp>
        <p:nvSpPr>
          <p:cNvPr id="2" name="TextBox 1"/>
          <p:cNvSpPr txBox="1"/>
          <p:nvPr/>
        </p:nvSpPr>
        <p:spPr>
          <a:xfrm>
            <a:off x="450937" y="538619"/>
            <a:ext cx="8242126" cy="6093976"/>
          </a:xfrm>
          <a:prstGeom prst="rect">
            <a:avLst/>
          </a:prstGeom>
          <a:noFill/>
        </p:spPr>
        <p:txBody>
          <a:bodyPr wrap="square" rtlCol="0">
            <a:spAutoFit/>
          </a:bodyPr>
          <a:lstStyle/>
          <a:p>
            <a:r>
              <a:rPr lang="en-US" sz="3000" b="1" dirty="0" smtClean="0">
                <a:solidFill>
                  <a:schemeClr val="bg1">
                    <a:lumMod val="95000"/>
                  </a:schemeClr>
                </a:solidFill>
                <a:latin typeface="Times New Roman" panose="02020603050405020304" pitchFamily="18" charset="0"/>
                <a:cs typeface="Times New Roman" panose="02020603050405020304" pitchFamily="18" charset="0"/>
              </a:rPr>
              <a:t>The Fourth Servitude</a:t>
            </a:r>
          </a:p>
          <a:p>
            <a:endParaRPr lang="en-US" sz="3000" b="1"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After </a:t>
            </a:r>
            <a:r>
              <a:rPr lang="en-US" sz="3000" dirty="0">
                <a:solidFill>
                  <a:schemeClr val="bg1">
                    <a:lumMod val="95000"/>
                  </a:schemeClr>
                </a:solidFill>
                <a:latin typeface="Times New Roman" panose="02020603050405020304" pitchFamily="18" charset="0"/>
                <a:cs typeface="Times New Roman" panose="02020603050405020304" pitchFamily="18" charset="0"/>
              </a:rPr>
              <a:t>a period of forty years, the old corruption broke out again. </a:t>
            </a:r>
          </a:p>
          <a:p>
            <a:pPr marL="457200" indent="-457200">
              <a:buFont typeface="Arial" panose="020B0604020202020204" pitchFamily="34" charset="0"/>
              <a:buChar char="•"/>
            </a:pPr>
            <a:endParaRPr lang="en-US" sz="30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Another </a:t>
            </a:r>
            <a:r>
              <a:rPr lang="en-US" sz="3000" dirty="0">
                <a:solidFill>
                  <a:schemeClr val="bg1">
                    <a:lumMod val="95000"/>
                  </a:schemeClr>
                </a:solidFill>
                <a:latin typeface="Times New Roman" panose="02020603050405020304" pitchFamily="18" charset="0"/>
                <a:cs typeface="Times New Roman" panose="02020603050405020304" pitchFamily="18" charset="0"/>
              </a:rPr>
              <a:t>invasion was sent as punishment. </a:t>
            </a:r>
          </a:p>
          <a:p>
            <a:pPr marL="457200" indent="-457200">
              <a:buFont typeface="Arial" panose="020B0604020202020204" pitchFamily="34" charset="0"/>
              <a:buChar char="•"/>
            </a:pPr>
            <a:endParaRPr lang="en-US" sz="3000" dirty="0" smtClean="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3000" dirty="0">
                <a:solidFill>
                  <a:schemeClr val="bg1">
                    <a:lumMod val="95000"/>
                  </a:schemeClr>
                </a:solidFill>
                <a:latin typeface="Times New Roman" panose="02020603050405020304" pitchFamily="18" charset="0"/>
                <a:cs typeface="Times New Roman" panose="02020603050405020304" pitchFamily="18" charset="0"/>
              </a:rPr>
              <a:t>Midianites, aided by Amalekites and "children of the east," came pouring into the land each year at the time of harvest. </a:t>
            </a:r>
          </a:p>
          <a:p>
            <a:pPr marL="457200" indent="-457200">
              <a:buFont typeface="Arial" panose="020B0604020202020204" pitchFamily="34" charset="0"/>
              <a:buChar char="•"/>
            </a:pPr>
            <a:endParaRPr lang="en-US" sz="3000" dirty="0">
              <a:solidFill>
                <a:schemeClr val="bg1">
                  <a:lumMod val="9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lumMod val="95000"/>
                  </a:schemeClr>
                </a:solidFill>
                <a:latin typeface="Times New Roman" panose="02020603050405020304" pitchFamily="18" charset="0"/>
                <a:cs typeface="Times New Roman" panose="02020603050405020304" pitchFamily="18" charset="0"/>
              </a:rPr>
              <a:t>They </a:t>
            </a:r>
            <a:r>
              <a:rPr lang="en-US" sz="3000" dirty="0">
                <a:solidFill>
                  <a:schemeClr val="bg1">
                    <a:lumMod val="95000"/>
                  </a:schemeClr>
                </a:solidFill>
                <a:latin typeface="Times New Roman" panose="02020603050405020304" pitchFamily="18" charset="0"/>
                <a:cs typeface="Times New Roman" panose="02020603050405020304" pitchFamily="18" charset="0"/>
              </a:rPr>
              <a:t>plundered the country and depleted the land of both livestock and grain. </a:t>
            </a:r>
          </a:p>
        </p:txBody>
      </p:sp>
    </p:spTree>
    <p:extLst>
      <p:ext uri="{BB962C8B-B14F-4D97-AF65-F5344CB8AC3E}">
        <p14:creationId xmlns:p14="http://schemas.microsoft.com/office/powerpoint/2010/main" val="910718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1053</Words>
  <Application>Microsoft Office PowerPoint</Application>
  <PresentationFormat>On-screen Show (4:3)</PresentationFormat>
  <Paragraphs>142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Gothic Std B</vt:lpstr>
      <vt:lpstr>Arial</vt:lpstr>
      <vt:lpstr>Calibri</vt:lpstr>
      <vt:lpstr>Calibri Light</vt:lpstr>
      <vt:lpstr>Calligrapher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dc:creator>
  <cp:lastModifiedBy>Julia</cp:lastModifiedBy>
  <cp:revision>5</cp:revision>
  <dcterms:created xsi:type="dcterms:W3CDTF">2020-07-23T17:57:12Z</dcterms:created>
  <dcterms:modified xsi:type="dcterms:W3CDTF">2020-07-23T18:30:08Z</dcterms:modified>
</cp:coreProperties>
</file>