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7CF"/>
    <a:srgbClr val="DDDDD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3" d="100"/>
          <a:sy n="83" d="100"/>
        </p:scale>
        <p:origin x="84" y="6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751292" y="3963735"/>
            <a:ext cx="2253481" cy="34820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1291" y="787094"/>
            <a:ext cx="2253481" cy="3064029"/>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5751292" y="3963735"/>
            <a:ext cx="2253481" cy="34820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774318" y="217011"/>
            <a:ext cx="5153990" cy="64585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774318" y="217011"/>
            <a:ext cx="5153990" cy="64585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024" y="201472"/>
            <a:ext cx="1396160" cy="1828872"/>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3774318" y="217011"/>
            <a:ext cx="5153990" cy="645853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9/30/2020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56638" y="2540977"/>
            <a:ext cx="3859823" cy="1134300"/>
          </a:xfrm>
          <a:noFill/>
        </p:spPr>
        <p:style>
          <a:lnRef idx="2">
            <a:schemeClr val="accent1"/>
          </a:lnRef>
          <a:fillRef idx="1">
            <a:schemeClr val="lt1"/>
          </a:fillRef>
          <a:effectRef idx="0">
            <a:schemeClr val="accent1"/>
          </a:effectRef>
          <a:fontRef idx="minor">
            <a:schemeClr val="dk1"/>
          </a:fontRef>
        </p:style>
        <p:txBody>
          <a:bodyPr/>
          <a:lstStyle/>
          <a:p>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Georgia Pro Cond Black" panose="02040A06050405020203" pitchFamily="18" charset="0"/>
                <a:cs typeface="Georgia"/>
              </a:rPr>
              <a:t>Revelation</a:t>
            </a:r>
            <a:endParaRPr lang="en-US" sz="5400" b="1" dirty="0">
              <a:ln w="6600">
                <a:solidFill>
                  <a:schemeClr val="accent2"/>
                </a:solidFill>
                <a:prstDash val="solid"/>
              </a:ln>
              <a:solidFill>
                <a:srgbClr val="FFFFFF"/>
              </a:solidFill>
              <a:effectLst>
                <a:outerShdw dist="38100" dir="2700000" algn="tl" rotWithShape="0">
                  <a:schemeClr val="accent2"/>
                </a:outerShdw>
              </a:effectLst>
              <a:latin typeface="Georgia Pro Cond Black" panose="02040A06050405020203" pitchFamily="18" charset="0"/>
              <a:cs typeface="Georgia"/>
            </a:endParaRPr>
          </a:p>
        </p:txBody>
      </p:sp>
      <p:sp>
        <p:nvSpPr>
          <p:cNvPr id="7" name="Text Placeholder 6"/>
          <p:cNvSpPr>
            <a:spLocks noGrp="1"/>
          </p:cNvSpPr>
          <p:nvPr>
            <p:ph type="body" sz="quarter" idx="11"/>
          </p:nvPr>
        </p:nvSpPr>
        <p:spPr>
          <a:xfrm>
            <a:off x="4176345" y="2284405"/>
            <a:ext cx="2253481" cy="348205"/>
          </a:xfrm>
        </p:spPr>
        <p:txBody>
          <a:bodyPr>
            <a:noAutofit/>
          </a:bodyPr>
          <a:lstStyle/>
          <a:p>
            <a:r>
              <a:rPr lang="en-US" sz="2800" dirty="0" smtClean="0">
                <a:solidFill>
                  <a:schemeClr val="bg1"/>
                </a:solidFill>
                <a:latin typeface="Hendangan" pitchFamily="2" charset="0"/>
              </a:rPr>
              <a:t>the</a:t>
            </a:r>
            <a:endParaRPr lang="en-US" sz="2800" dirty="0">
              <a:solidFill>
                <a:schemeClr val="bg1"/>
              </a:solidFill>
              <a:latin typeface="Hendangan" pitchFamily="2" charset="0"/>
            </a:endParaRPr>
          </a:p>
        </p:txBody>
      </p:sp>
      <p:sp>
        <p:nvSpPr>
          <p:cNvPr id="4" name="Text Placeholder 6"/>
          <p:cNvSpPr txBox="1">
            <a:spLocks/>
          </p:cNvSpPr>
          <p:nvPr/>
        </p:nvSpPr>
        <p:spPr>
          <a:xfrm>
            <a:off x="5849816" y="3617073"/>
            <a:ext cx="2810609" cy="34820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a:buNone/>
              <a:defRPr sz="16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latin typeface="Hendangan" pitchFamily="2" charset="0"/>
              </a:rPr>
              <a:t>of St</a:t>
            </a:r>
            <a:r>
              <a:rPr lang="en-US" sz="2800" dirty="0" smtClean="0">
                <a:solidFill>
                  <a:schemeClr val="bg1"/>
                </a:solidFill>
                <a:latin typeface="Georgia Pro Cond Black" panose="02040A06050405020203" pitchFamily="18" charset="0"/>
              </a:rPr>
              <a:t>.</a:t>
            </a:r>
            <a:r>
              <a:rPr lang="en-US" sz="2800" dirty="0" smtClean="0">
                <a:solidFill>
                  <a:schemeClr val="bg1"/>
                </a:solidFill>
                <a:latin typeface="Hendangan" pitchFamily="2" charset="0"/>
              </a:rPr>
              <a:t> John</a:t>
            </a:r>
            <a:endParaRPr lang="en-US" sz="2800" dirty="0">
              <a:solidFill>
                <a:schemeClr val="bg1"/>
              </a:solidFill>
              <a:latin typeface="Hendang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2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Plan of the Book</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key to the book of Revelation is given in Revelation 1:19. "Write the things which thou hast seen, and the things which are, and the things which shall be hereafter</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Here is stated the three clear divisions of the book which do not overlap: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things which thou hast seen (Ch. 1)</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things which are (Ch. 2-3)</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things which shall be hereafter. (Ch. 4-22)</a:t>
            </a:r>
          </a:p>
        </p:txBody>
      </p:sp>
    </p:spTree>
    <p:extLst>
      <p:ext uri="{BB962C8B-B14F-4D97-AF65-F5344CB8AC3E}">
        <p14:creationId xmlns:p14="http://schemas.microsoft.com/office/powerpoint/2010/main" val="128813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a:bodyPr>
          <a:lstStyle/>
          <a:p>
            <a:pPr algn="l"/>
            <a:r>
              <a:rPr lang="en-US" b="1" dirty="0" smtClean="0">
                <a:solidFill>
                  <a:schemeClr val="bg1"/>
                </a:solidFill>
                <a:latin typeface="Times New Roman" panose="02020603050405020304" pitchFamily="18" charset="0"/>
                <a:cs typeface="Times New Roman" panose="02020603050405020304" pitchFamily="18" charset="0"/>
              </a:rPr>
              <a:t>Promise of Blessing</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"And he </a:t>
            </a:r>
            <a:r>
              <a:rPr lang="en-US" dirty="0" err="1">
                <a:solidFill>
                  <a:schemeClr val="bg1"/>
                </a:solidFill>
                <a:latin typeface="Times New Roman" panose="02020603050405020304" pitchFamily="18" charset="0"/>
                <a:cs typeface="Times New Roman" panose="02020603050405020304" pitchFamily="18" charset="0"/>
              </a:rPr>
              <a:t>saith</a:t>
            </a:r>
            <a:r>
              <a:rPr lang="en-US" dirty="0">
                <a:solidFill>
                  <a:schemeClr val="bg1"/>
                </a:solidFill>
                <a:latin typeface="Times New Roman" panose="02020603050405020304" pitchFamily="18" charset="0"/>
                <a:cs typeface="Times New Roman" panose="02020603050405020304" pitchFamily="18" charset="0"/>
              </a:rPr>
              <a:t> unto me, Seal not the sayings of the prophecy of this book" (Revelation 22:10).</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"Blessed is he that </a:t>
            </a:r>
            <a:r>
              <a:rPr lang="en-US" dirty="0" err="1">
                <a:solidFill>
                  <a:schemeClr val="bg1"/>
                </a:solidFill>
                <a:latin typeface="Times New Roman" panose="02020603050405020304" pitchFamily="18" charset="0"/>
                <a:cs typeface="Times New Roman" panose="02020603050405020304" pitchFamily="18" charset="0"/>
              </a:rPr>
              <a:t>readeth</a:t>
            </a:r>
            <a:r>
              <a:rPr lang="en-US" dirty="0">
                <a:solidFill>
                  <a:schemeClr val="bg1"/>
                </a:solidFill>
                <a:latin typeface="Times New Roman" panose="02020603050405020304" pitchFamily="18" charset="0"/>
                <a:cs typeface="Times New Roman" panose="02020603050405020304" pitchFamily="18" charset="0"/>
              </a:rPr>
              <a:t>, and they that hear the words of this prophecy, and keep those things which are written therein" (Revelation 1:3).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"Blessed is he that </a:t>
            </a:r>
            <a:r>
              <a:rPr lang="en-US" dirty="0" err="1">
                <a:solidFill>
                  <a:schemeClr val="bg1"/>
                </a:solidFill>
                <a:latin typeface="Times New Roman" panose="02020603050405020304" pitchFamily="18" charset="0"/>
                <a:cs typeface="Times New Roman" panose="02020603050405020304" pitchFamily="18" charset="0"/>
              </a:rPr>
              <a:t>keepeth</a:t>
            </a:r>
            <a:r>
              <a:rPr lang="en-US" dirty="0">
                <a:solidFill>
                  <a:schemeClr val="bg1"/>
                </a:solidFill>
                <a:latin typeface="Times New Roman" panose="02020603050405020304" pitchFamily="18" charset="0"/>
                <a:cs typeface="Times New Roman" panose="02020603050405020304" pitchFamily="18" charset="0"/>
              </a:rPr>
              <a:t> the sayings of the prophecy of this book" (Revelation 22:7).</a:t>
            </a:r>
          </a:p>
        </p:txBody>
      </p:sp>
    </p:spTree>
    <p:extLst>
      <p:ext uri="{BB962C8B-B14F-4D97-AF65-F5344CB8AC3E}">
        <p14:creationId xmlns:p14="http://schemas.microsoft.com/office/powerpoint/2010/main" val="2775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algn="l"/>
            <a:r>
              <a:rPr lang="en-US" b="1" dirty="0" smtClean="0">
                <a:solidFill>
                  <a:schemeClr val="bg1"/>
                </a:solidFill>
                <a:latin typeface="Times New Roman" panose="02020603050405020304" pitchFamily="18" charset="0"/>
                <a:cs typeface="Times New Roman" panose="02020603050405020304" pitchFamily="18" charset="0"/>
              </a:rPr>
              <a:t>Promise of Blessing</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God would never have promised these blessings if the book were a mystical book that could not be understood. The book could never be obeyed if it could not be understood. God planned that the prophecy should be read with clear understanding.</a:t>
            </a:r>
          </a:p>
        </p:txBody>
      </p:sp>
    </p:spTree>
    <p:extLst>
      <p:ext uri="{BB962C8B-B14F-4D97-AF65-F5344CB8AC3E}">
        <p14:creationId xmlns:p14="http://schemas.microsoft.com/office/powerpoint/2010/main" val="125343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algn="l"/>
            <a:r>
              <a:rPr lang="en-US" b="1" dirty="0" smtClean="0">
                <a:solidFill>
                  <a:schemeClr val="bg1"/>
                </a:solidFill>
                <a:latin typeface="Times New Roman" panose="02020603050405020304" pitchFamily="18" charset="0"/>
                <a:cs typeface="Times New Roman" panose="02020603050405020304" pitchFamily="18" charset="0"/>
              </a:rPr>
              <a:t>Climax of God’s Revelation of Truth</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As Genesis gives understanding concerning the beginning of everything, Revelation teaches concerning the consummation of all things. We might compare the two books:</a:t>
            </a:r>
          </a:p>
        </p:txBody>
      </p:sp>
    </p:spTree>
    <p:extLst>
      <p:ext uri="{BB962C8B-B14F-4D97-AF65-F5344CB8AC3E}">
        <p14:creationId xmlns:p14="http://schemas.microsoft.com/office/powerpoint/2010/main" val="173470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lnSpcReduction="1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Climax of God’s Revelation of Truth</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GENESIS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Paradise lost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first city, a failure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Beginning of the curse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Marriage of the first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First tears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Satan's entrance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Old creation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Communion broken</a:t>
            </a:r>
          </a:p>
        </p:txBody>
      </p:sp>
    </p:spTree>
    <p:extLst>
      <p:ext uri="{BB962C8B-B14F-4D97-AF65-F5344CB8AC3E}">
        <p14:creationId xmlns:p14="http://schemas.microsoft.com/office/powerpoint/2010/main" val="424582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lnSpcReduction="1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Climax of God’s Revelation of Truth</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REVELATION</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Paradise regained</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City of the Redeemed</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No more curse</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Adam Marriage of the second Adam</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Every tear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Satan's doom wiped away</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New creation</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Communion restored</a:t>
            </a:r>
          </a:p>
        </p:txBody>
      </p:sp>
    </p:spTree>
    <p:extLst>
      <p:ext uri="{BB962C8B-B14F-4D97-AF65-F5344CB8AC3E}">
        <p14:creationId xmlns:p14="http://schemas.microsoft.com/office/powerpoint/2010/main" val="40133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algn="l"/>
            <a:r>
              <a:rPr lang="en-US" b="1" dirty="0" smtClean="0">
                <a:solidFill>
                  <a:schemeClr val="bg1"/>
                </a:solidFill>
                <a:latin typeface="Times New Roman" panose="02020603050405020304" pitchFamily="18" charset="0"/>
                <a:cs typeface="Times New Roman" panose="02020603050405020304" pitchFamily="18" charset="0"/>
              </a:rPr>
              <a:t>The Number Seven</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number seven is God's number of perfection and completion in the book of Revelation.</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There are SEVEN SEVENS that we might study as we read this wonderful book.</a:t>
            </a:r>
          </a:p>
        </p:txBody>
      </p:sp>
    </p:spTree>
    <p:extLst>
      <p:ext uri="{BB962C8B-B14F-4D97-AF65-F5344CB8AC3E}">
        <p14:creationId xmlns:p14="http://schemas.microsoft.com/office/powerpoint/2010/main" val="277013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2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The Number Seven</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Seven Churches Revelation 2:1 - Revelation 3:22.</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Seven Seals Revelation 6:1 - Revelation 8:5.</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Seven Trumpets Revelation 8:7 - Revelation 11:19.</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Seven Personages Revelation 12:1 - Revelation 13:18.</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Seven Vials Revelation 15:1 - Revelation 16:21.</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Seven Judgments Revelation 17:1 - Revelation 20:15.</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Seven New Things Revelation 21:1 - Revelation 22:5.</a:t>
            </a:r>
          </a:p>
        </p:txBody>
      </p:sp>
    </p:spTree>
    <p:extLst>
      <p:ext uri="{BB962C8B-B14F-4D97-AF65-F5344CB8AC3E}">
        <p14:creationId xmlns:p14="http://schemas.microsoft.com/office/powerpoint/2010/main" val="197520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77500" lnSpcReduction="2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How to Read and Understand the Book</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We must keep clear in mind that John recorded those things he saw and heard, as they were unfolded before him.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When we refer to a literal interpretation, we simply mean the 144,000 were 144,000 not just a symbolical number. New Jerusalem is a real city. The millennium is real. There will be one thousand years in Christ's Kingdom upon earth.</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Keeping these principles in mind, this book becomes an exciting, challenging study. Just as the Lord promised, we can be blessed throughout our study of this wonderful prophecy.</a:t>
            </a:r>
          </a:p>
        </p:txBody>
      </p:sp>
    </p:spTree>
    <p:extLst>
      <p:ext uri="{BB962C8B-B14F-4D97-AF65-F5344CB8AC3E}">
        <p14:creationId xmlns:p14="http://schemas.microsoft.com/office/powerpoint/2010/main" val="6500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1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Revelation</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word "Revelation" comes from the Latin "</a:t>
            </a:r>
            <a:r>
              <a:rPr lang="en-US" dirty="0" err="1">
                <a:solidFill>
                  <a:schemeClr val="bg1"/>
                </a:solidFill>
                <a:latin typeface="Times New Roman" panose="02020603050405020304" pitchFamily="18" charset="0"/>
                <a:cs typeface="Times New Roman" panose="02020603050405020304" pitchFamily="18" charset="0"/>
              </a:rPr>
              <a:t>revelatio</a:t>
            </a:r>
            <a:r>
              <a:rPr lang="en-US" dirty="0">
                <a:solidFill>
                  <a:schemeClr val="bg1"/>
                </a:solidFill>
                <a:latin typeface="Times New Roman" panose="02020603050405020304" pitchFamily="18" charset="0"/>
                <a:cs typeface="Times New Roman" panose="02020603050405020304" pitchFamily="18" charset="0"/>
              </a:rPr>
              <a:t>" which means to reveal or unveil.</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title was given to the book in the Latin Vulgate. The Greek title is "Apocalypse" taken from the first word in the Greek text "</a:t>
            </a:r>
            <a:r>
              <a:rPr lang="en-US" dirty="0" err="1">
                <a:solidFill>
                  <a:schemeClr val="bg1"/>
                </a:solidFill>
                <a:latin typeface="Times New Roman" panose="02020603050405020304" pitchFamily="18" charset="0"/>
                <a:cs typeface="Times New Roman" panose="02020603050405020304" pitchFamily="18" charset="0"/>
              </a:rPr>
              <a:t>Apokalypsis</a:t>
            </a:r>
            <a:r>
              <a:rPr lang="en-US" dirty="0">
                <a:solidFill>
                  <a:schemeClr val="bg1"/>
                </a:solidFill>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meaning is the revealing of something previously hidden such as removing a veil from a statue or picture</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1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The Writer</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John was the beloved disciple, the son of Zebedee.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He had previously written the gospel and his three epistles.</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It is believed that the book was written in the year AD 96.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By this time John was a very old man, the only apostle who was still living.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When he wrote the book, he had been banished to the isle of Patmos. </a:t>
            </a:r>
          </a:p>
        </p:txBody>
      </p:sp>
    </p:spTree>
    <p:extLst>
      <p:ext uri="{BB962C8B-B14F-4D97-AF65-F5344CB8AC3E}">
        <p14:creationId xmlns:p14="http://schemas.microsoft.com/office/powerpoint/2010/main" val="5049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2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The Writer</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This command to write was repeated many times throughout the book:</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What thou </a:t>
            </a:r>
            <a:r>
              <a:rPr lang="en-US" dirty="0" err="1">
                <a:solidFill>
                  <a:schemeClr val="bg1"/>
                </a:solidFill>
                <a:latin typeface="Times New Roman" panose="02020603050405020304" pitchFamily="18" charset="0"/>
                <a:cs typeface="Times New Roman" panose="02020603050405020304" pitchFamily="18" charset="0"/>
              </a:rPr>
              <a:t>seest</a:t>
            </a:r>
            <a:r>
              <a:rPr lang="en-US" dirty="0">
                <a:solidFill>
                  <a:schemeClr val="bg1"/>
                </a:solidFill>
                <a:latin typeface="Times New Roman" panose="02020603050405020304" pitchFamily="18" charset="0"/>
                <a:cs typeface="Times New Roman" panose="02020603050405020304" pitchFamily="18" charset="0"/>
              </a:rPr>
              <a:t> write in a book…" (Revelation 1:11).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"Write the things which thou hast seen…" (Revelation 1:19). "</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Write, Blessed are the dead which die in the Lord…" (Revelation 14:13).</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Write, Blessed are they which are called…" (Revelation 19:9).</a:t>
            </a:r>
          </a:p>
        </p:txBody>
      </p:sp>
    </p:spTree>
    <p:extLst>
      <p:ext uri="{BB962C8B-B14F-4D97-AF65-F5344CB8AC3E}">
        <p14:creationId xmlns:p14="http://schemas.microsoft.com/office/powerpoint/2010/main" val="331258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algn="l"/>
            <a:r>
              <a:rPr lang="en-US" b="1" dirty="0" smtClean="0">
                <a:solidFill>
                  <a:schemeClr val="bg1"/>
                </a:solidFill>
                <a:latin typeface="Times New Roman" panose="02020603050405020304" pitchFamily="18" charset="0"/>
                <a:cs typeface="Times New Roman" panose="02020603050405020304" pitchFamily="18" charset="0"/>
              </a:rPr>
              <a:t>The Writer</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the second and third chapters he was instructed to write to each of the seven churches. Not only was John commanded to write but also Jesus Christ told John exactly what to write.</a:t>
            </a:r>
          </a:p>
        </p:txBody>
      </p:sp>
    </p:spTree>
    <p:extLst>
      <p:ext uri="{BB962C8B-B14F-4D97-AF65-F5344CB8AC3E}">
        <p14:creationId xmlns:p14="http://schemas.microsoft.com/office/powerpoint/2010/main" val="165130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2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A Book of Prophecy</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book of Revelation is a book of Prophecy as stated in several places throughout the book:</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"Blessed is he that </a:t>
            </a:r>
            <a:r>
              <a:rPr lang="en-US" dirty="0" err="1">
                <a:solidFill>
                  <a:schemeClr val="bg1"/>
                </a:solidFill>
                <a:latin typeface="Times New Roman" panose="02020603050405020304" pitchFamily="18" charset="0"/>
                <a:cs typeface="Times New Roman" panose="02020603050405020304" pitchFamily="18" charset="0"/>
              </a:rPr>
              <a:t>readeth</a:t>
            </a:r>
            <a:r>
              <a:rPr lang="en-US" dirty="0">
                <a:solidFill>
                  <a:schemeClr val="bg1"/>
                </a:solidFill>
                <a:latin typeface="Times New Roman" panose="02020603050405020304" pitchFamily="18" charset="0"/>
                <a:cs typeface="Times New Roman" panose="02020603050405020304" pitchFamily="18" charset="0"/>
              </a:rPr>
              <a:t>, and they that hear the words of this prophecy…" (Revelation 1:3).</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In the days of their prophecy…" (Revelation 11:6).</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For the testimony of Jesus is the spirit of prophecy." (Revelation 19:10).</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Blessed is he that </a:t>
            </a:r>
            <a:r>
              <a:rPr lang="en-US" dirty="0" err="1">
                <a:solidFill>
                  <a:schemeClr val="bg1"/>
                </a:solidFill>
                <a:latin typeface="Times New Roman" panose="02020603050405020304" pitchFamily="18" charset="0"/>
                <a:cs typeface="Times New Roman" panose="02020603050405020304" pitchFamily="18" charset="0"/>
              </a:rPr>
              <a:t>keepeth</a:t>
            </a:r>
            <a:r>
              <a:rPr lang="en-US" dirty="0">
                <a:solidFill>
                  <a:schemeClr val="bg1"/>
                </a:solidFill>
                <a:latin typeface="Times New Roman" panose="02020603050405020304" pitchFamily="18" charset="0"/>
                <a:cs typeface="Times New Roman" panose="02020603050405020304" pitchFamily="18" charset="0"/>
              </a:rPr>
              <a:t> the sayings of the prophecy of this book" (Revelation 22:7).</a:t>
            </a:r>
          </a:p>
        </p:txBody>
      </p:sp>
    </p:spTree>
    <p:extLst>
      <p:ext uri="{BB962C8B-B14F-4D97-AF65-F5344CB8AC3E}">
        <p14:creationId xmlns:p14="http://schemas.microsoft.com/office/powerpoint/2010/main" val="304970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1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A Book of Prophecy</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"Seal not the sayings of the prophecy of this book…" (Revelation 22:10).</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The words of the prophecy of this book…" (Revelation 22:18).</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The words of the prophecy of this book…" (Revelation 22:19).</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Revelation is a prophetical book and as such reveals the future.</a:t>
            </a:r>
          </a:p>
        </p:txBody>
      </p:sp>
    </p:spTree>
    <p:extLst>
      <p:ext uri="{BB962C8B-B14F-4D97-AF65-F5344CB8AC3E}">
        <p14:creationId xmlns:p14="http://schemas.microsoft.com/office/powerpoint/2010/main" val="360524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92500" lnSpcReduction="2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Interpretations</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There have been many methods of interpretations of Revelation. We shall mention four of these methods:</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PRETERIST: This is a claim that the greatest part of the book has already been fulfilled in the early history of the church.</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HISTORICAL: This is a claim that the book deals with the whole period of church history from John's time to the end of the world</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13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fontScale="85000" lnSpcReduction="10000"/>
          </a:bodyPr>
          <a:lstStyle/>
          <a:p>
            <a:pPr algn="l"/>
            <a:r>
              <a:rPr lang="en-US" b="1" dirty="0" smtClean="0">
                <a:solidFill>
                  <a:schemeClr val="bg1"/>
                </a:solidFill>
                <a:latin typeface="Times New Roman" panose="02020603050405020304" pitchFamily="18" charset="0"/>
                <a:cs typeface="Times New Roman" panose="02020603050405020304" pitchFamily="18" charset="0"/>
              </a:rPr>
              <a:t>Interpretations</a:t>
            </a:r>
            <a:endParaRPr lang="en-US" dirty="0" smtClean="0">
              <a:solidFill>
                <a:schemeClr val="bg1"/>
              </a:solidFill>
              <a:latin typeface="Times New Roman" panose="02020603050405020304" pitchFamily="18" charset="0"/>
              <a:cs typeface="Times New Roman" panose="02020603050405020304" pitchFamily="18" charset="0"/>
            </a:endParaRPr>
          </a:p>
          <a:p>
            <a:pPr algn="l"/>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SPIRITUALIST: This interpretation spiritualizes the teaching of the book and separates the teaching of the book from any historical events.</a:t>
            </a:r>
          </a:p>
          <a:p>
            <a:pPr marL="457200" indent="-457200" algn="l">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FUTURIST INTERPRETATION: This is the correct interpretation, which affirms that the major part of the book deals with what is still future. Apart from the first three chapters the book deals with the Lord's coming and the judgments that will still take place.</a:t>
            </a:r>
          </a:p>
        </p:txBody>
      </p:sp>
    </p:spTree>
    <p:extLst>
      <p:ext uri="{BB962C8B-B14F-4D97-AF65-F5344CB8AC3E}">
        <p14:creationId xmlns:p14="http://schemas.microsoft.com/office/powerpoint/2010/main" val="2260045687"/>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79</TotalTime>
  <Words>1060</Words>
  <Application>Microsoft Office PowerPoint</Application>
  <PresentationFormat>On-screen Show (4:3)</PresentationFormat>
  <Paragraphs>105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Adelle-Regular</vt:lpstr>
      <vt:lpstr>Apple Chancery</vt:lpstr>
      <vt:lpstr>Arial</vt:lpstr>
      <vt:lpstr>Georgia</vt:lpstr>
      <vt:lpstr>Georgia Pro Cond Black</vt:lpstr>
      <vt:lpstr>Hendangan</vt:lpstr>
      <vt:lpstr>Times New Roman</vt:lpstr>
      <vt:lpstr>Trebuchet MS</vt:lpstr>
      <vt:lpstr>Default</vt:lpstr>
      <vt:lpstr>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26</cp:revision>
  <dcterms:created xsi:type="dcterms:W3CDTF">2014-03-26T14:03:34Z</dcterms:created>
  <dcterms:modified xsi:type="dcterms:W3CDTF">2020-09-30T14:24:05Z</dcterms:modified>
</cp:coreProperties>
</file>