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23" autoAdjust="0"/>
    <p:restoredTop sz="94711" autoAdjust="0"/>
  </p:normalViewPr>
  <p:slideViewPr>
    <p:cSldViewPr snapToGrid="0" snapToObjects="1">
      <p:cViewPr varScale="1">
        <p:scale>
          <a:sx n="112" d="100"/>
          <a:sy n="112" d="100"/>
        </p:scale>
        <p:origin x="-108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112324" y="4027715"/>
            <a:ext cx="6937948" cy="302375"/>
          </a:xfrm>
        </p:spPr>
        <p:txBody>
          <a:bodyPr anchor="ctr"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112324" y="4027715"/>
            <a:ext cx="6937948" cy="302375"/>
          </a:xfrm>
        </p:spPr>
        <p:txBody>
          <a:bodyPr anchor="ctr"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153383" y="3084286"/>
            <a:ext cx="7262809" cy="653143"/>
          </a:xfrm>
        </p:spPr>
        <p:txBody>
          <a:bodyPr/>
          <a:lstStyle/>
          <a:p>
            <a:r>
              <a:rPr lang="en-US" dirty="0" smtClean="0"/>
              <a:t>Add Your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471716"/>
            <a:ext cx="8211824" cy="4680857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471716"/>
            <a:ext cx="8211824" cy="4680857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400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471716"/>
            <a:ext cx="8211824" cy="4680857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742684" y="5866191"/>
            <a:ext cx="3703992" cy="362856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 smtClean="0"/>
              <a:t>Add Your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30"/>
            <a:ext cx="8160063" cy="4486813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7050" y="5361518"/>
            <a:ext cx="8159750" cy="990253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 smtClean="0"/>
              <a:t>Add Verse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350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29"/>
            <a:ext cx="8160063" cy="5805547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514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67F237-043D-4E81-9576-6D65AE41F9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8706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2" r:id="rId4"/>
    <p:sldLayoutId id="2147483656" r:id="rId5"/>
    <p:sldLayoutId id="2147483655" r:id="rId6"/>
    <p:sldLayoutId id="2147483650" r:id="rId7"/>
    <p:sldLayoutId id="2147483657" r:id="rId8"/>
    <p:sldLayoutId id="2147483658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D9D9D9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rgbClr val="D9D9D9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rgbClr val="D9D9D9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D9D9D9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D9D9D9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D9D9D9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168341" y="3891687"/>
            <a:ext cx="6937948" cy="30237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(Continued)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5" y="2666520"/>
            <a:ext cx="9144000" cy="1524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8567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hangingPunct="1"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hangingPunct="1"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 the Bible there are 2,930 separate individuals mentioned.</a:t>
            </a:r>
          </a:p>
          <a:p>
            <a:pPr hangingPunct="1"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 careful not to confuse different                     people with the same name.</a:t>
            </a:r>
          </a:p>
        </p:txBody>
      </p:sp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  <a:latin typeface="Batik Regular" pitchFamily="2" charset="0"/>
              </a:rPr>
              <a:t/>
            </a:r>
            <a:br>
              <a:rPr lang="en-US" altLang="en-US" dirty="0" smtClean="0">
                <a:solidFill>
                  <a:schemeClr val="tx1"/>
                </a:solidFill>
                <a:latin typeface="Batik Regular" pitchFamily="2" charset="0"/>
              </a:rPr>
            </a:br>
            <a:r>
              <a:rPr lang="en-US" altLang="en-US" dirty="0" smtClean="0">
                <a:solidFill>
                  <a:schemeClr val="tx1"/>
                </a:solidFill>
                <a:latin typeface="Batik Regular" pitchFamily="2" charset="0"/>
              </a:rPr>
              <a:t>How to Study a Bible Biography:</a:t>
            </a:r>
            <a:r>
              <a:rPr lang="en-US" altLang="en-US" dirty="0" smtClean="0">
                <a:solidFill>
                  <a:schemeClr val="tx1"/>
                </a:solidFill>
              </a:rPr>
              <a:t/>
            </a:r>
            <a:br>
              <a:rPr lang="en-US" altLang="en-US" dirty="0" smtClean="0">
                <a:solidFill>
                  <a:schemeClr val="tx1"/>
                </a:solidFill>
              </a:rPr>
            </a:br>
            <a:endParaRPr lang="en-US" alt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1234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hangingPunct="1"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hangingPunct="1"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What is the meaning of the                   individual’s name? </a:t>
            </a:r>
          </a:p>
          <a:p>
            <a:pPr hangingPunct="1"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What is the ancestral background?</a:t>
            </a:r>
          </a:p>
          <a:p>
            <a:pPr hangingPunct="1"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What religious and secular crises occurred in his lifetime?</a:t>
            </a:r>
          </a:p>
          <a:p>
            <a:pPr hangingPunct="1"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  <a:latin typeface="Batik Regular" pitchFamily="2" charset="0"/>
              </a:rPr>
              <a:t/>
            </a:r>
            <a:br>
              <a:rPr lang="en-US" altLang="en-US" dirty="0" smtClean="0">
                <a:solidFill>
                  <a:schemeClr val="tx1"/>
                </a:solidFill>
                <a:latin typeface="Batik Regular" pitchFamily="2" charset="0"/>
              </a:rPr>
            </a:br>
            <a:r>
              <a:rPr lang="en-US" altLang="en-US" dirty="0" smtClean="0">
                <a:solidFill>
                  <a:schemeClr val="tx1"/>
                </a:solidFill>
                <a:latin typeface="Batik Regular" pitchFamily="2" charset="0"/>
              </a:rPr>
              <a:t>How to Study a Bible Biography:</a:t>
            </a:r>
            <a:r>
              <a:rPr lang="en-US" altLang="en-US" dirty="0" smtClean="0">
                <a:solidFill>
                  <a:schemeClr val="tx1"/>
                </a:solidFill>
              </a:rPr>
              <a:t/>
            </a:r>
            <a:br>
              <a:rPr lang="en-US" altLang="en-US" dirty="0" smtClean="0">
                <a:solidFill>
                  <a:schemeClr val="tx1"/>
                </a:solidFill>
              </a:rPr>
            </a:br>
            <a:endParaRPr lang="en-US" alt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2749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hangingPunct="1"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hangingPunct="1"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What advantages did he have in training and development?</a:t>
            </a:r>
          </a:p>
          <a:p>
            <a:pPr hangingPunct="1"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What traits of character were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manifested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hangingPunct="1"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 What friends did this man have? </a:t>
            </a:r>
          </a:p>
          <a:p>
            <a:pPr hangingPunct="1"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hangingPunct="1"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  <a:latin typeface="Batik Regular" pitchFamily="2" charset="0"/>
              </a:rPr>
              <a:t/>
            </a:r>
            <a:br>
              <a:rPr lang="en-US" altLang="en-US" dirty="0" smtClean="0">
                <a:solidFill>
                  <a:schemeClr val="tx1"/>
                </a:solidFill>
                <a:latin typeface="Batik Regular" pitchFamily="2" charset="0"/>
              </a:rPr>
            </a:br>
            <a:r>
              <a:rPr lang="en-US" altLang="en-US" dirty="0" smtClean="0">
                <a:solidFill>
                  <a:schemeClr val="tx1"/>
                </a:solidFill>
                <a:latin typeface="Batik Regular" pitchFamily="2" charset="0"/>
              </a:rPr>
              <a:t>How to Study a Bible Biography:</a:t>
            </a:r>
            <a:r>
              <a:rPr lang="en-US" altLang="en-US" dirty="0" smtClean="0">
                <a:solidFill>
                  <a:schemeClr val="tx1"/>
                </a:solidFill>
              </a:rPr>
              <a:t/>
            </a:r>
            <a:br>
              <a:rPr lang="en-US" altLang="en-US" dirty="0" smtClean="0">
                <a:solidFill>
                  <a:schemeClr val="tx1"/>
                </a:solidFill>
              </a:rPr>
            </a:br>
            <a:endParaRPr lang="en-US" alt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6596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hangingPunct="1"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hangingPunct="1"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7. What failures and faults occurred in this life?</a:t>
            </a:r>
          </a:p>
          <a:p>
            <a:pPr hangingPunct="1"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8. What important contributions did this individual make?</a:t>
            </a:r>
          </a:p>
          <a:p>
            <a:pPr hangingPunct="1"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9. What lessons can be found in this life that are of special value to you?</a:t>
            </a:r>
          </a:p>
          <a:p>
            <a:pPr eaLnBrk="1" hangingPunct="1">
              <a:defRPr/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  <a:latin typeface="Batik Regular" pitchFamily="2" charset="0"/>
              </a:rPr>
              <a:t/>
            </a:r>
            <a:br>
              <a:rPr lang="en-US" altLang="en-US" dirty="0" smtClean="0">
                <a:solidFill>
                  <a:schemeClr val="tx1"/>
                </a:solidFill>
                <a:latin typeface="Batik Regular" pitchFamily="2" charset="0"/>
              </a:rPr>
            </a:br>
            <a:r>
              <a:rPr lang="en-US" altLang="en-US" dirty="0" smtClean="0">
                <a:solidFill>
                  <a:schemeClr val="tx1"/>
                </a:solidFill>
                <a:latin typeface="Batik Regular" pitchFamily="2" charset="0"/>
              </a:rPr>
              <a:t>How to Study a Bible Biography:</a:t>
            </a:r>
            <a:r>
              <a:rPr lang="en-US" altLang="en-US" dirty="0" smtClean="0">
                <a:solidFill>
                  <a:schemeClr val="tx1"/>
                </a:solidFill>
              </a:rPr>
              <a:t/>
            </a:r>
            <a:br>
              <a:rPr lang="en-US" altLang="en-US" dirty="0" smtClean="0">
                <a:solidFill>
                  <a:schemeClr val="tx1"/>
                </a:solidFill>
              </a:rPr>
            </a:br>
            <a:endParaRPr lang="en-US" alt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927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hangingPunct="1"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miracle is a divine contravention of the normal course of things. </a:t>
            </a:r>
          </a:p>
          <a:p>
            <a:pPr hangingPunct="1"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There are sixty-two miracles recorded in the Old Testament. </a:t>
            </a:r>
          </a:p>
          <a:p>
            <a:pPr hangingPunct="1"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New Testament records thirty eight primary miracles of Christ, forty secondary miracles of Christ and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fifteen miracles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by the Apostles.</a:t>
            </a:r>
          </a:p>
          <a:p>
            <a:pPr hangingPunct="1"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 smtClean="0">
                <a:solidFill>
                  <a:schemeClr val="tx1"/>
                </a:solidFill>
                <a:latin typeface="Batik Regular" pitchFamily="2" charset="0"/>
              </a:rPr>
              <a:t/>
            </a:r>
            <a:br>
              <a:rPr lang="en-US" altLang="en-US" b="1" dirty="0" smtClean="0">
                <a:solidFill>
                  <a:schemeClr val="tx1"/>
                </a:solidFill>
                <a:latin typeface="Batik Regular" pitchFamily="2" charset="0"/>
              </a:rPr>
            </a:br>
            <a:r>
              <a:rPr lang="en-US" altLang="en-US" dirty="0" smtClean="0">
                <a:solidFill>
                  <a:schemeClr val="tx1"/>
                </a:solidFill>
                <a:latin typeface="Batik Regular" pitchFamily="2" charset="0"/>
              </a:rPr>
              <a:t>How to Study a Bible Miracle:</a:t>
            </a:r>
            <a:br>
              <a:rPr lang="en-US" altLang="en-US" dirty="0" smtClean="0">
                <a:solidFill>
                  <a:schemeClr val="tx1"/>
                </a:solidFill>
                <a:latin typeface="Batik Regular" pitchFamily="2" charset="0"/>
              </a:rPr>
            </a:br>
            <a:endParaRPr lang="en-US" altLang="en-US" dirty="0" smtClean="0">
              <a:solidFill>
                <a:schemeClr val="tx1"/>
              </a:solidFill>
              <a:latin typeface="Batik Regula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5493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hangingPunct="1"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Make an outline of the miracle.</a:t>
            </a:r>
          </a:p>
          <a:p>
            <a:pPr hangingPunct="1"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Note the term designating the miracle.</a:t>
            </a:r>
          </a:p>
          <a:p>
            <a:pPr hangingPunct="1"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What does the miracle reveal about the nature of God?</a:t>
            </a:r>
          </a:p>
          <a:p>
            <a:pPr hangingPunct="1"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What does the miracle reveal about the work of God?</a:t>
            </a:r>
          </a:p>
          <a:p>
            <a:pPr hangingPunct="1"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What command or prayer                             brought about the miracle?</a:t>
            </a:r>
          </a:p>
          <a:p>
            <a:pPr hangingPunct="1"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 smtClean="0">
                <a:solidFill>
                  <a:schemeClr val="tx1"/>
                </a:solidFill>
                <a:latin typeface="Batik Regular" pitchFamily="2" charset="0"/>
              </a:rPr>
              <a:t/>
            </a:r>
            <a:br>
              <a:rPr lang="en-US" altLang="en-US" b="1" dirty="0" smtClean="0">
                <a:solidFill>
                  <a:schemeClr val="tx1"/>
                </a:solidFill>
                <a:latin typeface="Batik Regular" pitchFamily="2" charset="0"/>
              </a:rPr>
            </a:br>
            <a:r>
              <a:rPr lang="en-US" altLang="en-US" dirty="0" smtClean="0">
                <a:solidFill>
                  <a:schemeClr val="tx1"/>
                </a:solidFill>
                <a:latin typeface="Batik Regular" pitchFamily="2" charset="0"/>
              </a:rPr>
              <a:t>How to Study a Bible Miracle:</a:t>
            </a:r>
            <a:br>
              <a:rPr lang="en-US" altLang="en-US" dirty="0" smtClean="0">
                <a:solidFill>
                  <a:schemeClr val="tx1"/>
                </a:solidFill>
                <a:latin typeface="Batik Regular" pitchFamily="2" charset="0"/>
              </a:rPr>
            </a:br>
            <a:endParaRPr lang="en-US" altLang="en-US" dirty="0" smtClean="0">
              <a:solidFill>
                <a:schemeClr val="tx1"/>
              </a:solidFill>
              <a:latin typeface="Batik Regula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5025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hangingPunct="1"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hangingPunct="1"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parable may or may not be a true story to teach a spiritual lesson. </a:t>
            </a:r>
          </a:p>
          <a:p>
            <a:pPr hangingPunct="1"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Use a parable as an illustration of a doctrine already establish on other doctrinal passages.</a:t>
            </a:r>
          </a:p>
        </p:txBody>
      </p:sp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  <a:latin typeface="Batik Regular" pitchFamily="2" charset="0"/>
              </a:rPr>
              <a:t/>
            </a:r>
            <a:br>
              <a:rPr lang="en-US" altLang="en-US" dirty="0" smtClean="0">
                <a:solidFill>
                  <a:schemeClr val="tx1"/>
                </a:solidFill>
                <a:latin typeface="Batik Regular" pitchFamily="2" charset="0"/>
              </a:rPr>
            </a:br>
            <a:r>
              <a:rPr lang="en-US" altLang="en-US" dirty="0" smtClean="0">
                <a:solidFill>
                  <a:schemeClr val="tx1"/>
                </a:solidFill>
                <a:latin typeface="Batik Regular" pitchFamily="2" charset="0"/>
              </a:rPr>
              <a:t>How to Study a Bible Parable:</a:t>
            </a:r>
            <a:br>
              <a:rPr lang="en-US" altLang="en-US" dirty="0" smtClean="0">
                <a:solidFill>
                  <a:schemeClr val="tx1"/>
                </a:solidFill>
                <a:latin typeface="Batik Regular" pitchFamily="2" charset="0"/>
              </a:rPr>
            </a:br>
            <a:endParaRPr lang="en-US" altLang="en-US" dirty="0" smtClean="0">
              <a:solidFill>
                <a:schemeClr val="tx1"/>
              </a:solidFill>
              <a:latin typeface="Batik Regula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4881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hangingPunct="1"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What occasion provoked the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telling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of the parable?</a:t>
            </a:r>
          </a:p>
          <a:p>
            <a:pPr hangingPunct="1"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Note the details, customs and practices that are brought out in the parable. </a:t>
            </a:r>
          </a:p>
          <a:p>
            <a:pPr hangingPunct="1"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To whom was the parable told?</a:t>
            </a:r>
          </a:p>
          <a:p>
            <a:pPr hangingPunct="1"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What one main lesson does it teach?</a:t>
            </a:r>
          </a:p>
        </p:txBody>
      </p:sp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  <a:latin typeface="Batik Regular" pitchFamily="2" charset="0"/>
              </a:rPr>
              <a:t/>
            </a:r>
            <a:br>
              <a:rPr lang="en-US" altLang="en-US" dirty="0" smtClean="0">
                <a:solidFill>
                  <a:schemeClr val="tx1"/>
                </a:solidFill>
                <a:latin typeface="Batik Regular" pitchFamily="2" charset="0"/>
              </a:rPr>
            </a:br>
            <a:r>
              <a:rPr lang="en-US" altLang="en-US" dirty="0" smtClean="0">
                <a:solidFill>
                  <a:schemeClr val="tx1"/>
                </a:solidFill>
                <a:latin typeface="Batik Regular" pitchFamily="2" charset="0"/>
              </a:rPr>
              <a:t>How to Study a Bible Parable:</a:t>
            </a:r>
            <a:br>
              <a:rPr lang="en-US" altLang="en-US" dirty="0" smtClean="0">
                <a:solidFill>
                  <a:schemeClr val="tx1"/>
                </a:solidFill>
                <a:latin typeface="Batik Regular" pitchFamily="2" charset="0"/>
              </a:rPr>
            </a:br>
            <a:endParaRPr lang="en-US" altLang="en-US" dirty="0" smtClean="0">
              <a:solidFill>
                <a:schemeClr val="tx1"/>
              </a:solidFill>
              <a:latin typeface="Batik Regula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3325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hangingPunct="1"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Does the context help in the interpretation of this parable?</a:t>
            </a:r>
          </a:p>
          <a:p>
            <a:pPr hangingPunct="1"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 What other Bible Passages teach this truth?</a:t>
            </a:r>
          </a:p>
          <a:p>
            <a:pPr hangingPunct="1"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7. How can you apply this truth to your own experience this very week?</a:t>
            </a:r>
          </a:p>
          <a:p>
            <a:pPr hangingPunct="1"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8. Using present day situations write a parable to convey the same truth.</a:t>
            </a:r>
          </a:p>
          <a:p>
            <a:pPr eaLnBrk="1" hangingPunct="1">
              <a:buFontTx/>
              <a:buNone/>
              <a:defRPr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  <a:latin typeface="Batik Regular" pitchFamily="2" charset="0"/>
              </a:rPr>
              <a:t/>
            </a:r>
            <a:br>
              <a:rPr lang="en-US" altLang="en-US" dirty="0" smtClean="0">
                <a:solidFill>
                  <a:schemeClr val="tx1"/>
                </a:solidFill>
                <a:latin typeface="Batik Regular" pitchFamily="2" charset="0"/>
              </a:rPr>
            </a:br>
            <a:r>
              <a:rPr lang="en-US" altLang="en-US" dirty="0" smtClean="0">
                <a:solidFill>
                  <a:schemeClr val="tx1"/>
                </a:solidFill>
                <a:latin typeface="Batik Regular" pitchFamily="2" charset="0"/>
              </a:rPr>
              <a:t>How to Study a Bible Parable:</a:t>
            </a:r>
            <a:br>
              <a:rPr lang="en-US" altLang="en-US" dirty="0" smtClean="0">
                <a:solidFill>
                  <a:schemeClr val="tx1"/>
                </a:solidFill>
                <a:latin typeface="Batik Regular" pitchFamily="2" charset="0"/>
              </a:rPr>
            </a:br>
            <a:endParaRPr lang="en-US" altLang="en-US" dirty="0" smtClean="0">
              <a:solidFill>
                <a:schemeClr val="tx1"/>
              </a:solidFill>
              <a:latin typeface="Batik Regula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054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hangingPunct="1"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The main theme of the book.</a:t>
            </a:r>
          </a:p>
          <a:p>
            <a:pPr hangingPunct="1"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2. Learn what you can about the writer:</a:t>
            </a:r>
          </a:p>
          <a:p>
            <a:pPr hangingPunct="1"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Where is the book written? </a:t>
            </a:r>
          </a:p>
          <a:p>
            <a:pPr hangingPunct="1"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When was the book written?</a:t>
            </a:r>
          </a:p>
          <a:p>
            <a:pPr hangingPunct="1"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To whom was the book written? </a:t>
            </a:r>
          </a:p>
          <a:p>
            <a:pPr hangingPunct="1"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 What problem in the lives of the                  readers made the book necessary?</a:t>
            </a:r>
          </a:p>
        </p:txBody>
      </p:sp>
      <p:sp>
        <p:nvSpPr>
          <p:cNvPr id="5122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>
                <a:solidFill>
                  <a:srgbClr val="FFCC66"/>
                </a:solidFill>
                <a:latin typeface="Batik Regular" pitchFamily="2" charset="0"/>
              </a:rPr>
              <a:t/>
            </a:r>
            <a:br>
              <a:rPr lang="en-US" altLang="en-US" dirty="0" smtClean="0">
                <a:solidFill>
                  <a:srgbClr val="FFCC66"/>
                </a:solidFill>
                <a:latin typeface="Batik Regular" pitchFamily="2" charset="0"/>
              </a:rPr>
            </a:br>
            <a:r>
              <a:rPr lang="en-US" altLang="en-US" dirty="0" smtClean="0">
                <a:solidFill>
                  <a:schemeClr val="tx1"/>
                </a:solidFill>
                <a:latin typeface="Batik Regular" pitchFamily="2" charset="0"/>
              </a:rPr>
              <a:t>How To Study A Book Of The Bible:</a:t>
            </a:r>
            <a:r>
              <a:rPr lang="en-US" altLang="en-US" dirty="0" smtClean="0">
                <a:solidFill>
                  <a:schemeClr val="tx1"/>
                </a:solidFill>
              </a:rPr>
              <a:t/>
            </a:r>
            <a:br>
              <a:rPr lang="en-US" altLang="en-US" dirty="0" smtClean="0">
                <a:solidFill>
                  <a:schemeClr val="tx1"/>
                </a:solidFill>
              </a:rPr>
            </a:br>
            <a:endParaRPr lang="en-US" alt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5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hangingPunct="1"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7. List by chapter and verse terms that are repeated. </a:t>
            </a:r>
          </a:p>
          <a:p>
            <a:pPr hangingPunct="1"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8. Define all the words and phrases that need appear difficult. </a:t>
            </a:r>
          </a:p>
          <a:p>
            <a:pPr hangingPunct="1"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9. What does the book teach about Jesus Christ? </a:t>
            </a:r>
          </a:p>
          <a:p>
            <a:pPr hangingPunct="1"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10. Study any major divisions in                            the structure of the book. </a:t>
            </a:r>
          </a:p>
          <a:p>
            <a:pPr hangingPunct="1"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6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  <a:latin typeface="Batik Regular" pitchFamily="2" charset="0"/>
              </a:rPr>
              <a:t/>
            </a:r>
            <a:br>
              <a:rPr lang="en-US" altLang="en-US" dirty="0" smtClean="0">
                <a:solidFill>
                  <a:schemeClr val="tx1"/>
                </a:solidFill>
                <a:latin typeface="Batik Regular" pitchFamily="2" charset="0"/>
              </a:rPr>
            </a:br>
            <a:r>
              <a:rPr lang="en-US" altLang="en-US" dirty="0" smtClean="0">
                <a:solidFill>
                  <a:schemeClr val="tx1"/>
                </a:solidFill>
                <a:latin typeface="Batik Regular" pitchFamily="2" charset="0"/>
              </a:rPr>
              <a:t>How To Study A Book Of The Bible:</a:t>
            </a:r>
            <a:r>
              <a:rPr lang="en-US" altLang="en-US" dirty="0" smtClean="0">
                <a:solidFill>
                  <a:schemeClr val="tx1"/>
                </a:solidFill>
              </a:rPr>
              <a:t/>
            </a:r>
            <a:br>
              <a:rPr lang="en-US" altLang="en-US" dirty="0" smtClean="0">
                <a:solidFill>
                  <a:schemeClr val="tx1"/>
                </a:solidFill>
              </a:rPr>
            </a:br>
            <a:endParaRPr lang="en-US" alt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40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hangingPunct="1"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There are 1,189 chapters in the Bible.</a:t>
            </a:r>
          </a:p>
          <a:p>
            <a:pPr hangingPunct="1"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1. What is the theme of the chapter? </a:t>
            </a:r>
          </a:p>
          <a:p>
            <a:pPr hangingPunct="1"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What is the key verse in the chapter? </a:t>
            </a:r>
          </a:p>
          <a:p>
            <a:pPr hangingPunct="1"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What people are mentioned in the chapter?</a:t>
            </a:r>
          </a:p>
          <a:p>
            <a:pPr hangingPunct="1"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4. What are the commands that we should obey?</a:t>
            </a:r>
          </a:p>
          <a:p>
            <a:pPr hangingPunct="1"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  <a:latin typeface="Batik Regular" pitchFamily="2" charset="0"/>
              </a:rPr>
              <a:t/>
            </a:r>
            <a:br>
              <a:rPr lang="en-US" altLang="en-US" dirty="0" smtClean="0">
                <a:solidFill>
                  <a:schemeClr val="tx1"/>
                </a:solidFill>
                <a:latin typeface="Batik Regular" pitchFamily="2" charset="0"/>
              </a:rPr>
            </a:br>
            <a:r>
              <a:rPr lang="en-US" altLang="en-US" dirty="0" smtClean="0">
                <a:solidFill>
                  <a:schemeClr val="tx1"/>
                </a:solidFill>
                <a:latin typeface="Batik Regular" pitchFamily="2" charset="0"/>
              </a:rPr>
              <a:t>How to Study a Chapter of the Bible:</a:t>
            </a:r>
            <a:r>
              <a:rPr lang="en-US" altLang="en-US" dirty="0" smtClean="0">
                <a:solidFill>
                  <a:schemeClr val="tx1"/>
                </a:solidFill>
              </a:rPr>
              <a:t/>
            </a:r>
            <a:br>
              <a:rPr lang="en-US" altLang="en-US" dirty="0" smtClean="0">
                <a:solidFill>
                  <a:schemeClr val="tx1"/>
                </a:solidFill>
              </a:rPr>
            </a:br>
            <a:endParaRPr lang="en-US" alt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248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hangingPunct="1"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What are the promises that we should claim?</a:t>
            </a:r>
          </a:p>
          <a:p>
            <a:pPr hangingPunct="1"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 What are the lessons that we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should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remember?</a:t>
            </a:r>
          </a:p>
          <a:p>
            <a:pPr hangingPunct="1"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7. List the words and phrases that                         have a special appeal to you.</a:t>
            </a:r>
          </a:p>
          <a:p>
            <a:pPr hangingPunct="1"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  <a:latin typeface="Batik Regular" pitchFamily="2" charset="0"/>
              </a:rPr>
              <a:t/>
            </a:r>
            <a:br>
              <a:rPr lang="en-US" altLang="en-US" dirty="0" smtClean="0">
                <a:solidFill>
                  <a:schemeClr val="tx1"/>
                </a:solidFill>
                <a:latin typeface="Batik Regular" pitchFamily="2" charset="0"/>
              </a:rPr>
            </a:br>
            <a:r>
              <a:rPr lang="en-US" altLang="en-US" dirty="0" smtClean="0">
                <a:solidFill>
                  <a:schemeClr val="tx1"/>
                </a:solidFill>
                <a:latin typeface="Batik Regular" pitchFamily="2" charset="0"/>
              </a:rPr>
              <a:t>How to Study a Chapter of the Bible:</a:t>
            </a:r>
            <a:r>
              <a:rPr lang="en-US" altLang="en-US" dirty="0" smtClean="0">
                <a:solidFill>
                  <a:schemeClr val="tx1"/>
                </a:solidFill>
              </a:rPr>
              <a:t/>
            </a:r>
            <a:br>
              <a:rPr lang="en-US" altLang="en-US" dirty="0" smtClean="0">
                <a:solidFill>
                  <a:schemeClr val="tx1"/>
                </a:solidFill>
              </a:rPr>
            </a:br>
            <a:endParaRPr lang="en-US" alt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056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hangingPunct="1"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hangingPunct="1"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8. List all the difficult words and phrases and check the meaning of each one in a concordance or Bible dictionary.</a:t>
            </a:r>
          </a:p>
          <a:p>
            <a:pPr hangingPunct="1"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9. List all the words and phrases that are repeated in the chapter.</a:t>
            </a:r>
          </a:p>
          <a:p>
            <a:pPr hangingPunct="1"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10. What does this chapter teach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us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about Christ? </a:t>
            </a:r>
          </a:p>
          <a:p>
            <a:pPr hangingPunct="1"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  <a:latin typeface="Batik Regular" pitchFamily="2" charset="0"/>
              </a:rPr>
              <a:t/>
            </a:r>
            <a:br>
              <a:rPr lang="en-US" altLang="en-US" dirty="0" smtClean="0">
                <a:solidFill>
                  <a:schemeClr val="tx1"/>
                </a:solidFill>
                <a:latin typeface="Batik Regular" pitchFamily="2" charset="0"/>
              </a:rPr>
            </a:br>
            <a:r>
              <a:rPr lang="en-US" altLang="en-US" dirty="0" smtClean="0">
                <a:solidFill>
                  <a:schemeClr val="tx1"/>
                </a:solidFill>
                <a:latin typeface="Batik Regular" pitchFamily="2" charset="0"/>
              </a:rPr>
              <a:t>How to Study a Chapter of the Bible:</a:t>
            </a:r>
            <a:r>
              <a:rPr lang="en-US" altLang="en-US" dirty="0" smtClean="0">
                <a:solidFill>
                  <a:schemeClr val="tx1"/>
                </a:solidFill>
              </a:rPr>
              <a:t/>
            </a:r>
            <a:br>
              <a:rPr lang="en-US" altLang="en-US" dirty="0" smtClean="0">
                <a:solidFill>
                  <a:schemeClr val="tx1"/>
                </a:solidFill>
              </a:rPr>
            </a:br>
            <a:endParaRPr lang="en-US" alt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668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hangingPunct="1"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hangingPunct="1"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aim of all Bible studies is to understand the doctrines of the Bible and apply them to our lives. </a:t>
            </a:r>
          </a:p>
          <a:p>
            <a:pPr hangingPunct="1"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Begin by studying the doctrine given in one book and then expand the study from there.</a:t>
            </a:r>
          </a:p>
        </p:txBody>
      </p:sp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  <a:latin typeface="Batik Regular" pitchFamily="2" charset="0"/>
              </a:rPr>
              <a:t/>
            </a:r>
            <a:br>
              <a:rPr lang="en-US" altLang="en-US" dirty="0" smtClean="0">
                <a:solidFill>
                  <a:schemeClr val="tx1"/>
                </a:solidFill>
                <a:latin typeface="Batik Regular" pitchFamily="2" charset="0"/>
              </a:rPr>
            </a:br>
            <a:r>
              <a:rPr lang="en-US" altLang="en-US" dirty="0" smtClean="0">
                <a:solidFill>
                  <a:schemeClr val="tx1"/>
                </a:solidFill>
                <a:latin typeface="Batik Regular" pitchFamily="2" charset="0"/>
              </a:rPr>
              <a:t>How to Study a Bible Doctrine:</a:t>
            </a:r>
            <a:r>
              <a:rPr lang="en-US" altLang="en-US" dirty="0" smtClean="0">
                <a:solidFill>
                  <a:schemeClr val="tx1"/>
                </a:solidFill>
              </a:rPr>
              <a:t/>
            </a:r>
            <a:br>
              <a:rPr lang="en-US" altLang="en-US" dirty="0" smtClean="0">
                <a:solidFill>
                  <a:schemeClr val="tx1"/>
                </a:solidFill>
              </a:rPr>
            </a:br>
            <a:endParaRPr lang="en-US" alt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2687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hangingPunct="1"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hangingPunct="1"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Collect all references to the doctrine.</a:t>
            </a:r>
          </a:p>
          <a:p>
            <a:pPr hangingPunct="1"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Compare all references to the doctrine.</a:t>
            </a:r>
          </a:p>
          <a:p>
            <a:pPr hangingPunct="1"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Relate the references to their immediate context and the total pattern of Biblical truth.</a:t>
            </a:r>
          </a:p>
          <a:p>
            <a:pPr hangingPunct="1"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hangingPunct="1">
              <a:spcBef>
                <a:spcPts val="0"/>
              </a:spcBef>
              <a:buFontTx/>
              <a:buNone/>
              <a:defRPr/>
            </a:pP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  <a:latin typeface="Batik Regular" pitchFamily="2" charset="0"/>
              </a:rPr>
              <a:t/>
            </a:r>
            <a:br>
              <a:rPr lang="en-US" altLang="en-US" dirty="0" smtClean="0">
                <a:solidFill>
                  <a:schemeClr val="tx1"/>
                </a:solidFill>
                <a:latin typeface="Batik Regular" pitchFamily="2" charset="0"/>
              </a:rPr>
            </a:br>
            <a:r>
              <a:rPr lang="en-US" altLang="en-US" dirty="0" smtClean="0">
                <a:solidFill>
                  <a:schemeClr val="tx1"/>
                </a:solidFill>
                <a:latin typeface="Batik Regular" pitchFamily="2" charset="0"/>
              </a:rPr>
              <a:t>How to Study a Bible Doctrine:</a:t>
            </a:r>
            <a:r>
              <a:rPr lang="en-US" altLang="en-US" dirty="0" smtClean="0">
                <a:solidFill>
                  <a:schemeClr val="tx1"/>
                </a:solidFill>
              </a:rPr>
              <a:t/>
            </a:r>
            <a:br>
              <a:rPr lang="en-US" altLang="en-US" dirty="0" smtClean="0">
                <a:solidFill>
                  <a:schemeClr val="tx1"/>
                </a:solidFill>
              </a:rPr>
            </a:br>
            <a:endParaRPr lang="en-US" alt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9226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hangingPunct="1"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hangingPunct="1"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Define the doctrine.</a:t>
            </a:r>
          </a:p>
          <a:p>
            <a:pPr hangingPunct="1"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Apply the doctrine to personal experience. </a:t>
            </a:r>
          </a:p>
          <a:p>
            <a:pPr hangingPunct="1"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 Write a paragraph giving a                         summary of the doctrine.</a:t>
            </a:r>
          </a:p>
          <a:p>
            <a:pPr hangingPunct="1"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hangingPunct="1">
              <a:spcBef>
                <a:spcPts val="0"/>
              </a:spcBef>
              <a:buFontTx/>
              <a:buNone/>
              <a:defRPr/>
            </a:pP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  <a:latin typeface="Batik Regular" pitchFamily="2" charset="0"/>
              </a:rPr>
              <a:t/>
            </a:r>
            <a:br>
              <a:rPr lang="en-US" altLang="en-US" dirty="0" smtClean="0">
                <a:solidFill>
                  <a:schemeClr val="tx1"/>
                </a:solidFill>
                <a:latin typeface="Batik Regular" pitchFamily="2" charset="0"/>
              </a:rPr>
            </a:br>
            <a:r>
              <a:rPr lang="en-US" altLang="en-US" dirty="0" smtClean="0">
                <a:solidFill>
                  <a:schemeClr val="tx1"/>
                </a:solidFill>
                <a:latin typeface="Batik Regular" pitchFamily="2" charset="0"/>
              </a:rPr>
              <a:t>How to Study a Bible Doctrine:</a:t>
            </a:r>
            <a:r>
              <a:rPr lang="en-US" altLang="en-US" dirty="0" smtClean="0">
                <a:solidFill>
                  <a:schemeClr val="tx1"/>
                </a:solidFill>
              </a:rPr>
              <a:t/>
            </a:r>
            <a:br>
              <a:rPr lang="en-US" altLang="en-US" dirty="0" smtClean="0">
                <a:solidFill>
                  <a:schemeClr val="tx1"/>
                </a:solidFill>
              </a:rPr>
            </a:br>
            <a:endParaRPr lang="en-US" alt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573411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83</TotalTime>
  <Words>706</Words>
  <Application>Microsoft Office PowerPoint</Application>
  <PresentationFormat>On-screen Show (4:3)</PresentationFormat>
  <Paragraphs>86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Default</vt:lpstr>
      <vt:lpstr>PowerPoint Presentation</vt:lpstr>
      <vt:lpstr> How To Study A Book Of The Bible: </vt:lpstr>
      <vt:lpstr> How To Study A Book Of The Bible: </vt:lpstr>
      <vt:lpstr> How to Study a Chapter of the Bible: </vt:lpstr>
      <vt:lpstr> How to Study a Chapter of the Bible: </vt:lpstr>
      <vt:lpstr> How to Study a Chapter of the Bible: </vt:lpstr>
      <vt:lpstr> How to Study a Bible Doctrine: </vt:lpstr>
      <vt:lpstr> How to Study a Bible Doctrine: </vt:lpstr>
      <vt:lpstr> How to Study a Bible Doctrine: </vt:lpstr>
      <vt:lpstr> How to Study a Bible Biography: </vt:lpstr>
      <vt:lpstr> How to Study a Bible Biography: </vt:lpstr>
      <vt:lpstr> How to Study a Bible Biography: </vt:lpstr>
      <vt:lpstr> How to Study a Bible Biography: </vt:lpstr>
      <vt:lpstr> How to Study a Bible Miracle: </vt:lpstr>
      <vt:lpstr> How to Study a Bible Miracle: </vt:lpstr>
      <vt:lpstr> How to Study a Bible Parable: </vt:lpstr>
      <vt:lpstr> How to Study a Bible Parable: </vt:lpstr>
      <vt:lpstr> How to Study a Bible Parable: </vt:lpstr>
    </vt:vector>
  </TitlesOfParts>
  <Company>RT Creative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Julia Reinking</cp:lastModifiedBy>
  <cp:revision>28</cp:revision>
  <dcterms:created xsi:type="dcterms:W3CDTF">2014-03-26T14:03:34Z</dcterms:created>
  <dcterms:modified xsi:type="dcterms:W3CDTF">2016-02-10T18:00:40Z</dcterms:modified>
</cp:coreProperties>
</file>